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notesSlides/notesSlide3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6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notesSlides/notesSlide33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notesSlides/notesSlide20.xml" ContentType="application/vnd.openxmlformats-officedocument.presentationml.notesSlide+xml"/>
  <Default Extension="pdf" ContentType="application/pd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r:id="rId1"/>
  </p:sldMasterIdLst>
  <p:notesMasterIdLst>
    <p:notesMasterId r:id="rId54"/>
  </p:notesMasterIdLst>
  <p:handoutMasterIdLst>
    <p:handoutMasterId r:id="rId55"/>
  </p:handoutMasterIdLst>
  <p:sldIdLst>
    <p:sldId id="492" r:id="rId2"/>
    <p:sldId id="443" r:id="rId3"/>
    <p:sldId id="508" r:id="rId4"/>
    <p:sldId id="495" r:id="rId5"/>
    <p:sldId id="460" r:id="rId6"/>
    <p:sldId id="461" r:id="rId7"/>
    <p:sldId id="462" r:id="rId8"/>
    <p:sldId id="463" r:id="rId9"/>
    <p:sldId id="464" r:id="rId10"/>
    <p:sldId id="465" r:id="rId11"/>
    <p:sldId id="466" r:id="rId12"/>
    <p:sldId id="467" r:id="rId13"/>
    <p:sldId id="468" r:id="rId14"/>
    <p:sldId id="469" r:id="rId15"/>
    <p:sldId id="470" r:id="rId16"/>
    <p:sldId id="496" r:id="rId17"/>
    <p:sldId id="472" r:id="rId18"/>
    <p:sldId id="473" r:id="rId19"/>
    <p:sldId id="474" r:id="rId20"/>
    <p:sldId id="502" r:id="rId21"/>
    <p:sldId id="475" r:id="rId22"/>
    <p:sldId id="476" r:id="rId23"/>
    <p:sldId id="477" r:id="rId24"/>
    <p:sldId id="478" r:id="rId25"/>
    <p:sldId id="503" r:id="rId26"/>
    <p:sldId id="480" r:id="rId27"/>
    <p:sldId id="481" r:id="rId28"/>
    <p:sldId id="482" r:id="rId29"/>
    <p:sldId id="483" r:id="rId30"/>
    <p:sldId id="484" r:id="rId31"/>
    <p:sldId id="485" r:id="rId32"/>
    <p:sldId id="486" r:id="rId33"/>
    <p:sldId id="487" r:id="rId34"/>
    <p:sldId id="488" r:id="rId35"/>
    <p:sldId id="504" r:id="rId36"/>
    <p:sldId id="489" r:id="rId37"/>
    <p:sldId id="490" r:id="rId38"/>
    <p:sldId id="509" r:id="rId39"/>
    <p:sldId id="505" r:id="rId40"/>
    <p:sldId id="498" r:id="rId41"/>
    <p:sldId id="499" r:id="rId42"/>
    <p:sldId id="500" r:id="rId43"/>
    <p:sldId id="501" r:id="rId44"/>
    <p:sldId id="455" r:id="rId45"/>
    <p:sldId id="491" r:id="rId46"/>
    <p:sldId id="493" r:id="rId47"/>
    <p:sldId id="506" r:id="rId48"/>
    <p:sldId id="507" r:id="rId49"/>
    <p:sldId id="494" r:id="rId50"/>
    <p:sldId id="456" r:id="rId51"/>
    <p:sldId id="510" r:id="rId52"/>
    <p:sldId id="511" r:id="rId53"/>
  </p:sldIdLst>
  <p:sldSz cx="9906000" cy="6858000" type="A4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C8C8C8"/>
    <a:srgbClr val="91FF1C"/>
    <a:srgbClr val="13783B"/>
    <a:srgbClr val="1E1E1E"/>
    <a:srgbClr val="1A1A1A"/>
    <a:srgbClr val="BEBEBE"/>
    <a:srgbClr val="19FFF9"/>
    <a:srgbClr val="8BE7FF"/>
    <a:srgbClr val="6DF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8761" autoAdjust="0"/>
    <p:restoredTop sz="91304" autoAdjust="0"/>
  </p:normalViewPr>
  <p:slideViewPr>
    <p:cSldViewPr>
      <p:cViewPr varScale="1">
        <p:scale>
          <a:sx n="116" d="100"/>
          <a:sy n="116" d="100"/>
        </p:scale>
        <p:origin x="-104" y="-112"/>
      </p:cViewPr>
      <p:guideLst>
        <p:guide orient="horz" pos="1344"/>
        <p:guide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60" Type="http://schemas.openxmlformats.org/officeDocument/2006/relationships/tableStyles" Target="tableStyles.xml"/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viewProps" Target="viewProps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presProps" Target="presProps.xml"/><Relationship Id="rId59" Type="http://schemas.openxmlformats.org/officeDocument/2006/relationships/theme" Target="theme/theme1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handoutMaster" Target="handoutMasters/handoutMaster1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printerSettings" Target="printerSettings/printerSettings1.bin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54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fld id="{CB46C84F-269E-3745-AC35-D20D0C87E5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fld id="{1209B040-DAA5-CB48-8946-76D6AAA351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E3830D-3845-A24F-9BB9-EAE6D8D6DC37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B7235E-96B0-584E-8A0D-1DDB5B041598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D63520EC-9825-6840-9758-C610A88D6E41}" type="slidenum">
              <a:rPr lang="en-US" sz="1200">
                <a:latin typeface="Arial" charset="0"/>
              </a:rPr>
              <a:pPr algn="r"/>
              <a:t>27</a:t>
            </a:fld>
            <a:endParaRPr lang="en-US" sz="1200" dirty="0">
              <a:latin typeface="Arial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8C2EC141-A2D8-7E48-B26D-EA6D7471EBFE}" type="slidenum">
              <a:rPr lang="en-US" sz="1200">
                <a:latin typeface="Arial" charset="0"/>
              </a:rPr>
              <a:pPr algn="r"/>
              <a:t>28</a:t>
            </a:fld>
            <a:endParaRPr lang="en-US" sz="1200" dirty="0">
              <a:latin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82B3277C-370E-164E-B69C-A7622D7521DE}" type="slidenum">
              <a:rPr lang="en-US" sz="1200">
                <a:latin typeface="Arial" charset="0"/>
              </a:rPr>
              <a:pPr algn="r"/>
              <a:t>29</a:t>
            </a:fld>
            <a:endParaRPr lang="en-US" sz="1200" dirty="0">
              <a:latin typeface="Arial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9899944-58BF-D14A-A667-9BEBF7872DEB}" type="slidenum">
              <a:rPr lang="en-US" sz="1200">
                <a:latin typeface="Arial" charset="0"/>
              </a:rPr>
              <a:pPr algn="r"/>
              <a:t>30</a:t>
            </a:fld>
            <a:endParaRPr lang="en-US" sz="1200" dirty="0">
              <a:latin typeface="Arial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42CDA766-444A-4B4F-BF8A-E0CC66CA4A73}" type="slidenum">
              <a:rPr lang="en-US" sz="1200">
                <a:latin typeface="Arial" charset="0"/>
              </a:rPr>
              <a:pPr algn="r"/>
              <a:t>31</a:t>
            </a:fld>
            <a:endParaRPr lang="en-US" sz="1200" dirty="0">
              <a:latin typeface="Arial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A3E5B9-4B1E-964E-A22F-1D1E716EBD40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44</a:t>
            </a:fld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0C94CE-854B-F14F-96F8-B4B29FA78166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45</a:t>
            </a:fld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54DEF1-DE97-BA4E-B4A8-A768215B2EB5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46</a:t>
            </a:fld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54DEF1-DE97-BA4E-B4A8-A768215B2EB5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47</a:t>
            </a:fld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FFC562-C7C6-2943-8ADA-CA4B0429A64C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49</a:t>
            </a:fld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27C33158-A9EC-CC41-AE9E-26E08B2115B6}" type="slidenum">
              <a:rPr lang="en-US" sz="1200">
                <a:latin typeface="Arial" charset="0"/>
              </a:rPr>
              <a:pPr algn="r"/>
              <a:t>6</a:t>
            </a:fld>
            <a:endParaRPr lang="en-US" sz="1200" dirty="0"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C2D0D-F4F0-9146-B643-3526F92D47F1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67522-69E4-314B-8919-C1768E596A42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62675" cy="5486400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4D2EE-5804-3D42-8BED-E4E495C514F7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6D3C0-1786-B04F-8BDF-4FBB9D556C0F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CFFC6-5E0B-4F44-8329-C10EE5987A80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CD8E1-37B0-9240-9BFA-226C716871A7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77C4D-2F35-264B-948B-B460268270B3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88F6C-4F15-1742-8827-E5EAEB268617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657B7-7018-FB41-8003-9697B638E486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23481-7BE3-1646-BAB8-D2B2E8E12D33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9879C-4EAF-7945-A51A-5BBEDF052930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A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37450" y="64389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fld id="{275CCABE-3A70-594B-AE86-3293BC2693EC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654050" y="6457950"/>
            <a:ext cx="9969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007D"/>
                </a:solidFill>
                <a:latin typeface="Comic Sans MS" pitchFamily="-107" charset="0"/>
                <a:ea typeface="ＭＳ Ｐゴシック" pitchFamily="-107" charset="-128"/>
                <a:cs typeface="ＭＳ Ｐゴシック" pitchFamily="-107" charset="-128"/>
              </a:rPr>
              <a:t>Gianluigi Fogli</a:t>
            </a:r>
            <a:endParaRPr lang="en-US" sz="900" dirty="0">
              <a:solidFill>
                <a:srgbClr val="00007D"/>
              </a:solidFill>
              <a:latin typeface="Comic Sans M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2209800" y="6461125"/>
            <a:ext cx="6096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rgbClr val="C80000"/>
                </a:solidFill>
                <a:latin typeface="Comic Sans MS" pitchFamily="-107" charset="0"/>
                <a:ea typeface="ＭＳ Ｐゴシック" pitchFamily="-107" charset="-128"/>
                <a:cs typeface="ＭＳ Ｐゴシック" pitchFamily="-107" charset="-128"/>
              </a:rPr>
              <a:t>XIII International Workshop on “Neutrino Telescopes”, </a:t>
            </a:r>
            <a:r>
              <a:rPr lang="en-US" sz="1000" b="1" dirty="0">
                <a:solidFill>
                  <a:schemeClr val="accent2"/>
                </a:solidFill>
                <a:latin typeface="Comic Sans MS" pitchFamily="-107" charset="0"/>
                <a:ea typeface="ＭＳ Ｐゴシック" pitchFamily="-107" charset="-128"/>
                <a:cs typeface="ＭＳ Ｐゴシック" pitchFamily="-107" charset="-128"/>
              </a:rPr>
              <a:t>Venice, March 10, 2009</a:t>
            </a:r>
            <a:endParaRPr lang="en-US" sz="1000" dirty="0">
              <a:solidFill>
                <a:srgbClr val="00007D"/>
              </a:solidFill>
              <a:latin typeface="Comic Sans M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Relationship Id="rId5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Relationship Id="rId5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Relationship Id="rId6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df"/><Relationship Id="rId3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3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9906000" cy="6858000"/>
            <a:chOff x="0" y="0"/>
            <a:chExt cx="9906000" cy="6858000"/>
          </a:xfrm>
          <a:solidFill>
            <a:srgbClr val="C8C8C8"/>
          </a:solidFill>
        </p:grpSpPr>
        <p:sp>
          <p:nvSpPr>
            <p:cNvPr id="17410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9906000" cy="1828800"/>
            </a:xfrm>
            <a:prstGeom prst="rect">
              <a:avLst/>
            </a:prstGeom>
            <a:grpFill/>
            <a:ln w="9525">
              <a:solidFill>
                <a:srgbClr val="BEBEB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17411" name="Rectangle 16"/>
            <p:cNvSpPr>
              <a:spLocks noChangeArrowheads="1"/>
            </p:cNvSpPr>
            <p:nvPr/>
          </p:nvSpPr>
          <p:spPr bwMode="auto">
            <a:xfrm>
              <a:off x="0" y="5867400"/>
              <a:ext cx="9906000" cy="990600"/>
            </a:xfrm>
            <a:prstGeom prst="rect">
              <a:avLst/>
            </a:prstGeom>
            <a:grpFill/>
            <a:ln w="9525">
              <a:solidFill>
                <a:srgbClr val="BEBEB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pic>
          <p:nvPicPr>
            <p:cNvPr id="17412" name="Picture 14" descr="PalazzoLoredan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600200"/>
              <a:ext cx="9906000" cy="47117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4" name="Text Box 4"/>
          <p:cNvSpPr txBox="1">
            <a:spLocks noChangeArrowheads="1"/>
          </p:cNvSpPr>
          <p:nvPr/>
        </p:nvSpPr>
        <p:spPr bwMode="auto">
          <a:xfrm>
            <a:off x="7162800" y="90488"/>
            <a:ext cx="2667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C80000"/>
                </a:solidFill>
              </a:rPr>
              <a:t>Venice, March 10, 2009</a:t>
            </a:r>
          </a:p>
        </p:txBody>
      </p:sp>
      <p:sp>
        <p:nvSpPr>
          <p:cNvPr id="17415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8997950" cy="12954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800" b="1" dirty="0" smtClean="0">
                <a:solidFill>
                  <a:srgbClr val="C80000"/>
                </a:solidFill>
                <a:latin typeface="Comic Sans MS" charset="0"/>
              </a:rPr>
              <a:t>SNO, KamLAND and neutrino oscillations: </a:t>
            </a:r>
            <a:r>
              <a:rPr lang="it-IT" sz="3600" b="1" dirty="0" smtClean="0">
                <a:solidFill>
                  <a:srgbClr val="C80000"/>
                </a:solidFill>
                <a:latin typeface="Courier" charset="0"/>
                <a:ea typeface="Courier" charset="0"/>
                <a:cs typeface="Courier" charset="0"/>
                <a:sym typeface="Symbol" charset="2"/>
              </a:rPr>
              <a:t></a:t>
            </a:r>
            <a:r>
              <a:rPr lang="it-IT" sz="3600" b="1" baseline="-25000" dirty="0" smtClean="0">
                <a:solidFill>
                  <a:srgbClr val="C80000"/>
                </a:solidFill>
                <a:latin typeface="Courier" charset="0"/>
                <a:ea typeface="Courier" charset="0"/>
                <a:cs typeface="Courier" charset="0"/>
              </a:rPr>
              <a:t>13 </a:t>
            </a:r>
            <a:endParaRPr lang="en-US" sz="3600" b="1" dirty="0" smtClean="0">
              <a:solidFill>
                <a:srgbClr val="C80000"/>
              </a:solidFill>
              <a:latin typeface="Comic Sans MS" charset="0"/>
            </a:endParaRPr>
          </a:p>
        </p:txBody>
      </p:sp>
      <p:sp>
        <p:nvSpPr>
          <p:cNvPr id="17416" name="Text Box 15"/>
          <p:cNvSpPr txBox="1">
            <a:spLocks noChangeArrowheads="1"/>
          </p:cNvSpPr>
          <p:nvPr/>
        </p:nvSpPr>
        <p:spPr bwMode="auto">
          <a:xfrm>
            <a:off x="3886200" y="1462088"/>
            <a:ext cx="16462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accent4"/>
                </a:solidFill>
              </a:rPr>
              <a:t>Gianluigi Fogli</a:t>
            </a:r>
          </a:p>
        </p:txBody>
      </p:sp>
      <p:sp>
        <p:nvSpPr>
          <p:cNvPr id="17417" name="Rectangle 16"/>
          <p:cNvSpPr>
            <a:spLocks noChangeArrowheads="1"/>
          </p:cNvSpPr>
          <p:nvPr/>
        </p:nvSpPr>
        <p:spPr bwMode="auto">
          <a:xfrm>
            <a:off x="1143000" y="6013450"/>
            <a:ext cx="8229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 dirty="0">
                <a:solidFill>
                  <a:srgbClr val="C80000"/>
                </a:solidFill>
                <a:latin typeface="Times" charset="0"/>
              </a:rPr>
              <a:t>XIII International Workshop on “Neutrino Telescopes”</a:t>
            </a:r>
          </a:p>
          <a:p>
            <a:pPr algn="ctr"/>
            <a:r>
              <a:rPr lang="en-US" sz="1800" b="1" dirty="0">
                <a:solidFill>
                  <a:srgbClr val="C80000"/>
                </a:solidFill>
                <a:latin typeface="Times" charset="0"/>
              </a:rPr>
              <a:t>17</a:t>
            </a:r>
            <a:r>
              <a:rPr lang="en-US" sz="1800" b="1" baseline="30000" dirty="0">
                <a:solidFill>
                  <a:srgbClr val="C80000"/>
                </a:solidFill>
                <a:latin typeface="Times" charset="0"/>
              </a:rPr>
              <a:t>th</a:t>
            </a:r>
            <a:r>
              <a:rPr lang="en-US" sz="1800" b="1" dirty="0">
                <a:solidFill>
                  <a:srgbClr val="C80000"/>
                </a:solidFill>
                <a:latin typeface="Times" charset="0"/>
              </a:rPr>
              <a:t> of the series “Un altro modo di guardare il cielo”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page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676400"/>
            <a:ext cx="3556000" cy="339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304800" y="990600"/>
            <a:ext cx="952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90"/>
                </a:solidFill>
              </a:rPr>
              <a:t>Independently,</a:t>
            </a:r>
            <a:r>
              <a:rPr lang="en-US" sz="1800" dirty="0" smtClean="0">
                <a:solidFill>
                  <a:srgbClr val="000090"/>
                </a:solidFill>
              </a:rPr>
              <a:t> in April, Balantekin </a:t>
            </a:r>
            <a:r>
              <a:rPr lang="en-US" sz="1800" dirty="0">
                <a:solidFill>
                  <a:srgbClr val="000090"/>
                </a:solidFill>
              </a:rPr>
              <a:t>&amp; Yilmaz </a:t>
            </a:r>
            <a:r>
              <a:rPr lang="en-US" sz="1600" dirty="0">
                <a:solidFill>
                  <a:srgbClr val="13783B"/>
                </a:solidFill>
              </a:rPr>
              <a:t>[arXiv:0804.3345, </a:t>
            </a:r>
            <a:r>
              <a:rPr lang="en-US" sz="1600" dirty="0" err="1">
                <a:solidFill>
                  <a:srgbClr val="13783B"/>
                </a:solidFill>
              </a:rPr>
              <a:t>J</a:t>
            </a:r>
            <a:r>
              <a:rPr lang="en-US" sz="1600" dirty="0" err="1" smtClean="0">
                <a:solidFill>
                  <a:srgbClr val="13783B"/>
                </a:solidFill>
              </a:rPr>
              <a:t>.Phys</a:t>
            </a:r>
            <a:r>
              <a:rPr lang="en-US" sz="1600" dirty="0">
                <a:solidFill>
                  <a:srgbClr val="13783B"/>
                </a:solidFill>
              </a:rPr>
              <a:t>. G 35, 075007 (2008)]</a:t>
            </a:r>
          </a:p>
        </p:txBody>
      </p:sp>
      <p:sp>
        <p:nvSpPr>
          <p:cNvPr id="43012" name="TextBox 3"/>
          <p:cNvSpPr txBox="1">
            <a:spLocks noChangeArrowheads="1"/>
          </p:cNvSpPr>
          <p:nvPr/>
        </p:nvSpPr>
        <p:spPr bwMode="auto">
          <a:xfrm>
            <a:off x="304800" y="5334000"/>
            <a:ext cx="9296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90"/>
                </a:solidFill>
              </a:rPr>
              <a:t>… note a better convergence of solar and KamLAND best fit trajectories for </a:t>
            </a:r>
            <a:r>
              <a:rPr lang="it-IT" sz="2000" dirty="0">
                <a:solidFill>
                  <a:srgbClr val="FF0000"/>
                </a:solidFill>
                <a:sym typeface="Symbol" charset="2"/>
              </a:rPr>
              <a:t></a:t>
            </a:r>
            <a:r>
              <a:rPr lang="it-IT" sz="1800" baseline="-25000" dirty="0">
                <a:solidFill>
                  <a:srgbClr val="FF0000"/>
                </a:solidFill>
                <a:sym typeface="Symbol" charset="2"/>
              </a:rPr>
              <a:t>13 </a:t>
            </a:r>
            <a:r>
              <a:rPr lang="en-US" sz="1800" dirty="0">
                <a:solidFill>
                  <a:srgbClr val="FF0000"/>
                </a:solidFill>
              </a:rPr>
              <a:t>&gt; 0</a:t>
            </a:r>
            <a:r>
              <a:rPr lang="en-US" sz="1800" dirty="0">
                <a:solidFill>
                  <a:srgbClr val="000090"/>
                </a:solidFill>
              </a:rPr>
              <a:t>.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E1BF63-B7E3-3841-93E3-D6EBC153C15A}" type="slidenum">
              <a:rPr lang="en-US"/>
              <a:pPr>
                <a:defRPr/>
              </a:pPr>
              <a:t>10</a:t>
            </a:fld>
            <a:endParaRPr lang="en-US" sz="1400" dirty="0"/>
          </a:p>
        </p:txBody>
      </p:sp>
      <p:sp>
        <p:nvSpPr>
          <p:cNvPr id="43014" name="TextBox 2"/>
          <p:cNvSpPr txBox="1">
            <a:spLocks noChangeArrowheads="1"/>
          </p:cNvSpPr>
          <p:nvPr/>
        </p:nvSpPr>
        <p:spPr bwMode="auto">
          <a:xfrm>
            <a:off x="304800" y="304800"/>
            <a:ext cx="1325563" cy="461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Event 1</a:t>
            </a:r>
          </a:p>
        </p:txBody>
      </p:sp>
      <p:sp>
        <p:nvSpPr>
          <p:cNvPr id="43015" name="TextBox 3"/>
          <p:cNvSpPr txBox="1">
            <a:spLocks noChangeArrowheads="1"/>
          </p:cNvSpPr>
          <p:nvPr/>
        </p:nvSpPr>
        <p:spPr bwMode="auto">
          <a:xfrm>
            <a:off x="5562600" y="2819400"/>
            <a:ext cx="3733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800" dirty="0">
                <a:solidFill>
                  <a:srgbClr val="000090"/>
                </a:solidFill>
              </a:rPr>
              <a:t>s</a:t>
            </a:r>
            <a:r>
              <a:rPr lang="it-IT" sz="1800" dirty="0">
                <a:solidFill>
                  <a:srgbClr val="000090"/>
                </a:solidFill>
              </a:rPr>
              <a:t>tudying the “migration”</a:t>
            </a:r>
            <a:r>
              <a:rPr lang="it-IT" sz="1800" dirty="0" smtClean="0">
                <a:solidFill>
                  <a:srgbClr val="000090"/>
                </a:solidFill>
              </a:rPr>
              <a:t> in the plane </a:t>
            </a:r>
            <a:r>
              <a:rPr lang="it-IT" sz="1800" dirty="0" smtClean="0">
                <a:solidFill>
                  <a:schemeClr val="accent2"/>
                </a:solidFill>
              </a:rPr>
              <a:t>(</a:t>
            </a:r>
            <a:r>
              <a:rPr lang="it-IT" sz="1800" dirty="0" smtClean="0">
                <a:solidFill>
                  <a:schemeClr val="accent2"/>
                </a:solidFill>
                <a:latin typeface="Lucida Grande"/>
                <a:ea typeface="Lucida Grande"/>
                <a:cs typeface="Lucida Grande"/>
              </a:rPr>
              <a:t>δ</a:t>
            </a:r>
            <a:r>
              <a:rPr lang="it-IT" sz="1800" dirty="0" smtClean="0">
                <a:solidFill>
                  <a:schemeClr val="accent2"/>
                </a:solidFill>
              </a:rPr>
              <a:t>m</a:t>
            </a:r>
            <a:r>
              <a:rPr lang="it-IT" sz="1800" baseline="30000" dirty="0" smtClean="0">
                <a:solidFill>
                  <a:schemeClr val="accent2"/>
                </a:solidFill>
              </a:rPr>
              <a:t>2</a:t>
            </a:r>
            <a:r>
              <a:rPr lang="it-IT" sz="1800" baseline="-25000" dirty="0" smtClean="0">
                <a:solidFill>
                  <a:schemeClr val="accent2"/>
                </a:solidFill>
              </a:rPr>
              <a:t>12</a:t>
            </a:r>
            <a:r>
              <a:rPr lang="it-IT" sz="1800" dirty="0" smtClean="0">
                <a:solidFill>
                  <a:schemeClr val="accent2"/>
                </a:solidFill>
              </a:rPr>
              <a:t>, tan</a:t>
            </a:r>
            <a:r>
              <a:rPr lang="it-IT" sz="1800" baseline="30000" dirty="0" smtClean="0">
                <a:solidFill>
                  <a:schemeClr val="accent2"/>
                </a:solidFill>
              </a:rPr>
              <a:t>2</a:t>
            </a:r>
            <a:r>
              <a:rPr lang="it-IT" sz="1800" dirty="0" smtClean="0">
                <a:solidFill>
                  <a:schemeClr val="accent2"/>
                </a:solidFill>
                <a:sym typeface="Symbol" charset="2"/>
              </a:rPr>
              <a:t></a:t>
            </a:r>
            <a:r>
              <a:rPr lang="it-IT" sz="1800" baseline="-25000" dirty="0" smtClean="0">
                <a:solidFill>
                  <a:schemeClr val="accent2"/>
                </a:solidFill>
                <a:sym typeface="Symbol" charset="2"/>
              </a:rPr>
              <a:t>12</a:t>
            </a:r>
            <a:r>
              <a:rPr lang="it-IT" sz="1800" dirty="0" smtClean="0">
                <a:solidFill>
                  <a:schemeClr val="accent2"/>
                </a:solidFill>
                <a:sym typeface="Symbol" charset="2"/>
              </a:rPr>
              <a:t>)</a:t>
            </a:r>
            <a:r>
              <a:rPr lang="it-IT" sz="1800" dirty="0" smtClean="0">
                <a:solidFill>
                  <a:srgbClr val="1CAE56"/>
                </a:solidFill>
              </a:rPr>
              <a:t> </a:t>
            </a:r>
            <a:r>
              <a:rPr lang="it-IT" sz="1800" dirty="0" smtClean="0">
                <a:solidFill>
                  <a:srgbClr val="000090"/>
                </a:solidFill>
              </a:rPr>
              <a:t>of </a:t>
            </a:r>
            <a:r>
              <a:rPr lang="it-IT" sz="1800" dirty="0">
                <a:solidFill>
                  <a:srgbClr val="000090"/>
                </a:solidFill>
              </a:rPr>
              <a:t>the two best fit points with </a:t>
            </a:r>
            <a:r>
              <a:rPr lang="it-IT" sz="2000" dirty="0">
                <a:solidFill>
                  <a:srgbClr val="FF0000"/>
                </a:solidFill>
                <a:sym typeface="Symbol" charset="2"/>
              </a:rPr>
              <a:t></a:t>
            </a:r>
            <a:r>
              <a:rPr lang="it-IT" sz="1800" baseline="-25000" dirty="0">
                <a:solidFill>
                  <a:srgbClr val="FF0000"/>
                </a:solidFill>
                <a:sym typeface="Symbol" charset="2"/>
              </a:rPr>
              <a:t>13</a:t>
            </a:r>
            <a:r>
              <a:rPr lang="it-IT" sz="1800" dirty="0">
                <a:solidFill>
                  <a:srgbClr val="FF0000"/>
                </a:solidFill>
                <a:sym typeface="Symbol" charset="2"/>
              </a:rPr>
              <a:t> </a:t>
            </a:r>
            <a:r>
              <a:rPr lang="en-US" sz="1800" dirty="0" smtClean="0">
                <a:solidFill>
                  <a:srgbClr val="000090"/>
                </a:solidFill>
                <a:sym typeface="Symbol" charset="2"/>
              </a:rPr>
              <a:t>…</a:t>
            </a:r>
          </a:p>
          <a:p>
            <a:pPr algn="just"/>
            <a:endParaRPr lang="en-US" sz="1800" dirty="0" smtClean="0">
              <a:solidFill>
                <a:srgbClr val="000090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/>
      <p:bldP spid="43012" grpId="0"/>
      <p:bldP spid="430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Box 5"/>
          <p:cNvSpPr txBox="1">
            <a:spLocks noChangeArrowheads="1"/>
          </p:cNvSpPr>
          <p:nvPr/>
        </p:nvSpPr>
        <p:spPr bwMode="auto">
          <a:xfrm>
            <a:off x="304800" y="849313"/>
            <a:ext cx="899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90"/>
                </a:solidFill>
              </a:rPr>
              <a:t>Release of the SNO-III data </a:t>
            </a:r>
            <a:r>
              <a:rPr lang="en-US" sz="1600" dirty="0">
                <a:solidFill>
                  <a:srgbClr val="13783B"/>
                </a:solidFill>
              </a:rPr>
              <a:t>(arXiv:0806.0989) </a:t>
            </a:r>
            <a:r>
              <a:rPr lang="en-US" sz="1800" dirty="0">
                <a:solidFill>
                  <a:srgbClr val="000090"/>
                </a:solidFill>
              </a:rPr>
              <a:t>at the Neutrino ’08 Conference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81000" y="1676400"/>
            <a:ext cx="9340850" cy="3657600"/>
            <a:chOff x="381000" y="1676400"/>
            <a:chExt cx="9340850" cy="3657600"/>
          </a:xfrm>
        </p:grpSpPr>
        <p:pic>
          <p:nvPicPr>
            <p:cNvPr id="45058" name="Picture 4" descr="sno_nsp_lma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1000" y="1957388"/>
              <a:ext cx="3532188" cy="3376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0" name="Picture 6" descr="snoncd_lma_default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62400" y="1976438"/>
              <a:ext cx="3517900" cy="3357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1" name="TextBox 7"/>
            <p:cNvSpPr txBox="1">
              <a:spLocks noChangeArrowheads="1"/>
            </p:cNvSpPr>
            <p:nvPr/>
          </p:nvSpPr>
          <p:spPr bwMode="auto">
            <a:xfrm>
              <a:off x="1447800" y="1676400"/>
              <a:ext cx="1712913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SNO only, 2005</a:t>
              </a:r>
            </a:p>
          </p:txBody>
        </p:sp>
        <p:sp>
          <p:nvSpPr>
            <p:cNvPr id="45062" name="TextBox 8"/>
            <p:cNvSpPr txBox="1">
              <a:spLocks noChangeArrowheads="1"/>
            </p:cNvSpPr>
            <p:nvPr/>
          </p:nvSpPr>
          <p:spPr bwMode="auto">
            <a:xfrm>
              <a:off x="5029200" y="1676400"/>
              <a:ext cx="1712913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SNO only, 2008</a:t>
              </a:r>
            </a:p>
          </p:txBody>
        </p:sp>
        <p:sp>
          <p:nvSpPr>
            <p:cNvPr id="45063" name="TextBox 9"/>
            <p:cNvSpPr txBox="1">
              <a:spLocks noChangeArrowheads="1"/>
            </p:cNvSpPr>
            <p:nvPr/>
          </p:nvSpPr>
          <p:spPr bwMode="auto">
            <a:xfrm>
              <a:off x="7543800" y="3209925"/>
              <a:ext cx="217805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>
                  <a:solidFill>
                    <a:srgbClr val="13783B"/>
                  </a:solidFill>
                </a:rPr>
                <a:t>(figures taken from the </a:t>
              </a:r>
            </a:p>
            <a:p>
              <a:pPr algn="ctr"/>
              <a:r>
                <a:rPr lang="en-US" sz="1400" dirty="0">
                  <a:solidFill>
                    <a:srgbClr val="13783B"/>
                  </a:solidFill>
                </a:rPr>
                <a:t>SNO official website)</a:t>
              </a: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457AF3-BB69-0E43-AFBF-65C1EFFE9076}" type="slidenum">
              <a:rPr lang="en-US"/>
              <a:pPr>
                <a:defRPr/>
              </a:pPr>
              <a:t>11</a:t>
            </a:fld>
            <a:endParaRPr lang="en-US" sz="1400" dirty="0"/>
          </a:p>
        </p:txBody>
      </p:sp>
      <p:sp>
        <p:nvSpPr>
          <p:cNvPr id="45065" name="TextBox 2"/>
          <p:cNvSpPr txBox="1">
            <a:spLocks noChangeArrowheads="1"/>
          </p:cNvSpPr>
          <p:nvPr/>
        </p:nvSpPr>
        <p:spPr bwMode="auto">
          <a:xfrm>
            <a:off x="304800" y="304800"/>
            <a:ext cx="1325563" cy="461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Event 2</a:t>
            </a:r>
          </a:p>
        </p:txBody>
      </p:sp>
      <p:sp>
        <p:nvSpPr>
          <p:cNvPr id="45067" name="TextBox 5"/>
          <p:cNvSpPr txBox="1">
            <a:spLocks noChangeArrowheads="1"/>
          </p:cNvSpPr>
          <p:nvPr/>
        </p:nvSpPr>
        <p:spPr bwMode="auto">
          <a:xfrm>
            <a:off x="228600" y="5740952"/>
            <a:ext cx="4648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</a:rPr>
              <a:t>Slightly lower CC/NC ratio, with smaller </a:t>
            </a:r>
            <a:r>
              <a:rPr lang="en-US" sz="1600" dirty="0" smtClean="0">
                <a:solidFill>
                  <a:srgbClr val="000090"/>
                </a:solidFill>
              </a:rPr>
              <a:t>errors</a:t>
            </a:r>
            <a:endParaRPr lang="en-US" sz="1600" dirty="0">
              <a:solidFill>
                <a:srgbClr val="00009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105400" y="5715003"/>
            <a:ext cx="4343400" cy="369888"/>
            <a:chOff x="5105400" y="5715003"/>
            <a:chExt cx="4343400" cy="369888"/>
          </a:xfrm>
        </p:grpSpPr>
        <p:sp>
          <p:nvSpPr>
            <p:cNvPr id="45068" name="Right Arrow 11"/>
            <p:cNvSpPr>
              <a:spLocks noChangeArrowheads="1"/>
            </p:cNvSpPr>
            <p:nvPr/>
          </p:nvSpPr>
          <p:spPr bwMode="auto">
            <a:xfrm>
              <a:off x="5105400" y="5867055"/>
              <a:ext cx="304800" cy="152629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5"/>
            <p:cNvSpPr txBox="1">
              <a:spLocks noChangeArrowheads="1"/>
            </p:cNvSpPr>
            <p:nvPr/>
          </p:nvSpPr>
          <p:spPr bwMode="auto">
            <a:xfrm>
              <a:off x="5562600" y="5715003"/>
              <a:ext cx="38862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smtClean="0">
                  <a:solidFill>
                    <a:srgbClr val="000090"/>
                  </a:solidFill>
                </a:rPr>
                <a:t>slightly </a:t>
              </a:r>
              <a:r>
                <a:rPr lang="en-US" sz="1600" dirty="0">
                  <a:solidFill>
                    <a:srgbClr val="000090"/>
                  </a:solidFill>
                </a:rPr>
                <a:t>lower values of </a:t>
              </a:r>
              <a:r>
                <a:rPr lang="it-IT" sz="1800" dirty="0">
                  <a:solidFill>
                    <a:srgbClr val="000090"/>
                  </a:solidFill>
                  <a:sym typeface="Symbol" charset="2"/>
                </a:rPr>
                <a:t></a:t>
              </a:r>
              <a:r>
                <a:rPr lang="it-IT" sz="1600" baseline="-25000" dirty="0">
                  <a:solidFill>
                    <a:srgbClr val="000090"/>
                  </a:solidFill>
                  <a:sym typeface="Symbol" charset="2"/>
                </a:rPr>
                <a:t>12 </a:t>
              </a:r>
              <a:r>
                <a:rPr lang="en-US" sz="1600" dirty="0">
                  <a:solidFill>
                    <a:srgbClr val="000090"/>
                  </a:solidFill>
                </a:rPr>
                <a:t>preferred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/>
      <p:bldP spid="450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85800" y="1676400"/>
            <a:ext cx="4057521" cy="4198938"/>
            <a:chOff x="685800" y="1676400"/>
            <a:chExt cx="4057521" cy="4198938"/>
          </a:xfrm>
        </p:grpSpPr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685800" y="1676400"/>
              <a:ext cx="405752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smtClean="0">
                  <a:solidFill>
                    <a:srgbClr val="2D00FF"/>
                  </a:solidFill>
                </a:rPr>
                <a:t> consistencies </a:t>
              </a:r>
              <a:r>
                <a:rPr lang="en-US" sz="1600" dirty="0">
                  <a:solidFill>
                    <a:srgbClr val="2D00FF"/>
                  </a:solidFill>
                </a:rPr>
                <a:t>already good in </a:t>
              </a:r>
              <a:r>
                <a:rPr lang="en-US" sz="1600" dirty="0">
                  <a:solidFill>
                    <a:srgbClr val="FF0000"/>
                  </a:solidFill>
                </a:rPr>
                <a:t>SNO-II </a:t>
              </a:r>
              <a:r>
                <a:rPr lang="en-US" sz="1600" dirty="0">
                  <a:solidFill>
                    <a:srgbClr val="2D00FF"/>
                  </a:solidFill>
                </a:rPr>
                <a:t>…</a:t>
              </a:r>
            </a:p>
          </p:txBody>
        </p:sp>
        <p:grpSp>
          <p:nvGrpSpPr>
            <p:cNvPr id="2" name="Group 23"/>
            <p:cNvGrpSpPr>
              <a:grpSpLocks/>
            </p:cNvGrpSpPr>
            <p:nvPr/>
          </p:nvGrpSpPr>
          <p:grpSpPr bwMode="auto">
            <a:xfrm>
              <a:off x="762000" y="2057400"/>
              <a:ext cx="3733800" cy="3817938"/>
              <a:chOff x="480" y="1296"/>
              <a:chExt cx="2352" cy="2405"/>
            </a:xfrm>
          </p:grpSpPr>
          <p:sp>
            <p:nvSpPr>
              <p:cNvPr id="47121" name="Rectangle 20"/>
              <p:cNvSpPr>
                <a:spLocks noChangeArrowheads="1"/>
              </p:cNvSpPr>
              <p:nvPr/>
            </p:nvSpPr>
            <p:spPr bwMode="auto">
              <a:xfrm>
                <a:off x="480" y="1296"/>
                <a:ext cx="2352" cy="24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dirty="0"/>
              </a:p>
            </p:txBody>
          </p:sp>
          <p:pic>
            <p:nvPicPr>
              <p:cNvPr id="47122" name="Picture 9" descr="pee_phib_05_v2.eps"/>
              <p:cNvPicPr>
                <a:picLocks noChangeAspect="1"/>
              </p:cNvPicPr>
              <p:nvPr/>
            </p:nvPicPr>
            <p:blipFill>
              <a:blip r:embed="rId3"/>
              <a:srcRect t="4999" r="29994" b="11497"/>
              <a:stretch>
                <a:fillRect/>
              </a:stretch>
            </p:blipFill>
            <p:spPr bwMode="auto">
              <a:xfrm>
                <a:off x="576" y="1296"/>
                <a:ext cx="2184" cy="2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123" name="TextBox 4"/>
              <p:cNvSpPr txBox="1">
                <a:spLocks noChangeArrowheads="1"/>
              </p:cNvSpPr>
              <p:nvPr/>
            </p:nvSpPr>
            <p:spPr bwMode="auto">
              <a:xfrm>
                <a:off x="1141" y="1344"/>
                <a:ext cx="1163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</a:rPr>
                  <a:t>SNO-II (2005)</a:t>
                </a:r>
              </a:p>
            </p:txBody>
          </p:sp>
          <p:pic>
            <p:nvPicPr>
              <p:cNvPr id="47124" name="Picture 10" descr="latex-image-1.pdf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720" y="3097"/>
                <a:ext cx="728" cy="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2209800" y="6062663"/>
            <a:ext cx="6096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13783B"/>
                </a:solidFill>
              </a:rPr>
              <a:t>(Our analysis; see also talk by A. Palazzo at NOW 2008)</a:t>
            </a:r>
          </a:p>
        </p:txBody>
      </p:sp>
      <p:sp>
        <p:nvSpPr>
          <p:cNvPr id="47112" name="Rectangle 15"/>
          <p:cNvSpPr txBox="1">
            <a:spLocks noChangeArrowheads="1"/>
          </p:cNvSpPr>
          <p:nvPr/>
        </p:nvSpPr>
        <p:spPr bwMode="auto">
          <a:xfrm>
            <a:off x="228600" y="228600"/>
            <a:ext cx="670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800" dirty="0">
                <a:solidFill>
                  <a:srgbClr val="00007D"/>
                </a:solidFill>
              </a:rPr>
              <a:t>Note: new data are OK from a model-independent viewpoint</a:t>
            </a:r>
            <a:endParaRPr lang="en-US" sz="1800" dirty="0">
              <a:solidFill>
                <a:schemeClr val="tx2"/>
              </a:solidFill>
              <a:latin typeface="Arial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04800" y="730250"/>
            <a:ext cx="7073900" cy="336550"/>
            <a:chOff x="304800" y="730250"/>
            <a:chExt cx="7073900" cy="336550"/>
          </a:xfrm>
        </p:grpSpPr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609600" y="730250"/>
              <a:ext cx="67691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/>
              <a:r>
                <a:rPr lang="en-US" sz="1600" dirty="0">
                  <a:solidFill>
                    <a:srgbClr val="2D00FF"/>
                  </a:solidFill>
                </a:rPr>
                <a:t>“Internal” consistency among </a:t>
              </a:r>
              <a:r>
                <a:rPr lang="en-US" sz="1600" dirty="0">
                  <a:solidFill>
                    <a:srgbClr val="FF0000"/>
                  </a:solidFill>
                </a:rPr>
                <a:t>SNO </a:t>
              </a:r>
              <a:r>
                <a:rPr lang="en-US" sz="1600" dirty="0">
                  <a:solidFill>
                    <a:srgbClr val="2D00FF"/>
                  </a:solidFill>
                </a:rPr>
                <a:t>(CC, NC) and </a:t>
              </a:r>
              <a:r>
                <a:rPr lang="en-US" sz="1600" dirty="0">
                  <a:solidFill>
                    <a:srgbClr val="FF0000"/>
                  </a:solidFill>
                </a:rPr>
                <a:t>SK</a:t>
              </a:r>
              <a:r>
                <a:rPr lang="en-US" sz="1600" dirty="0">
                  <a:solidFill>
                    <a:srgbClr val="2D00FF"/>
                  </a:solidFill>
                </a:rPr>
                <a:t> (ES)</a:t>
              </a:r>
            </a:p>
          </p:txBody>
        </p:sp>
        <p:sp>
          <p:nvSpPr>
            <p:cNvPr id="27" name="Oval 16"/>
            <p:cNvSpPr>
              <a:spLocks noChangeArrowheads="1"/>
            </p:cNvSpPr>
            <p:nvPr/>
          </p:nvSpPr>
          <p:spPr bwMode="auto">
            <a:xfrm>
              <a:off x="304800" y="827088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04800" y="1111250"/>
            <a:ext cx="9296400" cy="338138"/>
            <a:chOff x="304800" y="1111250"/>
            <a:chExt cx="9296400" cy="338138"/>
          </a:xfrm>
        </p:grpSpPr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609600" y="1111250"/>
              <a:ext cx="89916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342900" indent="-342900"/>
              <a:r>
                <a:rPr lang="en-US" sz="1600" dirty="0">
                  <a:solidFill>
                    <a:srgbClr val="2D00FF"/>
                  </a:solidFill>
                </a:rPr>
                <a:t>Also, consistency among </a:t>
              </a:r>
              <a:r>
                <a:rPr lang="en-US" sz="1600" dirty="0">
                  <a:solidFill>
                    <a:srgbClr val="FF0000"/>
                  </a:solidFill>
                </a:rPr>
                <a:t>NC</a:t>
              </a:r>
              <a:r>
                <a:rPr lang="en-US" sz="1600" dirty="0">
                  <a:solidFill>
                    <a:srgbClr val="2D00FF"/>
                  </a:solidFill>
                </a:rPr>
                <a:t> measurement and BS’05 </a:t>
              </a:r>
              <a:r>
                <a:rPr lang="en-US" sz="1600" dirty="0">
                  <a:solidFill>
                    <a:srgbClr val="FF0000"/>
                  </a:solidFill>
                </a:rPr>
                <a:t>Standard Solar Model </a:t>
              </a:r>
              <a:r>
                <a:rPr lang="en-US" sz="1600" dirty="0">
                  <a:solidFill>
                    <a:srgbClr val="2D00FF"/>
                  </a:solidFill>
                </a:rPr>
                <a:t>prediction</a:t>
              </a:r>
            </a:p>
          </p:txBody>
        </p:sp>
        <p:sp>
          <p:nvSpPr>
            <p:cNvPr id="28" name="Oval 17"/>
            <p:cNvSpPr>
              <a:spLocks noChangeArrowheads="1"/>
            </p:cNvSpPr>
            <p:nvPr/>
          </p:nvSpPr>
          <p:spPr bwMode="auto">
            <a:xfrm>
              <a:off x="304800" y="1213469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181600" y="1676400"/>
            <a:ext cx="3867150" cy="4191000"/>
            <a:chOff x="5181600" y="1676400"/>
            <a:chExt cx="3867150" cy="4191000"/>
          </a:xfrm>
        </p:grpSpPr>
        <p:grpSp>
          <p:nvGrpSpPr>
            <p:cNvPr id="3" name="Group 24"/>
            <p:cNvGrpSpPr>
              <a:grpSpLocks/>
            </p:cNvGrpSpPr>
            <p:nvPr/>
          </p:nvGrpSpPr>
          <p:grpSpPr bwMode="auto">
            <a:xfrm>
              <a:off x="5181600" y="2057400"/>
              <a:ext cx="3867150" cy="3810000"/>
              <a:chOff x="3264" y="1296"/>
              <a:chExt cx="2436" cy="2400"/>
            </a:xfrm>
          </p:grpSpPr>
          <p:sp>
            <p:nvSpPr>
              <p:cNvPr id="47117" name="Rectangle 22"/>
              <p:cNvSpPr>
                <a:spLocks noChangeArrowheads="1"/>
              </p:cNvSpPr>
              <p:nvPr/>
            </p:nvSpPr>
            <p:spPr bwMode="auto">
              <a:xfrm>
                <a:off x="3264" y="1296"/>
                <a:ext cx="2352" cy="24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dirty="0"/>
              </a:p>
            </p:txBody>
          </p:sp>
          <p:pic>
            <p:nvPicPr>
              <p:cNvPr id="47118" name="Picture 11" descr="pee_phib_08_v2.eps"/>
              <p:cNvPicPr>
                <a:picLocks noChangeAspect="1"/>
              </p:cNvPicPr>
              <p:nvPr/>
            </p:nvPicPr>
            <p:blipFill>
              <a:blip r:embed="rId5"/>
              <a:srcRect t="4999" r="24995" b="13498"/>
              <a:stretch>
                <a:fillRect/>
              </a:stretch>
            </p:blipFill>
            <p:spPr bwMode="auto">
              <a:xfrm>
                <a:off x="3360" y="1296"/>
                <a:ext cx="2340" cy="2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119" name="TextBox 5"/>
              <p:cNvSpPr txBox="1">
                <a:spLocks noChangeArrowheads="1"/>
              </p:cNvSpPr>
              <p:nvPr/>
            </p:nvSpPr>
            <p:spPr bwMode="auto">
              <a:xfrm>
                <a:off x="3846" y="1344"/>
                <a:ext cx="124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</a:rPr>
                  <a:t>SNO-III (2008)</a:t>
                </a:r>
              </a:p>
            </p:txBody>
          </p:sp>
          <p:pic>
            <p:nvPicPr>
              <p:cNvPr id="47120" name="Picture 11" descr="latex-image-1.pdf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556" y="3109"/>
                <a:ext cx="676" cy="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9" name="TextBox 6"/>
            <p:cNvSpPr txBox="1">
              <a:spLocks noChangeArrowheads="1"/>
            </p:cNvSpPr>
            <p:nvPr/>
          </p:nvSpPr>
          <p:spPr bwMode="auto">
            <a:xfrm>
              <a:off x="5334000" y="1676400"/>
              <a:ext cx="308169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2D00FF"/>
                  </a:solidFill>
                </a:rPr>
                <a:t>…</a:t>
              </a:r>
              <a:r>
                <a:rPr lang="en-US" sz="1600" dirty="0" smtClean="0">
                  <a:solidFill>
                    <a:srgbClr val="2D00FF"/>
                  </a:solidFill>
                </a:rPr>
                <a:t> but </a:t>
              </a:r>
              <a:r>
                <a:rPr lang="en-US" sz="1600" dirty="0">
                  <a:solidFill>
                    <a:srgbClr val="2D00FF"/>
                  </a:solidFill>
                </a:rPr>
                <a:t>even better in </a:t>
              </a:r>
              <a:r>
                <a:rPr lang="en-US" sz="1600" dirty="0">
                  <a:solidFill>
                    <a:srgbClr val="FF0000"/>
                  </a:solidFill>
                </a:rPr>
                <a:t>SNO-III  </a:t>
              </a:r>
            </a:p>
          </p:txBody>
        </p:sp>
      </p:grp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20367-4EA5-874E-BA7F-5AB057CBA75C}" type="slidenum">
              <a:rPr lang="en-US"/>
              <a:pPr>
                <a:defRPr/>
              </a:pPr>
              <a:t>12</a:t>
            </a:fld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1"/>
          <p:cNvSpPr txBox="1">
            <a:spLocks noChangeArrowheads="1"/>
          </p:cNvSpPr>
          <p:nvPr/>
        </p:nvSpPr>
        <p:spPr bwMode="auto">
          <a:xfrm>
            <a:off x="228600" y="381000"/>
            <a:ext cx="876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800" dirty="0">
                <a:solidFill>
                  <a:srgbClr val="000090"/>
                </a:solidFill>
              </a:rPr>
              <a:t>On the other hand, also </a:t>
            </a:r>
            <a:r>
              <a:rPr lang="en-US" sz="1800" dirty="0">
                <a:solidFill>
                  <a:srgbClr val="FF0000"/>
                </a:solidFill>
              </a:rPr>
              <a:t>KamLAND data </a:t>
            </a:r>
            <a:r>
              <a:rPr lang="en-US" sz="1800" dirty="0">
                <a:solidFill>
                  <a:srgbClr val="000090"/>
                </a:solidFill>
              </a:rPr>
              <a:t>have their own internal consistency … </a:t>
            </a:r>
          </a:p>
        </p:txBody>
      </p:sp>
      <p:pic>
        <p:nvPicPr>
          <p:cNvPr id="49155" name="Picture 2" descr="kamland_os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2079625"/>
            <a:ext cx="4624388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DE8033-0355-9F4F-91F3-9C11AEA5CC97}" type="slidenum">
              <a:rPr lang="en-US"/>
              <a:pPr>
                <a:defRPr/>
              </a:pPr>
              <a:t>13</a:t>
            </a:fld>
            <a:endParaRPr lang="en-US" sz="1400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28600" y="1030069"/>
            <a:ext cx="876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800" dirty="0">
                <a:solidFill>
                  <a:srgbClr val="000090"/>
                </a:solidFill>
              </a:rPr>
              <a:t>… dramatically shown by the</a:t>
            </a:r>
            <a:r>
              <a:rPr lang="en-US" sz="1800" dirty="0" smtClean="0">
                <a:solidFill>
                  <a:srgbClr val="000090"/>
                </a:solidFill>
              </a:rPr>
              <a:t> reconstruction of the </a:t>
            </a:r>
            <a:r>
              <a:rPr lang="en-US" sz="1800" dirty="0" smtClean="0">
                <a:solidFill>
                  <a:srgbClr val="FF0000"/>
                </a:solidFill>
              </a:rPr>
              <a:t>oscillation </a:t>
            </a:r>
            <a:r>
              <a:rPr lang="en-US" sz="1800" dirty="0">
                <a:solidFill>
                  <a:srgbClr val="FF0000"/>
                </a:solidFill>
              </a:rPr>
              <a:t>pattern </a:t>
            </a:r>
            <a:r>
              <a:rPr lang="en-US" sz="1800" dirty="0">
                <a:solidFill>
                  <a:srgbClr val="000090"/>
                </a:solidFill>
              </a:rPr>
              <a:t>over one full period: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1"/>
          <p:cNvSpPr txBox="1">
            <a:spLocks noChangeArrowheads="1"/>
          </p:cNvSpPr>
          <p:nvPr/>
        </p:nvSpPr>
        <p:spPr bwMode="auto">
          <a:xfrm flipH="1">
            <a:off x="381000" y="228600"/>
            <a:ext cx="88392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800" dirty="0">
                <a:solidFill>
                  <a:srgbClr val="000090"/>
                </a:solidFill>
              </a:rPr>
              <a:t>The fact that the solar and KamLAND datasets are separately OK, but slightly disagree on </a:t>
            </a:r>
            <a:r>
              <a:rPr lang="it-IT" sz="1800" dirty="0">
                <a:solidFill>
                  <a:srgbClr val="000090"/>
                </a:solidFill>
                <a:sym typeface="Symbol" charset="2"/>
              </a:rPr>
              <a:t></a:t>
            </a:r>
            <a:r>
              <a:rPr lang="it-IT" sz="1800" baseline="-25000" dirty="0">
                <a:solidFill>
                  <a:srgbClr val="000090"/>
                </a:solidFill>
                <a:sym typeface="Symbol" charset="2"/>
              </a:rPr>
              <a:t>12</a:t>
            </a:r>
            <a:r>
              <a:rPr lang="en-US" sz="1800" dirty="0">
                <a:solidFill>
                  <a:srgbClr val="000090"/>
                </a:solidFill>
              </a:rPr>
              <a:t>, unless </a:t>
            </a:r>
            <a:r>
              <a:rPr lang="it-IT" sz="2000" b="1" dirty="0">
                <a:solidFill>
                  <a:srgbClr val="FF0000"/>
                </a:solidFill>
                <a:sym typeface="Symbol" charset="2"/>
              </a:rPr>
              <a:t></a:t>
            </a:r>
            <a:r>
              <a:rPr lang="it-IT" sz="1800" b="1" baseline="-25000" dirty="0">
                <a:solidFill>
                  <a:srgbClr val="FF0000"/>
                </a:solidFill>
                <a:sym typeface="Symbol" charset="2"/>
              </a:rPr>
              <a:t>13 </a:t>
            </a:r>
            <a:r>
              <a:rPr lang="en-US" sz="1800" dirty="0">
                <a:solidFill>
                  <a:srgbClr val="FF0000"/>
                </a:solidFill>
              </a:rPr>
              <a:t>&gt; 0</a:t>
            </a:r>
            <a:r>
              <a:rPr lang="en-US" sz="1800" dirty="0">
                <a:solidFill>
                  <a:srgbClr val="000090"/>
                </a:solidFill>
              </a:rPr>
              <a:t>, is thus intriguing.</a:t>
            </a:r>
            <a:r>
              <a:rPr lang="en-US" sz="1800" dirty="0" smtClean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905000" y="5867400"/>
            <a:ext cx="6096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13783B"/>
                </a:solidFill>
              </a:rPr>
              <a:t>(Our analysis; see also talk by A. Palazzo at NOW 2008)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302DAE-5D37-AD4C-A12C-8D06CA323738}" type="slidenum">
              <a:rPr lang="en-US"/>
              <a:pPr>
                <a:defRPr/>
              </a:pPr>
              <a:t>14</a:t>
            </a:fld>
            <a:endParaRPr lang="en-US" sz="1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381000" y="1230868"/>
            <a:ext cx="8839200" cy="4560332"/>
            <a:chOff x="381000" y="1230868"/>
            <a:chExt cx="8839200" cy="4560332"/>
          </a:xfrm>
        </p:grpSpPr>
        <p:grpSp>
          <p:nvGrpSpPr>
            <p:cNvPr id="9" name="Group 8"/>
            <p:cNvGrpSpPr/>
            <p:nvPr/>
          </p:nvGrpSpPr>
          <p:grpSpPr>
            <a:xfrm>
              <a:off x="1828800" y="1676400"/>
              <a:ext cx="5410200" cy="4114800"/>
              <a:chOff x="1828800" y="1676400"/>
              <a:chExt cx="5410200" cy="4114800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1828800" y="1676400"/>
                <a:ext cx="5410200" cy="41148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-107" charset="0"/>
                  <a:ea typeface="ＭＳ Ｐゴシック" pitchFamily="-107" charset="-128"/>
                  <a:cs typeface="ＭＳ Ｐゴシック" pitchFamily="-107" charset="-128"/>
                </a:endParaRPr>
              </a:p>
            </p:txBody>
          </p:sp>
          <p:pic>
            <p:nvPicPr>
              <p:cNvPr id="51203" name="Picture 2" descr="fig2.jpg"/>
              <p:cNvPicPr>
                <a:picLocks noChangeAspect="1"/>
              </p:cNvPicPr>
              <p:nvPr/>
            </p:nvPicPr>
            <p:blipFill>
              <a:blip r:embed="rId3"/>
              <a:srcRect t="26038" r="24736" b="15623"/>
              <a:stretch>
                <a:fillRect/>
              </a:stretch>
            </p:blipFill>
            <p:spPr bwMode="auto">
              <a:xfrm>
                <a:off x="2078037" y="1790700"/>
                <a:ext cx="5160963" cy="4000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" name="TextBox 1"/>
            <p:cNvSpPr txBox="1">
              <a:spLocks noChangeArrowheads="1"/>
            </p:cNvSpPr>
            <p:nvPr/>
          </p:nvSpPr>
          <p:spPr bwMode="auto">
            <a:xfrm flipH="1">
              <a:off x="381000" y="1230868"/>
              <a:ext cx="8839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just"/>
              <a:r>
                <a:rPr lang="en-US" sz="1800" dirty="0" smtClean="0">
                  <a:solidFill>
                    <a:srgbClr val="13783B"/>
                  </a:solidFill>
                </a:rPr>
                <a:t>Here an updated </a:t>
              </a:r>
              <a:r>
                <a:rPr lang="en-US" sz="1800" dirty="0">
                  <a:solidFill>
                    <a:srgbClr val="13783B"/>
                  </a:solidFill>
                </a:rPr>
                <a:t>example with currently available data (including Borexino):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1"/>
          <p:cNvSpPr txBox="1">
            <a:spLocks noChangeArrowheads="1"/>
          </p:cNvSpPr>
          <p:nvPr/>
        </p:nvSpPr>
        <p:spPr bwMode="auto">
          <a:xfrm>
            <a:off x="304800" y="762000"/>
            <a:ext cx="9220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 dirty="0">
                <a:solidFill>
                  <a:srgbClr val="000090"/>
                </a:solidFill>
              </a:rPr>
              <a:t>Hints of </a:t>
            </a:r>
            <a:r>
              <a:rPr lang="it-IT" sz="2000" dirty="0">
                <a:solidFill>
                  <a:srgbClr val="FF0000"/>
                </a:solidFill>
                <a:sym typeface="Symbol" charset="2"/>
              </a:rPr>
              <a:t></a:t>
            </a:r>
            <a:r>
              <a:rPr lang="it-IT" sz="1800" baseline="-25000" dirty="0">
                <a:solidFill>
                  <a:srgbClr val="FF0000"/>
                </a:solidFill>
                <a:sym typeface="Symbol" charset="2"/>
              </a:rPr>
              <a:t>13 </a:t>
            </a:r>
            <a:r>
              <a:rPr lang="en-US" sz="1800" dirty="0">
                <a:solidFill>
                  <a:srgbClr val="FF0000"/>
                </a:solidFill>
              </a:rPr>
              <a:t>&gt; 0 </a:t>
            </a:r>
            <a:r>
              <a:rPr lang="en-US" sz="1800" dirty="0">
                <a:solidFill>
                  <a:srgbClr val="000090"/>
                </a:solidFill>
              </a:rPr>
              <a:t>from global analysis </a:t>
            </a:r>
            <a:r>
              <a:rPr lang="en-US" sz="1600" dirty="0">
                <a:solidFill>
                  <a:srgbClr val="13783B"/>
                </a:solidFill>
              </a:rPr>
              <a:t>[GLF, Lisi, Marrone, Palazzo, Rotunno arXiv:0806.2649 (PRL 101:141801 (2008)] 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04800" y="1446213"/>
            <a:ext cx="89916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 dirty="0">
                <a:solidFill>
                  <a:srgbClr val="00007D"/>
                </a:solidFill>
              </a:rPr>
              <a:t>The solar+KamLAND hint for</a:t>
            </a:r>
            <a:r>
              <a:rPr lang="en-US" sz="1600" dirty="0">
                <a:solidFill>
                  <a:srgbClr val="2025DE"/>
                </a:solidFill>
              </a:rPr>
              <a:t> </a:t>
            </a:r>
            <a:r>
              <a:rPr lang="el-GR" sz="1800" dirty="0">
                <a:solidFill>
                  <a:srgbClr val="FF0000"/>
                </a:solidFill>
                <a:latin typeface="Lucida Grande" charset="0"/>
                <a:sym typeface="Symbol" charset="2"/>
              </a:rPr>
              <a:t>θ</a:t>
            </a:r>
            <a:r>
              <a:rPr lang="en-US" sz="1800" baseline="-25000" dirty="0">
                <a:solidFill>
                  <a:srgbClr val="FF0000"/>
                </a:solidFill>
                <a:sym typeface="Symbol" charset="2"/>
              </a:rPr>
              <a:t>13 </a:t>
            </a:r>
            <a:r>
              <a:rPr lang="en-US" sz="1800" dirty="0">
                <a:solidFill>
                  <a:srgbClr val="FF0000"/>
                </a:solidFill>
                <a:sym typeface="Symbol" charset="2"/>
              </a:rPr>
              <a:t>&gt; 0</a:t>
            </a:r>
            <a:r>
              <a:rPr lang="en-US" sz="1600" dirty="0">
                <a:solidFill>
                  <a:srgbClr val="FF0000"/>
                </a:solidFill>
                <a:sym typeface="Symbol" charset="2"/>
              </a:rPr>
              <a:t> </a:t>
            </a:r>
            <a:r>
              <a:rPr lang="en-US" sz="1600" dirty="0">
                <a:solidFill>
                  <a:srgbClr val="00007D"/>
                </a:solidFill>
                <a:sym typeface="Symbol" charset="2"/>
              </a:rPr>
              <a:t>can be plotted in the plane of the two mixing angles, where the </a:t>
            </a:r>
            <a:r>
              <a:rPr lang="en-US" sz="1600" dirty="0">
                <a:solidFill>
                  <a:srgbClr val="FF0000"/>
                </a:solidFill>
                <a:sym typeface="Symbol" charset="2"/>
              </a:rPr>
              <a:t>different correlations</a:t>
            </a:r>
            <a:r>
              <a:rPr lang="en-US" sz="1600" dirty="0" smtClean="0">
                <a:solidFill>
                  <a:srgbClr val="00007D"/>
                </a:solidFill>
                <a:sym typeface="Symbol" charset="2"/>
              </a:rPr>
              <a:t> of </a:t>
            </a:r>
            <a:r>
              <a:rPr lang="en-US" sz="1600" dirty="0">
                <a:solidFill>
                  <a:srgbClr val="00007D"/>
                </a:solidFill>
                <a:sym typeface="Symbol" charset="2"/>
              </a:rPr>
              <a:t>the datasets are more evident:</a:t>
            </a:r>
            <a:endParaRPr lang="en-US" sz="1600" dirty="0">
              <a:solidFill>
                <a:srgbClr val="00007D"/>
              </a:solidFill>
            </a:endParaRPr>
          </a:p>
        </p:txBody>
      </p:sp>
      <p:pic>
        <p:nvPicPr>
          <p:cNvPr id="4" name="Picture 3" descr="Pages from 0806-35"/>
          <p:cNvPicPr>
            <a:picLocks noChangeAspect="1" noChangeArrowheads="1"/>
          </p:cNvPicPr>
          <p:nvPr/>
        </p:nvPicPr>
        <p:blipFill>
          <a:blip r:embed="rId3"/>
          <a:srcRect r="38448"/>
          <a:stretch>
            <a:fillRect/>
          </a:stretch>
        </p:blipFill>
        <p:spPr bwMode="auto">
          <a:xfrm>
            <a:off x="533400" y="2165350"/>
            <a:ext cx="4068763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391400" y="4614863"/>
            <a:ext cx="2286000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sym typeface="Symbol" charset="2"/>
              </a:rPr>
              <a:t> </a:t>
            </a:r>
            <a:r>
              <a:rPr lang="en-US" sz="1600" dirty="0">
                <a:solidFill>
                  <a:srgbClr val="FF0000"/>
                </a:solidFill>
                <a:sym typeface="Symbol" charset="2"/>
              </a:rPr>
              <a:t>Best fit more than 1 sigma away from zero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8" name="Picture 3" descr="Pages from 0806-35"/>
          <p:cNvPicPr>
            <a:picLocks noChangeAspect="1" noChangeArrowheads="1"/>
          </p:cNvPicPr>
          <p:nvPr/>
        </p:nvPicPr>
        <p:blipFill>
          <a:blip r:embed="rId3"/>
          <a:srcRect l="59209"/>
          <a:stretch>
            <a:fillRect/>
          </a:stretch>
        </p:blipFill>
        <p:spPr bwMode="auto">
          <a:xfrm>
            <a:off x="4495800" y="2171700"/>
            <a:ext cx="269557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6"/>
          <p:cNvSpPr>
            <a:spLocks noChangeShapeType="1"/>
          </p:cNvSpPr>
          <p:nvPr/>
        </p:nvSpPr>
        <p:spPr bwMode="auto">
          <a:xfrm flipH="1" flipV="1">
            <a:off x="5978525" y="4314825"/>
            <a:ext cx="1600200" cy="29051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 dirty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7391400" y="2390775"/>
            <a:ext cx="2057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 dirty="0">
                <a:solidFill>
                  <a:srgbClr val="00007D"/>
                </a:solidFill>
              </a:rPr>
              <a:t>By combining the two sets of data …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219200" y="5943600"/>
            <a:ext cx="73914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2025DE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sin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l-GR" dirty="0">
                <a:solidFill>
                  <a:srgbClr val="FF0000"/>
                </a:solidFill>
                <a:latin typeface="Lucida Grande" charset="0"/>
                <a:sym typeface="Symbol" charset="2"/>
              </a:rPr>
              <a:t>θ</a:t>
            </a:r>
            <a:r>
              <a:rPr lang="en-US" baseline="-25000" dirty="0">
                <a:solidFill>
                  <a:srgbClr val="FF0000"/>
                </a:solidFill>
                <a:sym typeface="Symbol" charset="2"/>
              </a:rPr>
              <a:t>13</a:t>
            </a:r>
            <a:r>
              <a:rPr lang="en-US" sz="2000" baseline="-25000" dirty="0">
                <a:solidFill>
                  <a:srgbClr val="FF0000"/>
                </a:solidFill>
                <a:sym typeface="Symbol" charset="2"/>
              </a:rPr>
              <a:t> </a:t>
            </a:r>
            <a:r>
              <a:rPr lang="en-US" sz="2000" dirty="0">
                <a:solidFill>
                  <a:srgbClr val="FF0000"/>
                </a:solidFill>
                <a:sym typeface="Symbol" charset="2"/>
              </a:rPr>
              <a:t>= 0.021  0.017 (solar + KamLAND)</a:t>
            </a:r>
            <a:endParaRPr lang="it-IT" sz="2000" dirty="0">
              <a:solidFill>
                <a:srgbClr val="FF0000"/>
              </a:solidFill>
              <a:sym typeface="Symbol" charset="2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749E8-9D2E-3049-9F95-0894D64A0E52}" type="slidenum">
              <a:rPr lang="en-US"/>
              <a:pPr>
                <a:defRPr/>
              </a:pPr>
              <a:t>15</a:t>
            </a:fld>
            <a:endParaRPr lang="en-US" sz="1400" dirty="0"/>
          </a:p>
        </p:txBody>
      </p:sp>
      <p:sp>
        <p:nvSpPr>
          <p:cNvPr id="53259" name="TextBox 2"/>
          <p:cNvSpPr txBox="1">
            <a:spLocks noChangeArrowheads="1"/>
          </p:cNvSpPr>
          <p:nvPr/>
        </p:nvSpPr>
        <p:spPr bwMode="auto">
          <a:xfrm>
            <a:off x="304800" y="304800"/>
            <a:ext cx="1325563" cy="461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Event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3" grpId="0"/>
      <p:bldP spid="5" grpId="0" animBg="1"/>
      <p:bldP spid="9" grpId="0" animBg="1"/>
      <p:bldP spid="10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730B7-A2D9-0343-9D31-73AB5C81AE87}" type="slidenum">
              <a:rPr lang="en-US" smtClean="0"/>
              <a:pPr>
                <a:defRPr/>
              </a:pPr>
              <a:t>16</a:t>
            </a:fld>
            <a:endParaRPr lang="en-US" sz="1400" dirty="0"/>
          </a:p>
        </p:txBody>
      </p:sp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7537450" y="64389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>
              <a:defRPr/>
            </a:pPr>
            <a:fld id="{3153A5C6-7A5F-E540-BF53-F0A0C68E949C}" type="slidenum">
              <a:rPr lang="en-US" sz="1200">
                <a:latin typeface="+mn-lt"/>
                <a:ea typeface="ＭＳ Ｐゴシック" pitchFamily="-107" charset="-128"/>
                <a:cs typeface="ＭＳ Ｐゴシック" pitchFamily="-107" charset="-128"/>
              </a:rPr>
              <a:pPr algn="r">
                <a:defRPr/>
              </a:pPr>
              <a:t>16</a:t>
            </a:fld>
            <a:endParaRPr lang="en-US" sz="1400" dirty="0">
              <a:latin typeface="+mn-lt"/>
              <a:ea typeface="ＭＳ Ｐゴシック" pitchFamily="-107" charset="-128"/>
              <a:cs typeface="ＭＳ Ｐゴシック" pitchFamily="-107" charset="-128"/>
            </a:endParaRPr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5715000" y="1728788"/>
            <a:ext cx="3810000" cy="4191000"/>
            <a:chOff x="192" y="816"/>
            <a:chExt cx="2400" cy="2640"/>
          </a:xfrm>
        </p:grpSpPr>
        <p:sp>
          <p:nvSpPr>
            <p:cNvPr id="55319" name="Rectangle 30"/>
            <p:cNvSpPr>
              <a:spLocks noChangeArrowheads="1"/>
            </p:cNvSpPr>
            <p:nvPr/>
          </p:nvSpPr>
          <p:spPr bwMode="auto">
            <a:xfrm>
              <a:off x="192" y="816"/>
              <a:ext cx="2400" cy="26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grpSp>
          <p:nvGrpSpPr>
            <p:cNvPr id="55320" name="Group 5"/>
            <p:cNvGrpSpPr>
              <a:grpSpLocks/>
            </p:cNvGrpSpPr>
            <p:nvPr/>
          </p:nvGrpSpPr>
          <p:grpSpPr bwMode="auto">
            <a:xfrm>
              <a:off x="233" y="913"/>
              <a:ext cx="2227" cy="2385"/>
              <a:chOff x="2880" y="576"/>
              <a:chExt cx="2461" cy="2832"/>
            </a:xfrm>
          </p:grpSpPr>
          <p:sp>
            <p:nvSpPr>
              <p:cNvPr id="55321" name="Rectangle 6"/>
              <p:cNvSpPr>
                <a:spLocks noChangeArrowheads="1"/>
              </p:cNvSpPr>
              <p:nvPr/>
            </p:nvSpPr>
            <p:spPr bwMode="auto">
              <a:xfrm>
                <a:off x="2880" y="1821"/>
                <a:ext cx="126" cy="3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prstTxWarp prst="textNoShape">
                  <a:avLst/>
                </a:prstTxWarp>
                <a:spAutoFit/>
              </a:bodyPr>
              <a:lstStyle/>
              <a:p>
                <a:endParaRPr lang="it-IT" dirty="0"/>
              </a:p>
            </p:txBody>
          </p:sp>
          <p:pic>
            <p:nvPicPr>
              <p:cNvPr id="55322" name="Picture 7" descr="fig_0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976" y="576"/>
                <a:ext cx="2365" cy="2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381000" y="1728788"/>
            <a:ext cx="4495800" cy="1123950"/>
            <a:chOff x="2784" y="816"/>
            <a:chExt cx="2832" cy="708"/>
          </a:xfrm>
        </p:grpSpPr>
        <p:sp>
          <p:nvSpPr>
            <p:cNvPr id="55315" name="Rectangle 19"/>
            <p:cNvSpPr>
              <a:spLocks noChangeArrowheads="1"/>
            </p:cNvSpPr>
            <p:nvPr/>
          </p:nvSpPr>
          <p:spPr bwMode="auto">
            <a:xfrm>
              <a:off x="2784" y="829"/>
              <a:ext cx="2832" cy="6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pic>
          <p:nvPicPr>
            <p:cNvPr id="55316" name="Picture 8" descr="image-42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0" y="1069"/>
              <a:ext cx="2540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17" name="Text Box 12"/>
            <p:cNvSpPr txBox="1">
              <a:spLocks noChangeArrowheads="1"/>
            </p:cNvSpPr>
            <p:nvPr/>
          </p:nvSpPr>
          <p:spPr bwMode="auto">
            <a:xfrm>
              <a:off x="2870" y="816"/>
              <a:ext cx="117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2000" dirty="0">
                  <a:solidFill>
                    <a:srgbClr val="FF0000"/>
                  </a:solidFill>
                </a:rPr>
                <a:t>Low E, vacuum</a:t>
              </a:r>
              <a:endParaRPr lang="it-IT" dirty="0"/>
            </a:p>
          </p:txBody>
        </p:sp>
        <p:sp>
          <p:nvSpPr>
            <p:cNvPr id="55318" name="Text Box 14"/>
            <p:cNvSpPr txBox="1">
              <a:spLocks noChangeArrowheads="1"/>
            </p:cNvSpPr>
            <p:nvPr/>
          </p:nvSpPr>
          <p:spPr bwMode="auto">
            <a:xfrm>
              <a:off x="3624" y="1197"/>
              <a:ext cx="110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2800" dirty="0">
                  <a:solidFill>
                    <a:srgbClr val="FF0000"/>
                  </a:solidFill>
                  <a:latin typeface="Symbol" charset="2"/>
                  <a:sym typeface="Symbol" charset="2"/>
                </a:rPr>
                <a:t>-   </a:t>
              </a:r>
              <a:r>
                <a:rPr lang="it-IT" sz="800" dirty="0">
                  <a:solidFill>
                    <a:srgbClr val="FF0000"/>
                  </a:solidFill>
                  <a:latin typeface="Symbol" charset="2"/>
                  <a:sym typeface="Symbol" charset="2"/>
                </a:rPr>
                <a:t></a:t>
              </a:r>
              <a:r>
                <a:rPr lang="it-IT" sz="2800" dirty="0">
                  <a:solidFill>
                    <a:srgbClr val="FF0000"/>
                  </a:solidFill>
                  <a:latin typeface="Symbol" charset="2"/>
                  <a:sym typeface="Symbol" charset="2"/>
                </a:rPr>
                <a:t>     -</a:t>
              </a:r>
              <a:endParaRPr lang="it-IT" dirty="0">
                <a:latin typeface="Symbol" charset="2"/>
                <a:sym typeface="Symbol" charset="2"/>
              </a:endParaRPr>
            </a:p>
          </p:txBody>
        </p:sp>
      </p:grp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381000" y="3186113"/>
            <a:ext cx="4495800" cy="1233487"/>
            <a:chOff x="2784" y="1680"/>
            <a:chExt cx="2832" cy="777"/>
          </a:xfrm>
        </p:grpSpPr>
        <p:sp>
          <p:nvSpPr>
            <p:cNvPr id="55311" name="Rectangle 20"/>
            <p:cNvSpPr>
              <a:spLocks noChangeArrowheads="1"/>
            </p:cNvSpPr>
            <p:nvPr/>
          </p:nvSpPr>
          <p:spPr bwMode="auto">
            <a:xfrm>
              <a:off x="2784" y="1721"/>
              <a:ext cx="2832" cy="6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pic>
          <p:nvPicPr>
            <p:cNvPr id="55312" name="Picture 10" descr="image-42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0" y="1973"/>
              <a:ext cx="2016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13" name="Text Box 15"/>
            <p:cNvSpPr txBox="1">
              <a:spLocks noChangeArrowheads="1"/>
            </p:cNvSpPr>
            <p:nvPr/>
          </p:nvSpPr>
          <p:spPr bwMode="auto">
            <a:xfrm>
              <a:off x="2880" y="1680"/>
              <a:ext cx="249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2000" dirty="0">
                  <a:solidFill>
                    <a:srgbClr val="0000FF"/>
                  </a:solidFill>
                </a:rPr>
                <a:t>High E, adiabatic MSW (SNO !)</a:t>
              </a:r>
              <a:endParaRPr lang="it-IT" dirty="0"/>
            </a:p>
          </p:txBody>
        </p:sp>
        <p:sp>
          <p:nvSpPr>
            <p:cNvPr id="55314" name="Text Box 16"/>
            <p:cNvSpPr txBox="1">
              <a:spLocks noChangeArrowheads="1"/>
            </p:cNvSpPr>
            <p:nvPr/>
          </p:nvSpPr>
          <p:spPr bwMode="auto">
            <a:xfrm>
              <a:off x="3630" y="2127"/>
              <a:ext cx="97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2800" dirty="0">
                  <a:solidFill>
                    <a:srgbClr val="0000FF"/>
                  </a:solidFill>
                  <a:latin typeface="Symbol" charset="2"/>
                  <a:sym typeface="Symbol" charset="2"/>
                </a:rPr>
                <a:t>-    </a:t>
              </a:r>
              <a:r>
                <a:rPr lang="it-IT" sz="800" dirty="0">
                  <a:solidFill>
                    <a:srgbClr val="0000FF"/>
                  </a:solidFill>
                  <a:latin typeface="Symbol" charset="2"/>
                  <a:sym typeface="Symbol" charset="2"/>
                </a:rPr>
                <a:t> </a:t>
              </a:r>
              <a:r>
                <a:rPr lang="it-IT" sz="2800" dirty="0">
                  <a:solidFill>
                    <a:srgbClr val="0000FF"/>
                  </a:solidFill>
                  <a:latin typeface="Symbol" charset="2"/>
                  <a:sym typeface="Symbol" charset="2"/>
                </a:rPr>
                <a:t> </a:t>
              </a:r>
              <a:r>
                <a:rPr lang="it-IT" dirty="0">
                  <a:solidFill>
                    <a:srgbClr val="0000FF"/>
                  </a:solidFill>
                  <a:latin typeface="Symbol" charset="2"/>
                  <a:sym typeface="Symbol" charset="2"/>
                </a:rPr>
                <a:t> </a:t>
              </a:r>
              <a:r>
                <a:rPr lang="it-IT" sz="2800" dirty="0">
                  <a:solidFill>
                    <a:srgbClr val="0000FF"/>
                  </a:solidFill>
                  <a:latin typeface="Symbol" charset="2"/>
                  <a:sym typeface="Symbol" charset="2"/>
                </a:rPr>
                <a:t>+</a:t>
              </a:r>
              <a:endParaRPr lang="it-IT" dirty="0">
                <a:latin typeface="Symbol" charset="2"/>
                <a:sym typeface="Symbol" charset="2"/>
              </a:endParaRPr>
            </a:p>
          </p:txBody>
        </p:sp>
      </p:grpSp>
      <p:grpSp>
        <p:nvGrpSpPr>
          <p:cNvPr id="19" name="Group 34"/>
          <p:cNvGrpSpPr>
            <a:grpSpLocks/>
          </p:cNvGrpSpPr>
          <p:nvPr/>
        </p:nvGrpSpPr>
        <p:grpSpPr bwMode="auto">
          <a:xfrm>
            <a:off x="381000" y="4711700"/>
            <a:ext cx="4495800" cy="1308100"/>
            <a:chOff x="2784" y="2647"/>
            <a:chExt cx="2832" cy="824"/>
          </a:xfrm>
        </p:grpSpPr>
        <p:sp>
          <p:nvSpPr>
            <p:cNvPr id="55305" name="Rectangle 21"/>
            <p:cNvSpPr>
              <a:spLocks noChangeArrowheads="1"/>
            </p:cNvSpPr>
            <p:nvPr/>
          </p:nvSpPr>
          <p:spPr bwMode="auto">
            <a:xfrm>
              <a:off x="2784" y="2688"/>
              <a:ext cx="2832" cy="7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pic>
          <p:nvPicPr>
            <p:cNvPr id="55306" name="Picture 11" descr="image-42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80" y="2976"/>
              <a:ext cx="273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7" name="Text Box 17"/>
            <p:cNvSpPr txBox="1">
              <a:spLocks noChangeArrowheads="1"/>
            </p:cNvSpPr>
            <p:nvPr/>
          </p:nvSpPr>
          <p:spPr bwMode="auto">
            <a:xfrm>
              <a:off x="2880" y="2647"/>
              <a:ext cx="150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2000" dirty="0">
                  <a:solidFill>
                    <a:schemeClr val="tx2"/>
                  </a:solidFill>
                </a:rPr>
                <a:t>KamLAND, vacuum</a:t>
              </a:r>
              <a:endParaRPr lang="it-IT" dirty="0"/>
            </a:p>
          </p:txBody>
        </p:sp>
        <p:sp>
          <p:nvSpPr>
            <p:cNvPr id="55308" name="Text Box 18"/>
            <p:cNvSpPr txBox="1">
              <a:spLocks noChangeArrowheads="1"/>
            </p:cNvSpPr>
            <p:nvPr/>
          </p:nvSpPr>
          <p:spPr bwMode="auto">
            <a:xfrm>
              <a:off x="3366" y="3144"/>
              <a:ext cx="84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2800" dirty="0">
                  <a:solidFill>
                    <a:schemeClr val="tx2"/>
                  </a:solidFill>
                  <a:latin typeface="Symbol" charset="2"/>
                  <a:sym typeface="Symbol" charset="2"/>
                </a:rPr>
                <a:t>-   </a:t>
              </a:r>
              <a:r>
                <a:rPr lang="it-IT" sz="1800" dirty="0">
                  <a:solidFill>
                    <a:schemeClr val="tx2"/>
                  </a:solidFill>
                  <a:latin typeface="Symbol" charset="2"/>
                  <a:sym typeface="Symbol" charset="2"/>
                </a:rPr>
                <a:t> </a:t>
              </a:r>
              <a:r>
                <a:rPr lang="it-IT" sz="2800" dirty="0">
                  <a:solidFill>
                    <a:schemeClr val="tx2"/>
                  </a:solidFill>
                  <a:latin typeface="Symbol" charset="2"/>
                  <a:sym typeface="Symbol" charset="2"/>
                </a:rPr>
                <a:t> -</a:t>
              </a:r>
              <a:endParaRPr lang="it-IT" dirty="0">
                <a:solidFill>
                  <a:schemeClr val="tx2"/>
                </a:solidFill>
                <a:latin typeface="Symbol" charset="2"/>
                <a:sym typeface="Symbol" charset="2"/>
              </a:endParaRPr>
            </a:p>
          </p:txBody>
        </p:sp>
        <p:sp>
          <p:nvSpPr>
            <p:cNvPr id="55309" name="Rectangle 37"/>
            <p:cNvSpPr>
              <a:spLocks noChangeArrowheads="1"/>
            </p:cNvSpPr>
            <p:nvPr/>
          </p:nvSpPr>
          <p:spPr bwMode="auto">
            <a:xfrm>
              <a:off x="4032" y="3024"/>
              <a:ext cx="96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55310" name="Rectangle 38"/>
            <p:cNvSpPr>
              <a:spLocks noChangeArrowheads="1"/>
            </p:cNvSpPr>
            <p:nvPr/>
          </p:nvSpPr>
          <p:spPr bwMode="auto">
            <a:xfrm>
              <a:off x="3983" y="2905"/>
              <a:ext cx="20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800" dirty="0">
                  <a:solidFill>
                    <a:schemeClr val="tx2"/>
                  </a:solidFill>
                </a:rPr>
                <a:t>_</a:t>
              </a:r>
              <a:endParaRPr lang="en-US" sz="1800" dirty="0"/>
            </a:p>
          </p:txBody>
        </p:sp>
      </p:grpSp>
      <p:sp>
        <p:nvSpPr>
          <p:cNvPr id="27" name="TextBox 36"/>
          <p:cNvSpPr txBox="1">
            <a:spLocks noChangeArrowheads="1"/>
          </p:cNvSpPr>
          <p:nvPr/>
        </p:nvSpPr>
        <p:spPr bwMode="auto">
          <a:xfrm>
            <a:off x="304800" y="496888"/>
            <a:ext cx="8915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defRPr/>
            </a:pPr>
            <a:r>
              <a:rPr lang="en-US" sz="1800" kern="0" dirty="0">
                <a:solidFill>
                  <a:srgbClr val="00007D"/>
                </a:solidFill>
              </a:rPr>
              <a:t>Reason of the </a:t>
            </a:r>
            <a:r>
              <a:rPr lang="en-US" sz="1800" kern="0" dirty="0">
                <a:solidFill>
                  <a:srgbClr val="FF0000"/>
                </a:solidFill>
              </a:rPr>
              <a:t>different correlation </a:t>
            </a:r>
            <a:r>
              <a:rPr lang="en-US" sz="1800" kern="0" dirty="0">
                <a:solidFill>
                  <a:srgbClr val="00007D"/>
                </a:solidFill>
              </a:rPr>
              <a:t>between the two mixing angles:</a:t>
            </a:r>
            <a:r>
              <a:rPr lang="en-US" sz="1800" kern="0" dirty="0">
                <a:solidFill>
                  <a:schemeClr val="tx2"/>
                </a:solidFill>
              </a:rPr>
              <a:t> </a:t>
            </a:r>
            <a:r>
              <a:rPr lang="en-US" sz="1800" dirty="0">
                <a:solidFill>
                  <a:srgbClr val="00007D"/>
                </a:solidFill>
              </a:rPr>
              <a:t>different relative sign of mixings in </a:t>
            </a:r>
            <a:r>
              <a:rPr lang="en-US" sz="1800" dirty="0">
                <a:solidFill>
                  <a:srgbClr val="2D00FF"/>
                </a:solidFill>
              </a:rPr>
              <a:t>P</a:t>
            </a:r>
            <a:r>
              <a:rPr lang="en-US" sz="1800" baseline="-25000" dirty="0">
                <a:solidFill>
                  <a:srgbClr val="2D00FF"/>
                </a:solidFill>
              </a:rPr>
              <a:t>ee</a:t>
            </a:r>
            <a:r>
              <a:rPr lang="en-US" sz="1800" dirty="0" smtClean="0">
                <a:solidFill>
                  <a:srgbClr val="00007D"/>
                </a:solidFill>
              </a:rPr>
              <a:t> </a:t>
            </a:r>
            <a:r>
              <a:rPr lang="en-US" sz="1800" dirty="0" smtClean="0">
                <a:solidFill>
                  <a:srgbClr val="13783B"/>
                </a:solidFill>
              </a:rPr>
              <a:t>(the </a:t>
            </a:r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sz="1800" baseline="-25000" dirty="0" smtClean="0">
                <a:solidFill>
                  <a:srgbClr val="FF0000"/>
                </a:solidFill>
              </a:rPr>
              <a:t>e</a:t>
            </a:r>
            <a:r>
              <a:rPr lang="en-US" sz="1800" dirty="0" smtClean="0">
                <a:solidFill>
                  <a:srgbClr val="13783B"/>
                </a:solidFill>
              </a:rPr>
              <a:t> survival probability) </a:t>
            </a:r>
            <a:r>
              <a:rPr lang="en-US" sz="1800" dirty="0" smtClean="0">
                <a:solidFill>
                  <a:srgbClr val="00007D"/>
                </a:solidFill>
              </a:rPr>
              <a:t>of </a:t>
            </a:r>
            <a:r>
              <a:rPr lang="en-US" sz="1800" dirty="0">
                <a:solidFill>
                  <a:srgbClr val="FF0000"/>
                </a:solidFill>
              </a:rPr>
              <a:t>SNO</a:t>
            </a:r>
            <a:r>
              <a:rPr lang="en-US" sz="1800" dirty="0">
                <a:solidFill>
                  <a:srgbClr val="00007D"/>
                </a:solidFill>
              </a:rPr>
              <a:t> vs </a:t>
            </a:r>
            <a:r>
              <a:rPr lang="en-US" sz="1800" dirty="0">
                <a:solidFill>
                  <a:srgbClr val="FF0000"/>
                </a:solidFill>
              </a:rPr>
              <a:t>KamLAND</a:t>
            </a:r>
            <a:endParaRPr lang="en-US" sz="1800" dirty="0">
              <a:solidFill>
                <a:srgbClr val="0000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1"/>
          <p:cNvSpPr txBox="1">
            <a:spLocks noChangeArrowheads="1"/>
          </p:cNvSpPr>
          <p:nvPr/>
        </p:nvSpPr>
        <p:spPr bwMode="auto">
          <a:xfrm>
            <a:off x="304800" y="457200"/>
            <a:ext cx="891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Complementarity</a:t>
            </a:r>
            <a:r>
              <a:rPr lang="en-US" sz="1800" dirty="0">
                <a:solidFill>
                  <a:srgbClr val="000090"/>
                </a:solidFill>
              </a:rPr>
              <a:t>: solar or KamLAND data, taken separately, prefer </a:t>
            </a:r>
            <a:r>
              <a:rPr lang="el-GR" sz="1800" dirty="0">
                <a:solidFill>
                  <a:srgbClr val="000090"/>
                </a:solidFill>
                <a:latin typeface="Lucida Grande" charset="0"/>
                <a:sym typeface="Symbol" charset="2"/>
              </a:rPr>
              <a:t>θ</a:t>
            </a:r>
            <a:r>
              <a:rPr lang="en-US" sz="1800" baseline="-25000" dirty="0">
                <a:solidFill>
                  <a:srgbClr val="000090"/>
                </a:solidFill>
                <a:sym typeface="Symbol" charset="2"/>
              </a:rPr>
              <a:t>13 </a:t>
            </a:r>
            <a:r>
              <a:rPr lang="en-US" sz="1800" dirty="0">
                <a:solidFill>
                  <a:srgbClr val="000090"/>
                </a:solidFill>
              </a:rPr>
              <a:t>~ 0. Only their combination hints to </a:t>
            </a:r>
            <a:r>
              <a:rPr lang="el-GR" sz="1800" dirty="0">
                <a:solidFill>
                  <a:srgbClr val="FF0000"/>
                </a:solidFill>
                <a:latin typeface="Lucida Grande" charset="0"/>
                <a:sym typeface="Symbol" charset="2"/>
              </a:rPr>
              <a:t>θ</a:t>
            </a:r>
            <a:r>
              <a:rPr lang="en-US" sz="1800" baseline="-25000" dirty="0">
                <a:solidFill>
                  <a:srgbClr val="FF0000"/>
                </a:solidFill>
                <a:sym typeface="Symbol" charset="2"/>
              </a:rPr>
              <a:t>13 </a:t>
            </a:r>
            <a:r>
              <a:rPr lang="en-US" sz="1800" dirty="0">
                <a:solidFill>
                  <a:srgbClr val="FF0000"/>
                </a:solidFill>
              </a:rPr>
              <a:t>&gt; 0</a:t>
            </a:r>
            <a:r>
              <a:rPr lang="en-US" sz="1800" dirty="0">
                <a:solidFill>
                  <a:srgbClr val="000090"/>
                </a:solidFill>
              </a:rPr>
              <a:t> at ~ 1.2 sigma</a:t>
            </a:r>
            <a:r>
              <a:rPr lang="en-US" sz="1800" dirty="0" smtClean="0">
                <a:solidFill>
                  <a:srgbClr val="000090"/>
                </a:solidFill>
              </a:rPr>
              <a:t>:</a:t>
            </a:r>
          </a:p>
        </p:txBody>
      </p:sp>
      <p:grpSp>
        <p:nvGrpSpPr>
          <p:cNvPr id="56323" name="Group 15"/>
          <p:cNvGrpSpPr>
            <a:grpSpLocks/>
          </p:cNvGrpSpPr>
          <p:nvPr/>
        </p:nvGrpSpPr>
        <p:grpSpPr bwMode="auto">
          <a:xfrm>
            <a:off x="4648200" y="1524000"/>
            <a:ext cx="4267200" cy="4495800"/>
            <a:chOff x="2743200" y="1600200"/>
            <a:chExt cx="4267200" cy="4495800"/>
          </a:xfrm>
        </p:grpSpPr>
        <p:sp>
          <p:nvSpPr>
            <p:cNvPr id="56325" name="Rectangle 13"/>
            <p:cNvSpPr>
              <a:spLocks noChangeArrowheads="1"/>
            </p:cNvSpPr>
            <p:nvPr/>
          </p:nvSpPr>
          <p:spPr bwMode="auto">
            <a:xfrm>
              <a:off x="2743200" y="1600200"/>
              <a:ext cx="4267200" cy="4495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pic>
          <p:nvPicPr>
            <p:cNvPr id="56326" name="Picture 6" descr="fig3.jpg"/>
            <p:cNvPicPr>
              <a:picLocks noChangeAspect="1"/>
            </p:cNvPicPr>
            <p:nvPr/>
          </p:nvPicPr>
          <p:blipFill>
            <a:blip r:embed="rId3"/>
            <a:srcRect t="9113" r="23434" b="3906"/>
            <a:stretch>
              <a:fillRect/>
            </a:stretch>
          </p:blipFill>
          <p:spPr bwMode="auto">
            <a:xfrm>
              <a:off x="2971800" y="1676400"/>
              <a:ext cx="3689350" cy="419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87101-D974-284D-87B3-BB5E0FF48DA4}" type="slidenum">
              <a:rPr lang="en-US"/>
              <a:pPr>
                <a:defRPr/>
              </a:pPr>
              <a:t>17</a:t>
            </a:fld>
            <a:endParaRPr lang="en-US" sz="1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28600" y="2743200"/>
            <a:ext cx="5029200" cy="1066800"/>
            <a:chOff x="228600" y="2743200"/>
            <a:chExt cx="5029200" cy="1066800"/>
          </a:xfrm>
        </p:grpSpPr>
        <p:sp>
          <p:nvSpPr>
            <p:cNvPr id="7" name="TextBox 1"/>
            <p:cNvSpPr txBox="1">
              <a:spLocks noChangeArrowheads="1"/>
            </p:cNvSpPr>
            <p:nvPr/>
          </p:nvSpPr>
          <p:spPr bwMode="auto">
            <a:xfrm>
              <a:off x="228600" y="2743200"/>
              <a:ext cx="3733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dirty="0">
                  <a:solidFill>
                    <a:srgbClr val="000090"/>
                  </a:solidFill>
                </a:rPr>
                <a:t>~ 1.2 sigma for the combination solar + KamLAND (</a:t>
              </a:r>
              <a:r>
                <a:rPr lang="en-US" sz="1800" dirty="0">
                  <a:solidFill>
                    <a:srgbClr val="13783B"/>
                  </a:solidFill>
                </a:rPr>
                <a:t>green line</a:t>
              </a:r>
              <a:r>
                <a:rPr lang="en-US" sz="1800" dirty="0">
                  <a:solidFill>
                    <a:srgbClr val="000090"/>
                  </a:solidFill>
                </a:rPr>
                <a:t>)</a:t>
              </a:r>
              <a:r>
                <a:rPr lang="en-US" sz="1800" dirty="0" smtClean="0">
                  <a:solidFill>
                    <a:srgbClr val="000090"/>
                  </a:solidFill>
                </a:rPr>
                <a:t>:</a:t>
              </a: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>
              <a:off x="3810000" y="3276600"/>
              <a:ext cx="1447800" cy="53340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13783B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1"/>
          <p:cNvSpPr txBox="1">
            <a:spLocks noChangeArrowheads="1"/>
          </p:cNvSpPr>
          <p:nvPr/>
        </p:nvSpPr>
        <p:spPr bwMode="auto">
          <a:xfrm>
            <a:off x="381000" y="838200"/>
            <a:ext cx="9067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In August, Schwetz</a:t>
            </a:r>
            <a:r>
              <a:rPr lang="en-US" sz="1800" dirty="0">
                <a:solidFill>
                  <a:srgbClr val="000090"/>
                </a:solidFill>
              </a:rPr>
              <a:t>, Tortola, Valle </a:t>
            </a:r>
            <a:r>
              <a:rPr lang="en-US" sz="1800" dirty="0">
                <a:solidFill>
                  <a:srgbClr val="13783B"/>
                </a:solidFill>
              </a:rPr>
              <a:t>(arXiv:0808.2016) </a:t>
            </a:r>
            <a:r>
              <a:rPr lang="en-US" sz="1800" dirty="0">
                <a:solidFill>
                  <a:srgbClr val="000090"/>
                </a:solidFill>
              </a:rPr>
              <a:t>also found a preference for </a:t>
            </a:r>
            <a:r>
              <a:rPr lang="el-GR" sz="1800" dirty="0">
                <a:solidFill>
                  <a:srgbClr val="FF0000"/>
                </a:solidFill>
                <a:latin typeface="Lucida Grande" charset="0"/>
                <a:sym typeface="Symbol" charset="2"/>
              </a:rPr>
              <a:t>θ</a:t>
            </a:r>
            <a:r>
              <a:rPr lang="en-US" sz="1800" baseline="-25000" dirty="0">
                <a:solidFill>
                  <a:srgbClr val="FF0000"/>
                </a:solidFill>
                <a:sym typeface="Symbol" charset="2"/>
              </a:rPr>
              <a:t>13 </a:t>
            </a:r>
            <a:r>
              <a:rPr lang="en-US" sz="1800" dirty="0">
                <a:solidFill>
                  <a:srgbClr val="FF0000"/>
                </a:solidFill>
              </a:rPr>
              <a:t>&gt; 0</a:t>
            </a:r>
            <a:r>
              <a:rPr lang="en-US" sz="1800" dirty="0">
                <a:solidFill>
                  <a:srgbClr val="000090"/>
                </a:solidFill>
              </a:rPr>
              <a:t> from the latest solar+KamLAND data, at a slightly higher CL (~ 1.5 sigma): </a:t>
            </a:r>
          </a:p>
        </p:txBody>
      </p:sp>
      <p:pic>
        <p:nvPicPr>
          <p:cNvPr id="58371" name="Picture 2" descr="s12-s13-tension.jpg"/>
          <p:cNvPicPr>
            <a:picLocks noChangeAspect="1"/>
          </p:cNvPicPr>
          <p:nvPr/>
        </p:nvPicPr>
        <p:blipFill>
          <a:blip r:embed="rId3"/>
          <a:srcRect l="1205" t="54991" r="41010" b="2795"/>
          <a:stretch>
            <a:fillRect/>
          </a:stretch>
        </p:blipFill>
        <p:spPr bwMode="auto">
          <a:xfrm>
            <a:off x="1676400" y="1905000"/>
            <a:ext cx="4471988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AA4867-A226-214F-B21E-423272E73A05}" type="slidenum">
              <a:rPr lang="en-US"/>
              <a:pPr>
                <a:defRPr/>
              </a:pPr>
              <a:t>18</a:t>
            </a:fld>
            <a:endParaRPr lang="en-US" sz="1400" dirty="0"/>
          </a:p>
        </p:txBody>
      </p:sp>
      <p:sp>
        <p:nvSpPr>
          <p:cNvPr id="58373" name="TextBox 2"/>
          <p:cNvSpPr txBox="1">
            <a:spLocks noChangeArrowheads="1"/>
          </p:cNvSpPr>
          <p:nvPr/>
        </p:nvSpPr>
        <p:spPr bwMode="auto">
          <a:xfrm>
            <a:off x="304800" y="304800"/>
            <a:ext cx="1325563" cy="461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Event 4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6248400" y="3048000"/>
            <a:ext cx="3352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rgbClr val="13783B"/>
                </a:solidFill>
              </a:rPr>
              <a:t>From Schwetz</a:t>
            </a:r>
            <a:r>
              <a:rPr lang="en-US" sz="1600" dirty="0">
                <a:solidFill>
                  <a:srgbClr val="13783B"/>
                </a:solidFill>
              </a:rPr>
              <a:t>, Tortola, Valle </a:t>
            </a:r>
            <a:r>
              <a:rPr lang="en-US" sz="1600" smtClean="0">
                <a:solidFill>
                  <a:srgbClr val="13783B"/>
                </a:solidFill>
              </a:rPr>
              <a:t>New J.Phys.10:113011,2008 </a:t>
            </a:r>
            <a:r>
              <a:rPr lang="en-US" sz="1600" dirty="0">
                <a:solidFill>
                  <a:srgbClr val="13783B"/>
                </a:solidFill>
              </a:rPr>
              <a:t>(arXiv:0808.2016)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556C6D-8868-144D-8FAD-1341AF3CBC83}" type="slidenum">
              <a:rPr lang="en-US"/>
              <a:pPr>
                <a:defRPr/>
              </a:pPr>
              <a:t>19</a:t>
            </a:fld>
            <a:endParaRPr lang="en-US" sz="1400" dirty="0"/>
          </a:p>
        </p:txBody>
      </p:sp>
      <p:sp>
        <p:nvSpPr>
          <p:cNvPr id="6" name="TextBox 29"/>
          <p:cNvSpPr txBox="1">
            <a:spLocks noChangeArrowheads="1"/>
          </p:cNvSpPr>
          <p:nvPr/>
        </p:nvSpPr>
        <p:spPr bwMode="auto">
          <a:xfrm>
            <a:off x="228600" y="457200"/>
            <a:ext cx="541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In conclusion of this ACT ONE …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4800" y="1334869"/>
            <a:ext cx="8991600" cy="646331"/>
            <a:chOff x="304800" y="1334869"/>
            <a:chExt cx="8991600" cy="646331"/>
          </a:xfrm>
        </p:grpSpPr>
        <p:sp>
          <p:nvSpPr>
            <p:cNvPr id="60418" name="TextBox 29"/>
            <p:cNvSpPr txBox="1">
              <a:spLocks noChangeArrowheads="1"/>
            </p:cNvSpPr>
            <p:nvPr/>
          </p:nvSpPr>
          <p:spPr bwMode="auto">
            <a:xfrm>
              <a:off x="533400" y="1334869"/>
              <a:ext cx="8763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000090"/>
                  </a:solidFill>
                </a:rPr>
                <a:t>A weak preference for </a:t>
              </a:r>
              <a:r>
                <a:rPr lang="it-IT" sz="1800" dirty="0">
                  <a:solidFill>
                    <a:srgbClr val="FF0000"/>
                  </a:solidFill>
                  <a:sym typeface="Symbol" charset="2"/>
                </a:rPr>
                <a:t></a:t>
              </a:r>
              <a:r>
                <a:rPr lang="it-IT" sz="1800" baseline="-25000" dirty="0" smtClean="0">
                  <a:solidFill>
                    <a:srgbClr val="FF0000"/>
                  </a:solidFill>
                  <a:sym typeface="Symbol" charset="2"/>
                </a:rPr>
                <a:t>13 </a:t>
              </a:r>
              <a:r>
                <a:rPr lang="en-US" sz="1800" dirty="0" smtClean="0">
                  <a:solidFill>
                    <a:srgbClr val="FF0000"/>
                  </a:solidFill>
                </a:rPr>
                <a:t>&gt; 0 </a:t>
              </a:r>
              <a:r>
                <a:rPr lang="en-US" sz="1800" dirty="0" smtClean="0">
                  <a:solidFill>
                    <a:srgbClr val="000090"/>
                  </a:solidFill>
                </a:rPr>
                <a:t>from </a:t>
              </a:r>
              <a:r>
                <a:rPr lang="en-US" sz="1800" dirty="0">
                  <a:solidFill>
                    <a:srgbClr val="000090"/>
                  </a:solidFill>
                </a:rPr>
                <a:t>Solar + KamLAND data </a:t>
              </a:r>
              <a:r>
                <a:rPr lang="en-US" sz="1800" dirty="0" smtClean="0">
                  <a:solidFill>
                    <a:srgbClr val="000090"/>
                  </a:solidFill>
                </a:rPr>
                <a:t>seems now </a:t>
              </a:r>
              <a:r>
                <a:rPr lang="en-US" sz="1800" dirty="0">
                  <a:solidFill>
                    <a:srgbClr val="000090"/>
                  </a:solidFill>
                </a:rPr>
                <a:t>accepted at the level of </a:t>
              </a:r>
              <a:r>
                <a:rPr lang="en-US" sz="1800" dirty="0" smtClean="0">
                  <a:solidFill>
                    <a:srgbClr val="000090"/>
                  </a:solidFill>
                </a:rPr>
                <a:t>~ 1.2</a:t>
              </a:r>
              <a:r>
                <a:rPr lang="en-US" sz="1800" dirty="0">
                  <a:solidFill>
                    <a:srgbClr val="000090"/>
                  </a:solidFill>
                </a:rPr>
                <a:t>-1.5 sigma</a:t>
              </a:r>
              <a:r>
                <a:rPr lang="en-US" sz="1800" dirty="0" smtClean="0">
                  <a:solidFill>
                    <a:srgbClr val="000090"/>
                  </a:solidFill>
                </a:rPr>
                <a:t>.</a:t>
              </a:r>
              <a:endParaRPr lang="en-US" sz="1800" dirty="0">
                <a:solidFill>
                  <a:srgbClr val="000090"/>
                </a:solidFill>
              </a:endParaRPr>
            </a:p>
          </p:txBody>
        </p:sp>
        <p:sp>
          <p:nvSpPr>
            <p:cNvPr id="7" name="Oval 16"/>
            <p:cNvSpPr>
              <a:spLocks noChangeArrowheads="1"/>
            </p:cNvSpPr>
            <p:nvPr/>
          </p:nvSpPr>
          <p:spPr bwMode="auto">
            <a:xfrm>
              <a:off x="304800" y="144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04800" y="2770960"/>
            <a:ext cx="9067800" cy="723275"/>
            <a:chOff x="304800" y="2770960"/>
            <a:chExt cx="9067800" cy="723275"/>
          </a:xfrm>
        </p:grpSpPr>
        <p:sp>
          <p:nvSpPr>
            <p:cNvPr id="4" name="TextBox 29"/>
            <p:cNvSpPr txBox="1">
              <a:spLocks noChangeArrowheads="1"/>
            </p:cNvSpPr>
            <p:nvPr/>
          </p:nvSpPr>
          <p:spPr bwMode="auto">
            <a:xfrm>
              <a:off x="533400" y="2770960"/>
              <a:ext cx="8839200" cy="72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800" dirty="0" smtClean="0">
                  <a:solidFill>
                    <a:srgbClr val="000090"/>
                  </a:solidFill>
                </a:rPr>
                <a:t>The question now is: </a:t>
              </a:r>
            </a:p>
            <a:p>
              <a:pPr algn="just">
                <a:spcAft>
                  <a:spcPts val="600"/>
                </a:spcAft>
              </a:pPr>
              <a:r>
                <a:rPr lang="en-US" sz="1800" dirty="0" smtClean="0">
                  <a:solidFill>
                    <a:srgbClr val="000090"/>
                  </a:solidFill>
                </a:rPr>
                <a:t>Is this preference also supported  by </a:t>
              </a:r>
              <a:r>
                <a:rPr lang="en-US" sz="1800" dirty="0" smtClean="0">
                  <a:solidFill>
                    <a:srgbClr val="FF0000"/>
                  </a:solidFill>
                </a:rPr>
                <a:t>atmospheric + accelerator </a:t>
              </a:r>
              <a:r>
                <a:rPr lang="en-US" sz="1800" dirty="0">
                  <a:solidFill>
                    <a:srgbClr val="000090"/>
                  </a:solidFill>
                </a:rPr>
                <a:t>data</a:t>
              </a:r>
              <a:r>
                <a:rPr lang="en-US" sz="1800" dirty="0" smtClean="0">
                  <a:solidFill>
                    <a:srgbClr val="000090"/>
                  </a:solidFill>
                </a:rPr>
                <a:t>?</a:t>
              </a:r>
            </a:p>
          </p:txBody>
        </p:sp>
        <p:sp>
          <p:nvSpPr>
            <p:cNvPr id="8" name="Oval 16"/>
            <p:cNvSpPr>
              <a:spLocks noChangeArrowheads="1"/>
            </p:cNvSpPr>
            <p:nvPr/>
          </p:nvSpPr>
          <p:spPr bwMode="auto">
            <a:xfrm>
              <a:off x="304800" y="288866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4800" y="4191000"/>
            <a:ext cx="8839200" cy="923330"/>
            <a:chOff x="304800" y="4191000"/>
            <a:chExt cx="8839200" cy="923330"/>
          </a:xfrm>
        </p:grpSpPr>
        <p:sp>
          <p:nvSpPr>
            <p:cNvPr id="5" name="TextBox 29"/>
            <p:cNvSpPr txBox="1">
              <a:spLocks noChangeArrowheads="1"/>
            </p:cNvSpPr>
            <p:nvPr/>
          </p:nvSpPr>
          <p:spPr bwMode="auto">
            <a:xfrm>
              <a:off x="533400" y="4191000"/>
              <a:ext cx="861060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just"/>
              <a:r>
                <a:rPr lang="en-US" sz="1800" dirty="0" smtClean="0">
                  <a:solidFill>
                    <a:srgbClr val="000090"/>
                  </a:solidFill>
                </a:rPr>
                <a:t>In our paper </a:t>
              </a:r>
              <a:r>
                <a:rPr lang="en-US" sz="1600" dirty="0" smtClean="0">
                  <a:solidFill>
                    <a:srgbClr val="13783B"/>
                  </a:solidFill>
                </a:rPr>
                <a:t>(arXiv</a:t>
              </a:r>
              <a:r>
                <a:rPr lang="en-US" sz="1600" dirty="0">
                  <a:solidFill>
                    <a:srgbClr val="13783B"/>
                  </a:solidFill>
                </a:rPr>
                <a:t>:</a:t>
              </a:r>
              <a:r>
                <a:rPr lang="en-US" sz="1600" dirty="0" smtClean="0">
                  <a:solidFill>
                    <a:srgbClr val="13783B"/>
                  </a:solidFill>
                </a:rPr>
                <a:t>0806.2649) </a:t>
              </a:r>
              <a:r>
                <a:rPr lang="en-US" sz="1800" dirty="0">
                  <a:solidFill>
                    <a:srgbClr val="000090"/>
                  </a:solidFill>
                </a:rPr>
                <a:t>we </a:t>
              </a:r>
              <a:r>
                <a:rPr lang="en-US" sz="1800" dirty="0" smtClean="0">
                  <a:solidFill>
                    <a:srgbClr val="000090"/>
                  </a:solidFill>
                </a:rPr>
                <a:t>used, as independent support for </a:t>
              </a:r>
              <a:r>
                <a:rPr lang="it-IT" sz="1800" dirty="0" smtClean="0">
                  <a:solidFill>
                    <a:srgbClr val="FF0000"/>
                  </a:solidFill>
                  <a:sym typeface="Symbol" charset="2"/>
                </a:rPr>
                <a:t></a:t>
              </a:r>
              <a:r>
                <a:rPr lang="it-IT" sz="1800" baseline="-25000" dirty="0" smtClean="0">
                  <a:solidFill>
                    <a:srgbClr val="FF0000"/>
                  </a:solidFill>
                  <a:sym typeface="Symbol" charset="2"/>
                </a:rPr>
                <a:t>13 </a:t>
              </a:r>
              <a:r>
                <a:rPr lang="en-US" sz="1800" dirty="0" smtClean="0">
                  <a:solidFill>
                    <a:srgbClr val="FF0000"/>
                  </a:solidFill>
                </a:rPr>
                <a:t>&gt; 0</a:t>
              </a:r>
              <a:r>
                <a:rPr lang="en-US" sz="1800" dirty="0" smtClean="0">
                  <a:solidFill>
                    <a:srgbClr val="000090"/>
                  </a:solidFill>
                </a:rPr>
                <a:t>,      an </a:t>
              </a:r>
              <a:r>
                <a:rPr lang="en-US" sz="1800" dirty="0">
                  <a:solidFill>
                    <a:srgbClr val="000090"/>
                  </a:solidFill>
                </a:rPr>
                <a:t>older hint</a:t>
              </a:r>
              <a:r>
                <a:rPr lang="en-US" sz="1800" dirty="0" smtClean="0">
                  <a:solidFill>
                    <a:srgbClr val="000090"/>
                  </a:solidFill>
                </a:rPr>
                <a:t> coming </a:t>
              </a:r>
              <a:r>
                <a:rPr lang="en-US" sz="1800" dirty="0">
                  <a:solidFill>
                    <a:srgbClr val="000090"/>
                  </a:solidFill>
                </a:rPr>
                <a:t>from our</a:t>
              </a:r>
              <a:r>
                <a:rPr lang="en-US" sz="1800" dirty="0" smtClean="0">
                  <a:solidFill>
                    <a:srgbClr val="000090"/>
                  </a:solidFill>
                </a:rPr>
                <a:t> atmospheric + CHOOZ + long</a:t>
              </a:r>
              <a:r>
                <a:rPr lang="en-US" sz="1800" dirty="0">
                  <a:solidFill>
                    <a:srgbClr val="000090"/>
                  </a:solidFill>
                </a:rPr>
                <a:t>-baseline </a:t>
              </a:r>
              <a:r>
                <a:rPr lang="en-US" sz="1800" dirty="0" smtClean="0">
                  <a:solidFill>
                    <a:srgbClr val="000090"/>
                  </a:solidFill>
                </a:rPr>
                <a:t>analysis. </a:t>
              </a:r>
            </a:p>
            <a:p>
              <a:pPr algn="just"/>
              <a:endParaRPr lang="en-US" sz="1800" dirty="0"/>
            </a:p>
          </p:txBody>
        </p:sp>
        <p:sp>
          <p:nvSpPr>
            <p:cNvPr id="9" name="Oval 16"/>
            <p:cNvSpPr>
              <a:spLocks noChangeArrowheads="1"/>
            </p:cNvSpPr>
            <p:nvPr/>
          </p:nvSpPr>
          <p:spPr bwMode="auto">
            <a:xfrm>
              <a:off x="304800" y="431564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</p:grpSp>
      <p:sp>
        <p:nvSpPr>
          <p:cNvPr id="14" name="TextBox 29"/>
          <p:cNvSpPr txBox="1">
            <a:spLocks noChangeArrowheads="1"/>
          </p:cNvSpPr>
          <p:nvPr/>
        </p:nvSpPr>
        <p:spPr bwMode="auto">
          <a:xfrm>
            <a:off x="2590800" y="5486400"/>
            <a:ext cx="541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We start from this hint in  opening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B1CB4E-2BD5-C54E-A7D7-D0CA097F4357}" type="slidenum">
              <a:rPr lang="en-US"/>
              <a:pPr>
                <a:defRPr/>
              </a:pPr>
              <a:t>2</a:t>
            </a:fld>
            <a:endParaRPr lang="en-US" sz="1400" dirty="0"/>
          </a:p>
        </p:txBody>
      </p:sp>
      <p:sp>
        <p:nvSpPr>
          <p:cNvPr id="12" name="Rectangle 24"/>
          <p:cNvSpPr txBox="1">
            <a:spLocks noChangeArrowheads="1"/>
          </p:cNvSpPr>
          <p:nvPr/>
        </p:nvSpPr>
        <p:spPr bwMode="auto">
          <a:xfrm>
            <a:off x="4191000" y="17526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sz="2800" kern="0" dirty="0" err="1" smtClean="0">
                <a:solidFill>
                  <a:srgbClr val="0000FF"/>
                </a:solidFill>
                <a:latin typeface="Comic Sans MS" pitchFamily="-107" charset="0"/>
                <a:ea typeface="+mj-ea"/>
                <a:cs typeface="+mj-cs"/>
              </a:rPr>
              <a:t>Outline</a:t>
            </a:r>
            <a:r>
              <a:rPr lang="it-IT" sz="2800" kern="0" dirty="0" err="1" smtClean="0">
                <a:solidFill>
                  <a:srgbClr val="FF0000"/>
                </a:solidFill>
                <a:latin typeface="Comic Sans MS" pitchFamily="-107" charset="0"/>
                <a:ea typeface="+mj-ea"/>
                <a:cs typeface="+mj-cs"/>
              </a:rPr>
              <a:t> </a:t>
            </a:r>
            <a:r>
              <a:rPr lang="it-IT" sz="1800" kern="0" dirty="0" err="1" smtClean="0">
                <a:solidFill>
                  <a:srgbClr val="FF0000"/>
                </a:solidFill>
                <a:latin typeface="Comic Sans MS" pitchFamily="-107" charset="0"/>
                <a:ea typeface="+mj-ea"/>
                <a:cs typeface="+mj-cs"/>
              </a:rPr>
              <a:t>(Three-acts structure)</a:t>
            </a:r>
            <a:endParaRPr lang="en-US" sz="1800" kern="0" dirty="0">
              <a:solidFill>
                <a:srgbClr val="FF0000"/>
              </a:solidFill>
              <a:latin typeface="Comic Sans MS" pitchFamily="-107" charset="0"/>
              <a:ea typeface="+mj-ea"/>
              <a:cs typeface="+mj-cs"/>
            </a:endParaRPr>
          </a:p>
        </p:txBody>
      </p:sp>
      <p:sp>
        <p:nvSpPr>
          <p:cNvPr id="23556" name="Text Box 28"/>
          <p:cNvSpPr txBox="1">
            <a:spLocks noChangeArrowheads="1"/>
          </p:cNvSpPr>
          <p:nvPr/>
        </p:nvSpPr>
        <p:spPr bwMode="auto">
          <a:xfrm>
            <a:off x="914400" y="2819400"/>
            <a:ext cx="8534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70000"/>
              </a:lnSpc>
              <a:buFont typeface="Arial" charset="0"/>
              <a:buAutoNum type="arabicPeriod"/>
            </a:pPr>
            <a:r>
              <a:rPr lang="it-IT" sz="2000" dirty="0">
                <a:solidFill>
                  <a:srgbClr val="FF0000"/>
                </a:solidFill>
              </a:rPr>
              <a:t> FLASH-BACK:</a:t>
            </a:r>
            <a:r>
              <a:rPr lang="it-IT" sz="2000" dirty="0">
                <a:solidFill>
                  <a:srgbClr val="2429F7"/>
                </a:solidFill>
              </a:rPr>
              <a:t> 	From NO-VE 2008</a:t>
            </a:r>
            <a:endParaRPr lang="it-IT" sz="2000" dirty="0">
              <a:solidFill>
                <a:srgbClr val="FF0000"/>
              </a:solidFill>
              <a:latin typeface="Helvetica" charset="0"/>
            </a:endParaRPr>
          </a:p>
          <a:p>
            <a:pPr marL="457200" indent="-457200">
              <a:lnSpc>
                <a:spcPct val="170000"/>
              </a:lnSpc>
              <a:buFont typeface="Arial" charset="0"/>
              <a:buAutoNum type="arabicPeriod"/>
            </a:pPr>
            <a:r>
              <a:rPr lang="en-US" sz="2000" dirty="0" smtClean="0">
                <a:solidFill>
                  <a:srgbClr val="FF0000"/>
                </a:solidFill>
              </a:rPr>
              <a:t>ACT ONE: </a:t>
            </a:r>
            <a:r>
              <a:rPr lang="en-US" sz="2000" dirty="0">
                <a:solidFill>
                  <a:srgbClr val="FF0000"/>
                </a:solidFill>
              </a:rPr>
              <a:t>		</a:t>
            </a:r>
            <a:r>
              <a:rPr lang="it-IT" sz="2000" dirty="0">
                <a:solidFill>
                  <a:srgbClr val="0000FF"/>
                </a:solidFill>
                <a:sym typeface="Symbol" charset="2"/>
              </a:rPr>
              <a:t>The solar+KamLAND hint for </a:t>
            </a:r>
            <a:r>
              <a:rPr lang="it-IT" sz="2000" dirty="0">
                <a:solidFill>
                  <a:srgbClr val="FF0000"/>
                </a:solidFill>
                <a:latin typeface="Symbol" charset="2"/>
                <a:sym typeface="Symbol" charset="2"/>
              </a:rPr>
              <a:t></a:t>
            </a:r>
            <a:r>
              <a:rPr lang="it-IT" sz="2000" baseline="-25000" dirty="0">
                <a:solidFill>
                  <a:srgbClr val="FF0000"/>
                </a:solidFill>
              </a:rPr>
              <a:t>13 </a:t>
            </a:r>
            <a:r>
              <a:rPr lang="it-IT" sz="2000" dirty="0">
                <a:solidFill>
                  <a:srgbClr val="FF0000"/>
                </a:solidFill>
              </a:rPr>
              <a:t>&gt; 0</a:t>
            </a:r>
            <a:r>
              <a:rPr lang="it-IT" sz="2000" dirty="0">
                <a:solidFill>
                  <a:srgbClr val="0000FF"/>
                </a:solidFill>
                <a:sym typeface="Symbol" charset="2"/>
              </a:rPr>
              <a:t> </a:t>
            </a:r>
            <a:endParaRPr lang="it-IT" sz="2000" dirty="0">
              <a:solidFill>
                <a:srgbClr val="FF0000"/>
              </a:solidFill>
            </a:endParaRPr>
          </a:p>
          <a:p>
            <a:pPr marL="457200" indent="-457200">
              <a:lnSpc>
                <a:spcPct val="170000"/>
              </a:lnSpc>
              <a:buFont typeface="Arial" charset="0"/>
              <a:buAutoNum type="arabicPeriod"/>
            </a:pP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ea typeface="Comic Sans MS" charset="0"/>
                <a:cs typeface="Comic Sans MS"/>
              </a:rPr>
              <a:t>ACT TWO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: </a:t>
            </a:r>
            <a:r>
              <a:rPr lang="it-IT" sz="2000" dirty="0" smtClean="0">
                <a:solidFill>
                  <a:srgbClr val="FF0000"/>
                </a:solidFill>
                <a:latin typeface="Helvetica" charset="0"/>
              </a:rPr>
              <a:t>	</a:t>
            </a:r>
            <a:r>
              <a:rPr lang="en-US" sz="2000" dirty="0">
                <a:solidFill>
                  <a:srgbClr val="2429F7"/>
                </a:solidFill>
              </a:rPr>
              <a:t>The atmospheric</a:t>
            </a:r>
            <a:r>
              <a:rPr lang="en-US" sz="2000" dirty="0" smtClean="0">
                <a:solidFill>
                  <a:srgbClr val="2429F7"/>
                </a:solidFill>
              </a:rPr>
              <a:t> (+CHOOZ+LBL) </a:t>
            </a:r>
            <a:r>
              <a:rPr lang="en-US" sz="2000" dirty="0">
                <a:solidFill>
                  <a:srgbClr val="2429F7"/>
                </a:solidFill>
              </a:rPr>
              <a:t>hint for </a:t>
            </a:r>
            <a:r>
              <a:rPr lang="it-IT" sz="2000" dirty="0">
                <a:solidFill>
                  <a:srgbClr val="FF0000"/>
                </a:solidFill>
                <a:latin typeface="Symbol" charset="2"/>
                <a:sym typeface="Symbol" charset="2"/>
              </a:rPr>
              <a:t></a:t>
            </a:r>
            <a:r>
              <a:rPr lang="it-IT" sz="2000" baseline="-25000" dirty="0">
                <a:solidFill>
                  <a:srgbClr val="FF0000"/>
                </a:solidFill>
              </a:rPr>
              <a:t>13 </a:t>
            </a:r>
            <a:r>
              <a:rPr lang="it-IT" sz="2000" dirty="0">
                <a:solidFill>
                  <a:srgbClr val="FF0000"/>
                </a:solidFill>
              </a:rPr>
              <a:t>&gt; 0</a:t>
            </a:r>
            <a:endParaRPr lang="it-IT" sz="2000" u="sng" dirty="0">
              <a:solidFill>
                <a:srgbClr val="FF0000"/>
              </a:solidFill>
            </a:endParaRPr>
          </a:p>
          <a:p>
            <a:pPr marL="457200" indent="-457200">
              <a:lnSpc>
                <a:spcPct val="170000"/>
              </a:lnSpc>
              <a:buFont typeface="Arial" charset="0"/>
              <a:buAutoNum type="arabicPeriod"/>
            </a:pPr>
            <a:r>
              <a:rPr lang="it-IT" sz="2000" dirty="0" smtClean="0">
                <a:solidFill>
                  <a:srgbClr val="FF0000"/>
                </a:solidFill>
              </a:rPr>
              <a:t> ACT THREE:	</a:t>
            </a:r>
            <a:r>
              <a:rPr lang="en-US" sz="2000" dirty="0" smtClean="0">
                <a:solidFill>
                  <a:srgbClr val="2429F7"/>
                </a:solidFill>
              </a:rPr>
              <a:t>An approximate updated value for </a:t>
            </a:r>
            <a:r>
              <a:rPr lang="it-IT" sz="2200" dirty="0" smtClean="0">
                <a:solidFill>
                  <a:srgbClr val="FF0000"/>
                </a:solidFill>
                <a:latin typeface="Symbol" charset="2"/>
                <a:sym typeface="Symbol" charset="2"/>
              </a:rPr>
              <a:t></a:t>
            </a:r>
            <a:r>
              <a:rPr lang="it-IT" sz="2000" baseline="-25000" dirty="0" smtClean="0">
                <a:solidFill>
                  <a:srgbClr val="FF0000"/>
                </a:solidFill>
              </a:rPr>
              <a:t>13  </a:t>
            </a:r>
            <a:endParaRPr lang="en-US" sz="2000" dirty="0">
              <a:solidFill>
                <a:srgbClr val="2429F7"/>
              </a:solidFill>
            </a:endParaRPr>
          </a:p>
        </p:txBody>
      </p:sp>
      <p:pic>
        <p:nvPicPr>
          <p:cNvPr id="23557" name="Picture 13" descr="Guardare il ciel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96240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7"/>
          <p:cNvSpPr>
            <a:spLocks noChangeArrowheads="1"/>
          </p:cNvSpPr>
          <p:nvPr/>
        </p:nvSpPr>
        <p:spPr bwMode="auto">
          <a:xfrm>
            <a:off x="571500" y="5638800"/>
            <a:ext cx="51435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1600" dirty="0">
                <a:solidFill>
                  <a:schemeClr val="accent2"/>
                </a:solidFill>
              </a:rPr>
              <a:t>Based on work done in collaboration with: </a:t>
            </a:r>
            <a:br>
              <a:rPr lang="en-US" sz="1600" dirty="0">
                <a:solidFill>
                  <a:schemeClr val="accent2"/>
                </a:solidFill>
              </a:rPr>
            </a:br>
            <a:r>
              <a:rPr lang="en-US" sz="1600" dirty="0">
                <a:solidFill>
                  <a:schemeClr val="accent2"/>
                </a:solidFill>
              </a:rPr>
              <a:t>E. Lisi, A. Marrone, A. Palazzo, A.M. Rotunno</a:t>
            </a:r>
            <a:br>
              <a:rPr lang="en-US" sz="1600" dirty="0">
                <a:solidFill>
                  <a:schemeClr val="accent2"/>
                </a:solidFill>
              </a:rPr>
            </a:b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23559" name="Line 8"/>
          <p:cNvSpPr>
            <a:spLocks noChangeShapeType="1"/>
          </p:cNvSpPr>
          <p:nvPr/>
        </p:nvSpPr>
        <p:spPr bwMode="auto">
          <a:xfrm>
            <a:off x="660400" y="5562600"/>
            <a:ext cx="6273800" cy="1588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0657B7-7018-FB41-8003-9697B638E486}" type="slidenum">
              <a:rPr lang="en-US" smtClean="0"/>
              <a:pPr>
                <a:defRPr/>
              </a:pPr>
              <a:t>20</a:t>
            </a:fld>
            <a:endParaRPr lang="en-US" sz="1400" dirty="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52400" y="3048000"/>
            <a:ext cx="9768366" cy="990600"/>
            <a:chOff x="152400" y="1981200"/>
            <a:chExt cx="9762119" cy="990600"/>
          </a:xfrm>
        </p:grpSpPr>
        <p:sp>
          <p:nvSpPr>
            <p:cNvPr id="4" name="Rectangle 7"/>
            <p:cNvSpPr>
              <a:spLocks noChangeArrowheads="1"/>
            </p:cNvSpPr>
            <p:nvPr/>
          </p:nvSpPr>
          <p:spPr bwMode="auto">
            <a:xfrm>
              <a:off x="152400" y="1981200"/>
              <a:ext cx="9601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380854" y="2209800"/>
              <a:ext cx="9533665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2600" b="1" dirty="0" smtClean="0">
                  <a:solidFill>
                    <a:srgbClr val="FF0000"/>
                  </a:solidFill>
                  <a:sym typeface="Symbol" charset="2"/>
                </a:rPr>
                <a:t>ACT TWO: </a:t>
              </a:r>
              <a:r>
                <a:rPr lang="en-US" sz="2600" dirty="0" smtClean="0">
                  <a:solidFill>
                    <a:srgbClr val="0000FF"/>
                  </a:solidFill>
                </a:rPr>
                <a:t>The atmospheric (+CHOOZ+LBL) hint for </a:t>
              </a:r>
              <a:r>
                <a:rPr lang="it-IT" sz="2600" dirty="0" smtClean="0">
                  <a:solidFill>
                    <a:srgbClr val="0000FF"/>
                  </a:solidFill>
                  <a:latin typeface="Symbol" charset="2"/>
                  <a:sym typeface="Symbol" charset="2"/>
                </a:rPr>
                <a:t></a:t>
              </a:r>
              <a:r>
                <a:rPr lang="it-IT" sz="2600" baseline="-25000" dirty="0" smtClean="0">
                  <a:solidFill>
                    <a:srgbClr val="0000FF"/>
                  </a:solidFill>
                </a:rPr>
                <a:t>13 </a:t>
              </a:r>
              <a:r>
                <a:rPr lang="it-IT" sz="2600" dirty="0" smtClean="0">
                  <a:solidFill>
                    <a:srgbClr val="0000FF"/>
                  </a:solidFill>
                </a:rPr>
                <a:t>&gt; 0</a:t>
              </a:r>
              <a:endParaRPr lang="it-IT" sz="26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04800" y="4567535"/>
            <a:ext cx="66055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[where the complication usually comes out …]</a:t>
            </a:r>
            <a:endParaRPr lang="it-IT" sz="1400" dirty="0">
              <a:solidFill>
                <a:srgbClr val="FF0000"/>
              </a:solidFill>
            </a:endParaRPr>
          </a:p>
        </p:txBody>
      </p:sp>
      <p:pic>
        <p:nvPicPr>
          <p:cNvPr id="7" name="Picture 6" descr="ritratto di Galile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" cy="2983346"/>
          </a:xfrm>
          <a:prstGeom prst="rect">
            <a:avLst/>
          </a:prstGeom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438400" y="0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rgbClr val="185B1D"/>
                </a:solidFill>
              </a:rPr>
              <a:t>Portrait of Galileo</a:t>
            </a:r>
          </a:p>
          <a:p>
            <a:pPr algn="ctr"/>
            <a:r>
              <a:rPr lang="en-US" sz="1200" dirty="0">
                <a:solidFill>
                  <a:srgbClr val="185B1D"/>
                </a:solidFill>
              </a:rPr>
              <a:t>Justus Sustermans – Firenze, Uffizi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28600" y="762000"/>
            <a:ext cx="92964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 dirty="0">
                <a:solidFill>
                  <a:srgbClr val="00007D"/>
                </a:solidFill>
              </a:rPr>
              <a:t>An older (but persisting) hint for</a:t>
            </a:r>
            <a:r>
              <a:rPr lang="en-US" sz="1600" dirty="0">
                <a:solidFill>
                  <a:srgbClr val="2025DE"/>
                </a:solidFill>
              </a:rPr>
              <a:t> </a:t>
            </a:r>
            <a:r>
              <a:rPr lang="el-GR" sz="1800" dirty="0">
                <a:solidFill>
                  <a:srgbClr val="FF0000"/>
                </a:solidFill>
                <a:latin typeface="Lucida Grande" charset="0"/>
                <a:sym typeface="Symbol" charset="2"/>
              </a:rPr>
              <a:t>θ</a:t>
            </a:r>
            <a:r>
              <a:rPr lang="en-US" sz="1800" baseline="-25000" dirty="0">
                <a:solidFill>
                  <a:srgbClr val="FF0000"/>
                </a:solidFill>
                <a:sym typeface="Symbol" charset="2"/>
              </a:rPr>
              <a:t>13 </a:t>
            </a:r>
            <a:r>
              <a:rPr lang="en-US" sz="1800" dirty="0">
                <a:solidFill>
                  <a:srgbClr val="FF0000"/>
                </a:solidFill>
                <a:sym typeface="Symbol" charset="2"/>
              </a:rPr>
              <a:t>&gt; 0 </a:t>
            </a:r>
            <a:r>
              <a:rPr lang="en-US" sz="1600" dirty="0">
                <a:solidFill>
                  <a:srgbClr val="00007D"/>
                </a:solidFill>
                <a:sym typeface="Symbol" charset="2"/>
              </a:rPr>
              <a:t>comes from our 3-neutrino analysis of </a:t>
            </a:r>
            <a:r>
              <a:rPr lang="en-US" sz="1600" dirty="0">
                <a:solidFill>
                  <a:srgbClr val="FF0000"/>
                </a:solidFill>
                <a:sym typeface="Symbol" charset="2"/>
              </a:rPr>
              <a:t>atmospheric + LBL + Chooz data</a:t>
            </a:r>
            <a:r>
              <a:rPr lang="en-US" sz="1600" dirty="0">
                <a:solidFill>
                  <a:srgbClr val="00007D"/>
                </a:solidFill>
                <a:sym typeface="Symbol" charset="2"/>
              </a:rPr>
              <a:t> …</a:t>
            </a:r>
            <a:endParaRPr lang="en-US" sz="1600" dirty="0">
              <a:solidFill>
                <a:srgbClr val="00007D"/>
              </a:solidFill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447800" y="4676775"/>
            <a:ext cx="2057400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sym typeface="Symbol" charset="2"/>
              </a:rPr>
              <a:t> </a:t>
            </a:r>
            <a:r>
              <a:rPr lang="en-US" sz="1600" dirty="0">
                <a:solidFill>
                  <a:srgbClr val="FF0000"/>
                </a:solidFill>
                <a:sym typeface="Symbol" charset="2"/>
              </a:rPr>
              <a:t>b</a:t>
            </a:r>
            <a:r>
              <a:rPr lang="en-US" sz="1600" dirty="0" smtClean="0">
                <a:solidFill>
                  <a:srgbClr val="FF0000"/>
                </a:solidFill>
                <a:sym typeface="Symbol" charset="2"/>
              </a:rPr>
              <a:t>est </a:t>
            </a:r>
            <a:r>
              <a:rPr lang="en-US" sz="1600" dirty="0">
                <a:solidFill>
                  <a:srgbClr val="FF0000"/>
                </a:solidFill>
                <a:sym typeface="Symbol" charset="2"/>
              </a:rPr>
              <a:t>fit ~ 1 sigma away from zero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28600" y="3124200"/>
            <a:ext cx="4343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 dirty="0">
                <a:solidFill>
                  <a:srgbClr val="00007D"/>
                </a:solidFill>
                <a:sym typeface="Symbol" charset="2"/>
              </a:rPr>
              <a:t>… mainly due to </a:t>
            </a:r>
            <a:r>
              <a:rPr lang="en-US" sz="1600" dirty="0">
                <a:solidFill>
                  <a:srgbClr val="FF0000"/>
                </a:solidFill>
                <a:sym typeface="Symbol" charset="2"/>
              </a:rPr>
              <a:t>subleading “solar term” effects</a:t>
            </a:r>
            <a:r>
              <a:rPr lang="en-US" sz="1600" dirty="0">
                <a:solidFill>
                  <a:srgbClr val="00007D"/>
                </a:solidFill>
                <a:sym typeface="Symbol" charset="2"/>
              </a:rPr>
              <a:t> which help fitting atmospheric electron event data (especially sub-GeV).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800600" y="1566863"/>
            <a:ext cx="4800600" cy="4572000"/>
            <a:chOff x="3120" y="960"/>
            <a:chExt cx="3024" cy="2880"/>
          </a:xfrm>
        </p:grpSpPr>
        <p:sp>
          <p:nvSpPr>
            <p:cNvPr id="62480" name="Rectangle 16"/>
            <p:cNvSpPr>
              <a:spLocks noChangeArrowheads="1"/>
            </p:cNvSpPr>
            <p:nvPr/>
          </p:nvSpPr>
          <p:spPr bwMode="auto">
            <a:xfrm>
              <a:off x="3120" y="960"/>
              <a:ext cx="3024" cy="28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pic>
          <p:nvPicPr>
            <p:cNvPr id="62481" name="Picture 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32" y="1056"/>
              <a:ext cx="2768" cy="2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Line 10"/>
          <p:cNvSpPr>
            <a:spLocks noChangeShapeType="1"/>
          </p:cNvSpPr>
          <p:nvPr/>
        </p:nvSpPr>
        <p:spPr bwMode="auto">
          <a:xfrm flipV="1">
            <a:off x="3657600" y="4572000"/>
            <a:ext cx="4038600" cy="381000"/>
          </a:xfrm>
          <a:prstGeom prst="line">
            <a:avLst/>
          </a:prstGeom>
          <a:noFill/>
          <a:ln w="9525">
            <a:solidFill>
              <a:srgbClr val="13783B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 dirty="0"/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 flipV="1">
            <a:off x="3657600" y="3352800"/>
            <a:ext cx="2743200" cy="1600200"/>
          </a:xfrm>
          <a:prstGeom prst="line">
            <a:avLst/>
          </a:prstGeom>
          <a:noFill/>
          <a:ln w="9525">
            <a:solidFill>
              <a:srgbClr val="13783B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 dirty="0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333375" y="1600200"/>
            <a:ext cx="4162425" cy="912813"/>
            <a:chOff x="288" y="1633"/>
            <a:chExt cx="2622" cy="575"/>
          </a:xfrm>
        </p:grpSpPr>
        <p:sp>
          <p:nvSpPr>
            <p:cNvPr id="62477" name="Text Box 12"/>
            <p:cNvSpPr txBox="1">
              <a:spLocks noChangeArrowheads="1"/>
            </p:cNvSpPr>
            <p:nvPr/>
          </p:nvSpPr>
          <p:spPr bwMode="auto">
            <a:xfrm>
              <a:off x="313" y="1633"/>
              <a:ext cx="2423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600" dirty="0">
                  <a:solidFill>
                    <a:srgbClr val="1CAE56"/>
                  </a:solidFill>
                </a:rPr>
                <a:t>GLF, Lisi, Marrone, Palazzo</a:t>
              </a:r>
            </a:p>
            <a:p>
              <a:r>
                <a:rPr lang="it-IT" sz="1600" dirty="0">
                  <a:solidFill>
                    <a:srgbClr val="2429F7"/>
                  </a:solidFill>
                </a:rPr>
                <a:t>Progr. Part. Nucl. Phys. 57, 742 (2006)</a:t>
              </a:r>
            </a:p>
          </p:txBody>
        </p:sp>
        <p:sp>
          <p:nvSpPr>
            <p:cNvPr id="62478" name="AutoShape 21"/>
            <p:cNvSpPr>
              <a:spLocks noChangeArrowheads="1"/>
            </p:cNvSpPr>
            <p:nvPr/>
          </p:nvSpPr>
          <p:spPr bwMode="auto">
            <a:xfrm>
              <a:off x="288" y="1650"/>
              <a:ext cx="2592" cy="558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13783B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it-IT" dirty="0">
                <a:solidFill>
                  <a:srgbClr val="13783B"/>
                </a:solidFill>
              </a:endParaRPr>
            </a:p>
          </p:txBody>
        </p:sp>
        <p:sp>
          <p:nvSpPr>
            <p:cNvPr id="62479" name="Rectangle 16"/>
            <p:cNvSpPr>
              <a:spLocks noChangeArrowheads="1"/>
            </p:cNvSpPr>
            <p:nvPr/>
          </p:nvSpPr>
          <p:spPr bwMode="auto">
            <a:xfrm>
              <a:off x="288" y="1981"/>
              <a:ext cx="262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1CAE56"/>
                  </a:solidFill>
                </a:rPr>
                <a:t>See also Escamilla et al., </a:t>
              </a:r>
              <a:r>
                <a:rPr lang="en-US" sz="1600" dirty="0">
                  <a:solidFill>
                    <a:srgbClr val="2D00FF"/>
                  </a:solidFill>
                </a:rPr>
                <a:t>arXiv:0805.2924</a:t>
              </a:r>
              <a:endParaRPr lang="en-US" sz="1600" dirty="0">
                <a:solidFill>
                  <a:srgbClr val="1CAE56"/>
                </a:solidFill>
              </a:endParaRPr>
            </a:p>
          </p:txBody>
        </p:sp>
      </p:grp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228600" y="5562600"/>
            <a:ext cx="4267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 dirty="0">
                <a:solidFill>
                  <a:srgbClr val="00007D"/>
                </a:solidFill>
                <a:sym typeface="Symbol" charset="2"/>
              </a:rPr>
              <a:t>We find also that the hint is NOT killed by adding latest </a:t>
            </a:r>
            <a:r>
              <a:rPr lang="en-US" sz="1600" dirty="0">
                <a:solidFill>
                  <a:srgbClr val="FF0000"/>
                </a:solidFill>
                <a:sym typeface="Symbol" charset="2"/>
              </a:rPr>
              <a:t>MINOS</a:t>
            </a:r>
            <a:r>
              <a:rPr lang="en-US" sz="1600" dirty="0">
                <a:solidFill>
                  <a:srgbClr val="00007D"/>
                </a:solidFill>
                <a:sym typeface="Symbol" charset="2"/>
              </a:rPr>
              <a:t> disappearance data.</a:t>
            </a:r>
            <a:endParaRPr lang="en-US" sz="1600" dirty="0">
              <a:solidFill>
                <a:srgbClr val="00007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7A1C2-D985-5B4B-906A-A93537D58381}" type="slidenum">
              <a:rPr lang="en-US"/>
              <a:pPr>
                <a:defRPr/>
              </a:pPr>
              <a:t>21</a:t>
            </a:fld>
            <a:endParaRPr lang="en-US" sz="1400" dirty="0"/>
          </a:p>
        </p:txBody>
      </p:sp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304800" y="304800"/>
            <a:ext cx="1325563" cy="461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Event</a:t>
            </a:r>
            <a:r>
              <a:rPr lang="en-US" b="1" u="sng" dirty="0" smtClean="0">
                <a:solidFill>
                  <a:srgbClr val="FF0000"/>
                </a:solidFill>
              </a:rPr>
              <a:t> 5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/>
      <p:bldP spid="11" grpId="0" animBg="1"/>
      <p:bldP spid="12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ChangeArrowheads="1"/>
          </p:cNvSpPr>
          <p:nvPr/>
        </p:nvSpPr>
        <p:spPr bwMode="auto">
          <a:xfrm>
            <a:off x="228600" y="29718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just"/>
            <a:r>
              <a:rPr lang="en-US" sz="1600" dirty="0">
                <a:solidFill>
                  <a:srgbClr val="00007D"/>
                </a:solidFill>
              </a:rPr>
              <a:t>A particularly important observable is the </a:t>
            </a:r>
            <a:r>
              <a:rPr lang="en-US" sz="1600" dirty="0">
                <a:solidFill>
                  <a:srgbClr val="FF0000"/>
                </a:solidFill>
              </a:rPr>
              <a:t>excess of expected electron events</a:t>
            </a:r>
            <a:r>
              <a:rPr lang="en-US" sz="1600" dirty="0">
                <a:solidFill>
                  <a:srgbClr val="00007D"/>
                </a:solidFill>
              </a:rPr>
              <a:t> compared to the no oscillation case, i.e. </a:t>
            </a:r>
            <a:endParaRPr lang="en-US" sz="1600" dirty="0">
              <a:solidFill>
                <a:schemeClr val="tx2"/>
              </a:solidFill>
              <a:latin typeface="Arial" charset="0"/>
            </a:endParaRPr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533400" y="3886200"/>
            <a:ext cx="3657600" cy="838200"/>
            <a:chOff x="336" y="2448"/>
            <a:chExt cx="2304" cy="528"/>
          </a:xfrm>
        </p:grpSpPr>
        <p:sp>
          <p:nvSpPr>
            <p:cNvPr id="64541" name="Rectangle 34"/>
            <p:cNvSpPr>
              <a:spLocks noChangeArrowheads="1"/>
            </p:cNvSpPr>
            <p:nvPr/>
          </p:nvSpPr>
          <p:spPr bwMode="auto">
            <a:xfrm>
              <a:off x="336" y="2448"/>
              <a:ext cx="2304" cy="5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pic>
          <p:nvPicPr>
            <p:cNvPr id="64542" name="Picture 19" descr="latex-image-1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8" y="2496"/>
              <a:ext cx="1968" cy="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2743200" y="3298825"/>
            <a:ext cx="6705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13783B"/>
                </a:solidFill>
              </a:rPr>
              <a:t>[O.L.G. Peres and A.Yu. Smirnov , Nucl. Phys. B  456, 204 (1999); ibidem</a:t>
            </a:r>
            <a:r>
              <a:rPr lang="en-US" sz="1200" i="1" dirty="0">
                <a:solidFill>
                  <a:srgbClr val="13783B"/>
                </a:solidFill>
              </a:rPr>
              <a:t> </a:t>
            </a:r>
            <a:r>
              <a:rPr lang="en-US" sz="1200" dirty="0">
                <a:solidFill>
                  <a:srgbClr val="13783B"/>
                </a:solidFill>
              </a:rPr>
              <a:t>680, 479 (2004)]   </a:t>
            </a:r>
          </a:p>
        </p:txBody>
      </p:sp>
      <p:sp>
        <p:nvSpPr>
          <p:cNvPr id="64517" name="Line 21"/>
          <p:cNvSpPr>
            <a:spLocks noChangeShapeType="1"/>
          </p:cNvSpPr>
          <p:nvPr/>
        </p:nvSpPr>
        <p:spPr bwMode="auto">
          <a:xfrm>
            <a:off x="304800" y="666750"/>
            <a:ext cx="7086600" cy="19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 dirty="0"/>
          </a:p>
        </p:txBody>
      </p:sp>
      <p:sp>
        <p:nvSpPr>
          <p:cNvPr id="8" name="Rectangle 22"/>
          <p:cNvSpPr txBox="1">
            <a:spLocks noChangeArrowheads="1"/>
          </p:cNvSpPr>
          <p:nvPr/>
        </p:nvSpPr>
        <p:spPr bwMode="auto">
          <a:xfrm>
            <a:off x="209550" y="304800"/>
            <a:ext cx="74104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 kern="0" dirty="0">
                <a:solidFill>
                  <a:srgbClr val="00007D"/>
                </a:solidFill>
                <a:ea typeface="+mj-ea"/>
                <a:cs typeface="+mj-cs"/>
              </a:rPr>
              <a:t>Excess of electron events induced by 3</a:t>
            </a:r>
            <a:r>
              <a:rPr lang="en-US" sz="2000" kern="0" dirty="0">
                <a:solidFill>
                  <a:srgbClr val="00007D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2000" kern="0" dirty="0">
                <a:solidFill>
                  <a:srgbClr val="00007D"/>
                </a:solidFill>
                <a:ea typeface="+mj-ea"/>
                <a:cs typeface="+mj-cs"/>
              </a:rPr>
              <a:t> subleading effects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228600" y="1066800"/>
            <a:ext cx="9067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just"/>
            <a:r>
              <a:rPr lang="en-US" sz="1600" dirty="0">
                <a:solidFill>
                  <a:srgbClr val="13783B"/>
                </a:solidFill>
              </a:rPr>
              <a:t>Our calculations of atmospheric </a:t>
            </a:r>
            <a:r>
              <a:rPr lang="en-US" sz="1600" dirty="0">
                <a:solidFill>
                  <a:srgbClr val="13783B"/>
                </a:solidFill>
                <a:latin typeface="Symbol" charset="2"/>
                <a:sym typeface="Symbol" charset="2"/>
              </a:rPr>
              <a:t></a:t>
            </a:r>
            <a:r>
              <a:rPr lang="en-US" sz="1600" dirty="0">
                <a:solidFill>
                  <a:srgbClr val="13783B"/>
                </a:solidFill>
              </a:rPr>
              <a:t> oscillations are based on a </a:t>
            </a:r>
            <a:r>
              <a:rPr lang="en-US" sz="1600" dirty="0">
                <a:solidFill>
                  <a:srgbClr val="FF0000"/>
                </a:solidFill>
              </a:rPr>
              <a:t>full three-flavor</a:t>
            </a:r>
            <a:r>
              <a:rPr lang="en-US" sz="1600" dirty="0">
                <a:solidFill>
                  <a:srgbClr val="13783B"/>
                </a:solidFill>
              </a:rPr>
              <a:t> numerical evolution of the Hamiltonian along the </a:t>
            </a:r>
            <a:r>
              <a:rPr lang="en-US" sz="1800" dirty="0">
                <a:solidFill>
                  <a:srgbClr val="FF0000"/>
                </a:solidFill>
                <a:latin typeface="Symbol" charset="2"/>
                <a:sym typeface="Symbol" charset="2"/>
              </a:rPr>
              <a:t></a:t>
            </a:r>
            <a:r>
              <a:rPr lang="en-US" sz="1600" dirty="0">
                <a:solidFill>
                  <a:srgbClr val="13783B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path</a:t>
            </a:r>
            <a:r>
              <a:rPr lang="en-US" sz="1600" dirty="0">
                <a:solidFill>
                  <a:srgbClr val="13783B"/>
                </a:solidFill>
              </a:rPr>
              <a:t> in the atmosphere and (below horizon) in the known Earth layers …</a:t>
            </a:r>
            <a:endParaRPr lang="en-US" sz="1600" dirty="0">
              <a:solidFill>
                <a:srgbClr val="13783B"/>
              </a:solidFill>
              <a:latin typeface="Arial" charset="0"/>
            </a:endParaRP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228600" y="20574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just"/>
            <a:r>
              <a:rPr lang="en-US" sz="1600" dirty="0">
                <a:solidFill>
                  <a:srgbClr val="13783B"/>
                </a:solidFill>
              </a:rPr>
              <a:t>… however,</a:t>
            </a:r>
            <a:r>
              <a:rPr lang="en-US" sz="1600" dirty="0">
                <a:solidFill>
                  <a:srgbClr val="00007D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semi-analytical approximations</a:t>
            </a:r>
            <a:r>
              <a:rPr lang="en-US" sz="1600" dirty="0">
                <a:solidFill>
                  <a:srgbClr val="00007D"/>
                </a:solidFill>
              </a:rPr>
              <a:t> </a:t>
            </a:r>
            <a:r>
              <a:rPr lang="en-US" sz="1600" dirty="0">
                <a:solidFill>
                  <a:srgbClr val="13783B"/>
                </a:solidFill>
              </a:rPr>
              <a:t>can be useful to understand the behavior of the oscillation probability of some of the atmospheric neutrino observables.</a:t>
            </a:r>
            <a:endParaRPr lang="en-US" sz="1600" dirty="0">
              <a:solidFill>
                <a:srgbClr val="13783B"/>
              </a:solidFill>
              <a:latin typeface="Arial" charset="0"/>
            </a:endParaRPr>
          </a:p>
        </p:txBody>
      </p:sp>
      <p:grpSp>
        <p:nvGrpSpPr>
          <p:cNvPr id="4" name="Group 42"/>
          <p:cNvGrpSpPr>
            <a:grpSpLocks/>
          </p:cNvGrpSpPr>
          <p:nvPr/>
        </p:nvGrpSpPr>
        <p:grpSpPr bwMode="auto">
          <a:xfrm>
            <a:off x="685800" y="4953000"/>
            <a:ext cx="2971800" cy="1300163"/>
            <a:chOff x="528" y="3072"/>
            <a:chExt cx="1872" cy="819"/>
          </a:xfrm>
        </p:grpSpPr>
        <p:grpSp>
          <p:nvGrpSpPr>
            <p:cNvPr id="64536" name="Group 35"/>
            <p:cNvGrpSpPr>
              <a:grpSpLocks/>
            </p:cNvGrpSpPr>
            <p:nvPr/>
          </p:nvGrpSpPr>
          <p:grpSpPr bwMode="auto">
            <a:xfrm>
              <a:off x="528" y="3408"/>
              <a:ext cx="1872" cy="483"/>
              <a:chOff x="3552" y="2448"/>
              <a:chExt cx="1872" cy="483"/>
            </a:xfrm>
          </p:grpSpPr>
          <p:sp>
            <p:nvSpPr>
              <p:cNvPr id="64538" name="TextBox 25"/>
              <p:cNvSpPr txBox="1">
                <a:spLocks noChangeArrowheads="1"/>
              </p:cNvSpPr>
              <p:nvPr/>
            </p:nvSpPr>
            <p:spPr bwMode="auto">
              <a:xfrm>
                <a:off x="3552" y="2565"/>
                <a:ext cx="110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zero when both</a:t>
                </a:r>
              </a:p>
            </p:txBody>
          </p:sp>
          <p:sp>
            <p:nvSpPr>
              <p:cNvPr id="64539" name="TextBox 25"/>
              <p:cNvSpPr txBox="1">
                <a:spLocks noChangeArrowheads="1"/>
              </p:cNvSpPr>
              <p:nvPr/>
            </p:nvSpPr>
            <p:spPr bwMode="auto">
              <a:xfrm>
                <a:off x="4752" y="2448"/>
                <a:ext cx="672" cy="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Symbol" charset="2"/>
                    <a:ea typeface="Symbol" charset="2"/>
                    <a:cs typeface="Symbol" charset="2"/>
                  </a:rPr>
                  <a:t></a:t>
                </a:r>
                <a:r>
                  <a:rPr lang="en-US" sz="1800" baseline="-25000" dirty="0">
                    <a:solidFill>
                      <a:srgbClr val="FF0000"/>
                    </a:solidFill>
                  </a:rPr>
                  <a:t>13</a:t>
                </a:r>
                <a:r>
                  <a:rPr lang="en-US" sz="1600" baseline="-25000" dirty="0">
                    <a:solidFill>
                      <a:srgbClr val="FF0000"/>
                    </a:solidFill>
                  </a:rPr>
                  <a:t> </a:t>
                </a:r>
                <a:r>
                  <a:rPr lang="en-US" sz="1600" baseline="-25000" dirty="0" smtClean="0">
                    <a:solidFill>
                      <a:srgbClr val="FF0000"/>
                    </a:solidFill>
                  </a:rPr>
                  <a:t>  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= </a:t>
                </a:r>
                <a:r>
                  <a:rPr lang="en-US" sz="1600" dirty="0">
                    <a:solidFill>
                      <a:srgbClr val="FF0000"/>
                    </a:solidFill>
                  </a:rPr>
                  <a:t>0 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1600" dirty="0">
                    <a:solidFill>
                      <a:srgbClr val="FF0000"/>
                    </a:solidFill>
                    <a:latin typeface="Symbol" charset="2"/>
                    <a:ea typeface="Symbol" charset="2"/>
                    <a:cs typeface="Symbol" charset="2"/>
                  </a:rPr>
                  <a:t>d</a:t>
                </a:r>
                <a:r>
                  <a:rPr lang="en-US" sz="1600" dirty="0">
                    <a:solidFill>
                      <a:srgbClr val="FF0000"/>
                    </a:solidFill>
                  </a:rPr>
                  <a:t>m</a:t>
                </a:r>
                <a:r>
                  <a:rPr lang="en-US" sz="1600" baseline="30000" dirty="0">
                    <a:solidFill>
                      <a:srgbClr val="FF0000"/>
                    </a:solidFill>
                  </a:rPr>
                  <a:t>2</a:t>
                </a:r>
                <a:r>
                  <a:rPr lang="en-US" sz="1600" dirty="0">
                    <a:solidFill>
                      <a:srgbClr val="FF0000"/>
                    </a:solidFill>
                  </a:rPr>
                  <a:t> = 0 </a:t>
                </a:r>
              </a:p>
            </p:txBody>
          </p:sp>
          <p:sp>
            <p:nvSpPr>
              <p:cNvPr id="64540" name="AutoShape 28"/>
              <p:cNvSpPr>
                <a:spLocks/>
              </p:cNvSpPr>
              <p:nvPr/>
            </p:nvSpPr>
            <p:spPr bwMode="auto">
              <a:xfrm>
                <a:off x="4656" y="2496"/>
                <a:ext cx="96" cy="384"/>
              </a:xfrm>
              <a:prstGeom prst="leftBrace">
                <a:avLst>
                  <a:gd name="adj1" fmla="val 33333"/>
                  <a:gd name="adj2" fmla="val 50000"/>
                </a:avLst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dirty="0"/>
              </a:p>
            </p:txBody>
          </p:sp>
        </p:grpSp>
        <p:sp>
          <p:nvSpPr>
            <p:cNvPr id="64537" name="AutoShape 37"/>
            <p:cNvSpPr>
              <a:spLocks noChangeArrowheads="1"/>
            </p:cNvSpPr>
            <p:nvPr/>
          </p:nvSpPr>
          <p:spPr bwMode="auto">
            <a:xfrm>
              <a:off x="1440" y="3072"/>
              <a:ext cx="96" cy="24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</p:grp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5181600" y="3733800"/>
            <a:ext cx="4114800" cy="1235075"/>
            <a:chOff x="3264" y="2448"/>
            <a:chExt cx="2592" cy="778"/>
          </a:xfrm>
        </p:grpSpPr>
        <p:sp>
          <p:nvSpPr>
            <p:cNvPr id="64525" name="Rectangle 22"/>
            <p:cNvSpPr>
              <a:spLocks noChangeArrowheads="1"/>
            </p:cNvSpPr>
            <p:nvPr/>
          </p:nvSpPr>
          <p:spPr bwMode="auto">
            <a:xfrm>
              <a:off x="3264" y="2448"/>
              <a:ext cx="259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just"/>
              <a:r>
                <a:rPr lang="en-US" sz="1600" dirty="0">
                  <a:solidFill>
                    <a:srgbClr val="13783B"/>
                  </a:solidFill>
                </a:rPr>
                <a:t>with </a:t>
              </a:r>
              <a:r>
                <a:rPr lang="en-US" sz="1800" i="1" dirty="0"/>
                <a:t>P</a:t>
              </a:r>
              <a:r>
                <a:rPr lang="en-US" sz="1800" i="1" baseline="-25000" dirty="0"/>
                <a:t>ee</a:t>
              </a:r>
              <a:r>
                <a:rPr lang="en-US" sz="1600" dirty="0">
                  <a:solidFill>
                    <a:srgbClr val="13783B"/>
                  </a:solidFill>
                </a:rPr>
                <a:t> and </a:t>
              </a:r>
              <a:r>
                <a:rPr lang="en-US" sz="1800" i="1" dirty="0"/>
                <a:t>P</a:t>
              </a:r>
              <a:r>
                <a:rPr lang="en-US" sz="1800" i="1" baseline="-25000" dirty="0"/>
                <a:t>e</a:t>
              </a:r>
              <a:r>
                <a:rPr lang="en-US" sz="1800" b="1" i="1" baseline="-25000" dirty="0">
                  <a:latin typeface="Symbol" charset="2"/>
                  <a:sym typeface="Symbol" charset="2"/>
                </a:rPr>
                <a:t></a:t>
              </a:r>
              <a:r>
                <a:rPr lang="en-US" sz="1600" dirty="0">
                  <a:solidFill>
                    <a:srgbClr val="13783B"/>
                  </a:solidFill>
                  <a:latin typeface="Symbol" charset="2"/>
                  <a:sym typeface="Symbol" charset="2"/>
                </a:rPr>
                <a:t></a:t>
              </a:r>
              <a:r>
                <a:rPr lang="en-US" sz="1600" dirty="0">
                  <a:solidFill>
                    <a:srgbClr val="13783B"/>
                  </a:solidFill>
                </a:rPr>
                <a:t>oscillation probabilities</a:t>
              </a:r>
              <a:endParaRPr lang="en-US" sz="1600" dirty="0">
                <a:solidFill>
                  <a:srgbClr val="13783B"/>
                </a:solidFill>
                <a:latin typeface="Arial" charset="0"/>
              </a:endParaRPr>
            </a:p>
          </p:txBody>
        </p:sp>
        <p:grpSp>
          <p:nvGrpSpPr>
            <p:cNvPr id="64526" name="Group 39"/>
            <p:cNvGrpSpPr>
              <a:grpSpLocks/>
            </p:cNvGrpSpPr>
            <p:nvPr/>
          </p:nvGrpSpPr>
          <p:grpSpPr bwMode="auto">
            <a:xfrm>
              <a:off x="3264" y="2832"/>
              <a:ext cx="2160" cy="394"/>
              <a:chOff x="3264" y="2832"/>
              <a:chExt cx="2160" cy="394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3560" y="2880"/>
                <a:ext cx="616" cy="346"/>
              </a:xfrm>
              <a:prstGeom prst="rect">
                <a:avLst/>
              </a:prstGeom>
              <a:noFill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US" sz="1600" dirty="0" smtClean="0">
                    <a:solidFill>
                      <a:srgbClr val="13783B"/>
                    </a:solidFill>
                    <a:latin typeface="Symbol" charset="2"/>
                    <a:ea typeface="Symbol" charset="2"/>
                    <a:cs typeface="Symbol" charset="2"/>
                  </a:rPr>
                  <a:t>n</a:t>
                </a:r>
                <a:r>
                  <a:rPr lang="en-US" sz="1600" baseline="-25000" dirty="0" smtClean="0">
                    <a:solidFill>
                      <a:srgbClr val="13783B"/>
                    </a:solidFill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sz="1600" dirty="0" smtClean="0">
                    <a:solidFill>
                      <a:srgbClr val="13783B"/>
                    </a:solidFill>
                  </a:rPr>
                  <a:t>/</a:t>
                </a:r>
                <a:r>
                  <a:rPr lang="en-US" sz="1600" dirty="0">
                    <a:solidFill>
                      <a:srgbClr val="13783B"/>
                    </a:solidFill>
                    <a:latin typeface="Symbol" charset="2"/>
                    <a:ea typeface="Symbol" charset="2"/>
                    <a:cs typeface="Symbol" charset="2"/>
                  </a:rPr>
                  <a:t>n</a:t>
                </a:r>
                <a:r>
                  <a:rPr lang="en-US" sz="1600" baseline="-25000" dirty="0">
                    <a:solidFill>
                      <a:srgbClr val="13783B"/>
                    </a:solidFill>
                    <a:ea typeface="Comic Sans MS" charset="0"/>
                    <a:cs typeface="Comic Sans MS" charset="0"/>
                  </a:rPr>
                  <a:t>e</a:t>
                </a:r>
                <a:r>
                  <a:rPr lang="en-US" sz="1600" dirty="0">
                    <a:solidFill>
                      <a:srgbClr val="13783B"/>
                    </a:solidFill>
                  </a:rPr>
                  <a:t> </a:t>
                </a:r>
              </a:p>
              <a:p>
                <a:pPr algn="ctr">
                  <a:defRPr/>
                </a:pPr>
                <a:r>
                  <a:rPr lang="en-US" sz="1400" dirty="0">
                    <a:solidFill>
                      <a:srgbClr val="13783B"/>
                    </a:solidFill>
                  </a:rPr>
                  <a:t>flux ratio</a:t>
                </a:r>
              </a:p>
            </p:txBody>
          </p:sp>
          <p:grpSp>
            <p:nvGrpSpPr>
              <p:cNvPr id="64528" name="Group 27"/>
              <p:cNvGrpSpPr>
                <a:grpSpLocks/>
              </p:cNvGrpSpPr>
              <p:nvPr/>
            </p:nvGrpSpPr>
            <p:grpSpPr bwMode="auto">
              <a:xfrm>
                <a:off x="4320" y="2832"/>
                <a:ext cx="1104" cy="386"/>
                <a:chOff x="1344" y="3168"/>
                <a:chExt cx="1104" cy="386"/>
              </a:xfrm>
            </p:grpSpPr>
            <p:pic>
              <p:nvPicPr>
                <p:cNvPr id="64532" name="Picture 39" descr="latex-image-1.pdf"/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016" y="3216"/>
                  <a:ext cx="336" cy="1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4533" name="Picture 40" descr="latex-image-1.pdf"/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016" y="3408"/>
                  <a:ext cx="432" cy="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4534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1344" y="3360"/>
                  <a:ext cx="641" cy="1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r"/>
                  <a:r>
                    <a:rPr lang="en-US" sz="1400" dirty="0">
                      <a:solidFill>
                        <a:srgbClr val="13783B"/>
                      </a:solidFill>
                    </a:rPr>
                    <a:t>multi-GeV</a:t>
                  </a:r>
                </a:p>
              </p:txBody>
            </p:sp>
            <p:sp>
              <p:nvSpPr>
                <p:cNvPr id="64535" name="TextBox 42"/>
                <p:cNvSpPr txBox="1">
                  <a:spLocks noChangeArrowheads="1"/>
                </p:cNvSpPr>
                <p:nvPr/>
              </p:nvSpPr>
              <p:spPr bwMode="auto">
                <a:xfrm>
                  <a:off x="1344" y="3168"/>
                  <a:ext cx="64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dirty="0">
                      <a:solidFill>
                        <a:srgbClr val="13783B"/>
                      </a:solidFill>
                    </a:rPr>
                    <a:t>sub-GeV</a:t>
                  </a:r>
                </a:p>
              </p:txBody>
            </p:sp>
          </p:grpSp>
          <p:sp>
            <p:nvSpPr>
              <p:cNvPr id="64529" name="AutoShape 29"/>
              <p:cNvSpPr>
                <a:spLocks/>
              </p:cNvSpPr>
              <p:nvPr/>
            </p:nvSpPr>
            <p:spPr bwMode="auto">
              <a:xfrm>
                <a:off x="4272" y="2832"/>
                <a:ext cx="96" cy="384"/>
              </a:xfrm>
              <a:prstGeom prst="leftBrace">
                <a:avLst>
                  <a:gd name="adj1" fmla="val 33333"/>
                  <a:gd name="adj2" fmla="val 50000"/>
                </a:avLst>
              </a:prstGeom>
              <a:noFill/>
              <a:ln w="19050">
                <a:solidFill>
                  <a:srgbClr val="13783B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dirty="0"/>
              </a:p>
            </p:txBody>
          </p:sp>
          <p:sp>
            <p:nvSpPr>
              <p:cNvPr id="64530" name="Rectangle 22"/>
              <p:cNvSpPr>
                <a:spLocks noChangeArrowheads="1"/>
              </p:cNvSpPr>
              <p:nvPr/>
            </p:nvSpPr>
            <p:spPr bwMode="auto">
              <a:xfrm>
                <a:off x="3408" y="2976"/>
                <a:ext cx="192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just"/>
                <a:r>
                  <a:rPr lang="en-US" sz="1800" dirty="0">
                    <a:solidFill>
                      <a:srgbClr val="13783B"/>
                    </a:solidFill>
                  </a:rPr>
                  <a:t>=</a:t>
                </a:r>
                <a:endParaRPr lang="en-US" sz="1600" dirty="0">
                  <a:solidFill>
                    <a:srgbClr val="13783B"/>
                  </a:solidFill>
                  <a:latin typeface="Arial" charset="0"/>
                </a:endParaRPr>
              </a:p>
            </p:txBody>
          </p:sp>
          <p:sp>
            <p:nvSpPr>
              <p:cNvPr id="64531" name="Rectangle 22"/>
              <p:cNvSpPr>
                <a:spLocks noChangeArrowheads="1"/>
              </p:cNvSpPr>
              <p:nvPr/>
            </p:nvSpPr>
            <p:spPr bwMode="auto">
              <a:xfrm>
                <a:off x="3264" y="2928"/>
                <a:ext cx="24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just"/>
                <a:r>
                  <a:rPr lang="en-US" sz="1800" i="1" dirty="0"/>
                  <a:t>r</a:t>
                </a:r>
                <a:endParaRPr lang="en-US" sz="1600" dirty="0">
                  <a:solidFill>
                    <a:srgbClr val="13783B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9" name="TextBox 25"/>
          <p:cNvSpPr txBox="1">
            <a:spLocks noChangeArrowheads="1"/>
          </p:cNvSpPr>
          <p:nvPr/>
        </p:nvSpPr>
        <p:spPr bwMode="auto">
          <a:xfrm>
            <a:off x="3886200" y="5638800"/>
            <a:ext cx="579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but can have contribution from </a:t>
            </a:r>
            <a:r>
              <a:rPr lang="en-US" sz="18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</a:t>
            </a:r>
            <a:r>
              <a:rPr lang="en-US" sz="1800" baseline="-25000" dirty="0">
                <a:solidFill>
                  <a:srgbClr val="FF0000"/>
                </a:solidFill>
              </a:rPr>
              <a:t>13</a:t>
            </a:r>
            <a:r>
              <a:rPr lang="en-US" sz="1600" baseline="-250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Symbol" charset="2"/>
                <a:cs typeface="Symbol" charset="2"/>
              </a:rPr>
              <a:t>≠</a:t>
            </a:r>
            <a:r>
              <a:rPr lang="en-US" sz="1600" dirty="0">
                <a:solidFill>
                  <a:srgbClr val="FF0000"/>
                </a:solidFill>
              </a:rPr>
              <a:t> 0 and/or 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600" dirty="0">
                <a:solidFill>
                  <a:srgbClr val="FF0000"/>
                </a:solidFill>
              </a:rPr>
              <a:t>m</a:t>
            </a:r>
            <a:r>
              <a:rPr lang="en-US" sz="1600" baseline="30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Symbol" charset="2"/>
                <a:cs typeface="Symbol" charset="2"/>
              </a:rPr>
              <a:t>≠</a:t>
            </a:r>
            <a:r>
              <a:rPr lang="en-US" sz="1600" dirty="0">
                <a:solidFill>
                  <a:srgbClr val="FF0000"/>
                </a:solidFill>
              </a:rPr>
              <a:t> 0 </a:t>
            </a: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F31E5B-5997-AF49-96E5-645D9EA9F146}" type="slidenum">
              <a:rPr lang="en-US"/>
              <a:pPr>
                <a:defRPr/>
              </a:pPr>
              <a:t>22</a:t>
            </a:fld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5372100"/>
            <a:ext cx="29718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228600" y="381000"/>
            <a:ext cx="40576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 kern="0" dirty="0">
                <a:solidFill>
                  <a:srgbClr val="00007D"/>
                </a:solidFill>
                <a:ea typeface="+mj-ea"/>
                <a:cs typeface="+mj-cs"/>
              </a:rPr>
              <a:t>Constant density approximation</a:t>
            </a:r>
            <a:endParaRPr lang="en-US" sz="4400" kern="0" dirty="0">
              <a:solidFill>
                <a:srgbClr val="00007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6564" name="Line 5"/>
          <p:cNvSpPr>
            <a:spLocks noChangeShapeType="1"/>
          </p:cNvSpPr>
          <p:nvPr/>
        </p:nvSpPr>
        <p:spPr bwMode="auto">
          <a:xfrm>
            <a:off x="304800" y="762000"/>
            <a:ext cx="3810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 dirty="0"/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438400" y="1295400"/>
            <a:ext cx="3048000" cy="381000"/>
            <a:chOff x="288" y="1152"/>
            <a:chExt cx="1920" cy="240"/>
          </a:xfrm>
        </p:grpSpPr>
        <p:sp>
          <p:nvSpPr>
            <p:cNvPr id="66577" name="Rectangle 6"/>
            <p:cNvSpPr>
              <a:spLocks noChangeArrowheads="1"/>
            </p:cNvSpPr>
            <p:nvPr/>
          </p:nvSpPr>
          <p:spPr bwMode="auto">
            <a:xfrm>
              <a:off x="288" y="1152"/>
              <a:ext cx="192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r>
                <a:rPr lang="en-US" sz="1600" dirty="0">
                  <a:solidFill>
                    <a:srgbClr val="00007D"/>
                  </a:solidFill>
                </a:rPr>
                <a:t>A(x) = 2</a:t>
              </a:r>
              <a:r>
                <a:rPr lang="en-US" altLang="ja-JP" sz="1600" dirty="0">
                  <a:latin typeface="Apple Chancery" charset="0"/>
                </a:rPr>
                <a:t>   </a:t>
              </a:r>
              <a:r>
                <a:rPr lang="en-US" sz="1600" dirty="0">
                  <a:solidFill>
                    <a:srgbClr val="00007D"/>
                  </a:solidFill>
                </a:rPr>
                <a:t>2 G</a:t>
              </a:r>
              <a:r>
                <a:rPr lang="en-US" sz="1600" baseline="-25000" dirty="0">
                  <a:solidFill>
                    <a:srgbClr val="00007D"/>
                  </a:solidFill>
                </a:rPr>
                <a:t>F</a:t>
              </a:r>
              <a:r>
                <a:rPr lang="en-US" sz="1600" dirty="0">
                  <a:solidFill>
                    <a:srgbClr val="00007D"/>
                  </a:solidFill>
                </a:rPr>
                <a:t>N</a:t>
              </a:r>
              <a:r>
                <a:rPr lang="en-US" sz="1600" baseline="-25000" dirty="0">
                  <a:solidFill>
                    <a:srgbClr val="00007D"/>
                  </a:solidFill>
                </a:rPr>
                <a:t>e</a:t>
              </a:r>
              <a:r>
                <a:rPr lang="en-US" sz="1600" dirty="0">
                  <a:solidFill>
                    <a:srgbClr val="00007D"/>
                  </a:solidFill>
                </a:rPr>
                <a:t>(x)</a:t>
              </a:r>
              <a:r>
                <a:rPr lang="en-US" sz="800" dirty="0">
                  <a:solidFill>
                    <a:srgbClr val="00007D"/>
                  </a:solidFill>
                </a:rPr>
                <a:t> </a:t>
              </a:r>
              <a:r>
                <a:rPr lang="en-US" sz="1600" dirty="0">
                  <a:solidFill>
                    <a:srgbClr val="00007D"/>
                  </a:solidFill>
                </a:rPr>
                <a:t>E = const</a:t>
              </a:r>
            </a:p>
          </p:txBody>
        </p:sp>
        <p:grpSp>
          <p:nvGrpSpPr>
            <p:cNvPr id="66578" name="Group 10"/>
            <p:cNvGrpSpPr>
              <a:grpSpLocks noChangeAspect="1"/>
            </p:cNvGrpSpPr>
            <p:nvPr/>
          </p:nvGrpSpPr>
          <p:grpSpPr bwMode="auto">
            <a:xfrm>
              <a:off x="857" y="1174"/>
              <a:ext cx="130" cy="138"/>
              <a:chOff x="672" y="1488"/>
              <a:chExt cx="240" cy="192"/>
            </a:xfrm>
          </p:grpSpPr>
          <p:sp>
            <p:nvSpPr>
              <p:cNvPr id="66579" name="Line 7"/>
              <p:cNvSpPr>
                <a:spLocks noChangeAspect="1" noChangeShapeType="1"/>
              </p:cNvSpPr>
              <p:nvPr/>
            </p:nvSpPr>
            <p:spPr bwMode="auto">
              <a:xfrm>
                <a:off x="672" y="1584"/>
                <a:ext cx="48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dirty="0"/>
              </a:p>
            </p:txBody>
          </p:sp>
          <p:sp>
            <p:nvSpPr>
              <p:cNvPr id="66580" name="Line 8"/>
              <p:cNvSpPr>
                <a:spLocks noChangeAspect="1" noChangeShapeType="1"/>
              </p:cNvSpPr>
              <p:nvPr/>
            </p:nvSpPr>
            <p:spPr bwMode="auto">
              <a:xfrm flipV="1">
                <a:off x="720" y="1488"/>
                <a:ext cx="48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dirty="0"/>
              </a:p>
            </p:txBody>
          </p:sp>
          <p:sp>
            <p:nvSpPr>
              <p:cNvPr id="66581" name="Line 9"/>
              <p:cNvSpPr>
                <a:spLocks noChangeAspect="1" noChangeShapeType="1"/>
              </p:cNvSpPr>
              <p:nvPr/>
            </p:nvSpPr>
            <p:spPr bwMode="auto">
              <a:xfrm>
                <a:off x="768" y="1488"/>
                <a:ext cx="1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 dirty="0"/>
              </a:p>
            </p:txBody>
          </p:sp>
        </p:grpSp>
      </p:grp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5791200" y="12192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600" dirty="0">
                <a:solidFill>
                  <a:srgbClr val="13783B"/>
                </a:solidFill>
              </a:rPr>
              <a:t>(assumption made only in the spirit        of simplifying the present example)</a:t>
            </a:r>
            <a:endParaRPr lang="en-US" sz="1600" dirty="0">
              <a:solidFill>
                <a:srgbClr val="13783B"/>
              </a:solidFill>
              <a:latin typeface="Arial" charset="0"/>
            </a:endParaRPr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228600" y="1981200"/>
            <a:ext cx="2514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just"/>
            <a:r>
              <a:rPr lang="en-US" sz="1600" dirty="0" smtClean="0">
                <a:solidFill>
                  <a:srgbClr val="13783B"/>
                </a:solidFill>
              </a:rPr>
              <a:t>From an estimate of the</a:t>
            </a:r>
            <a:endParaRPr lang="en-US" sz="1600" dirty="0">
              <a:solidFill>
                <a:srgbClr val="13783B"/>
              </a:solidFill>
              <a:latin typeface="Arial" charset="0"/>
            </a:endParaRPr>
          </a:p>
        </p:txBody>
      </p:sp>
      <p:sp>
        <p:nvSpPr>
          <p:cNvPr id="13" name="Rectangle 22"/>
          <p:cNvSpPr>
            <a:spLocks noChangeArrowheads="1"/>
          </p:cNvSpPr>
          <p:nvPr/>
        </p:nvSpPr>
        <p:spPr bwMode="auto">
          <a:xfrm>
            <a:off x="228600" y="990600"/>
            <a:ext cx="182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just"/>
            <a:r>
              <a:rPr lang="en-US" sz="1600" dirty="0">
                <a:solidFill>
                  <a:srgbClr val="13783B"/>
                </a:solidFill>
              </a:rPr>
              <a:t>By assuming</a:t>
            </a:r>
            <a:endParaRPr lang="en-US" sz="1600" dirty="0">
              <a:solidFill>
                <a:srgbClr val="13783B"/>
              </a:solidFill>
              <a:latin typeface="Arial" charset="0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228600" y="2711450"/>
            <a:ext cx="2241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000090"/>
                </a:solidFill>
              </a:rPr>
              <a:t>order of magnitude</a:t>
            </a:r>
          </a:p>
          <a:p>
            <a:pPr algn="ctr"/>
            <a:r>
              <a:rPr lang="en-US" sz="1800" dirty="0">
                <a:solidFill>
                  <a:srgbClr val="000090"/>
                </a:solidFill>
              </a:rPr>
              <a:t>of the potential</a:t>
            </a:r>
          </a:p>
        </p:txBody>
      </p: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667000" y="2387600"/>
            <a:ext cx="5181600" cy="1422400"/>
            <a:chOff x="1968" y="1408"/>
            <a:chExt cx="3264" cy="896"/>
          </a:xfrm>
        </p:grpSpPr>
        <p:pic>
          <p:nvPicPr>
            <p:cNvPr id="66574" name="Picture 4" descr="latex-image-1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08" y="1408"/>
              <a:ext cx="302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5" name="Picture 6" descr="latex-image-1.pd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08" y="1916"/>
              <a:ext cx="2976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6" name="AutoShape 18"/>
            <p:cNvSpPr>
              <a:spLocks/>
            </p:cNvSpPr>
            <p:nvPr/>
          </p:nvSpPr>
          <p:spPr bwMode="auto">
            <a:xfrm>
              <a:off x="1968" y="1440"/>
              <a:ext cx="96" cy="768"/>
            </a:xfrm>
            <a:prstGeom prst="leftBrace">
              <a:avLst>
                <a:gd name="adj1" fmla="val 66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</p:grp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228600" y="4800600"/>
            <a:ext cx="906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just"/>
            <a:r>
              <a:rPr lang="en-US" sz="1600" dirty="0">
                <a:solidFill>
                  <a:srgbClr val="13783B"/>
                </a:solidFill>
              </a:rPr>
              <a:t>In the assumed constant density approximation, the </a:t>
            </a:r>
            <a:r>
              <a:rPr lang="en-US" sz="1600" dirty="0">
                <a:solidFill>
                  <a:srgbClr val="FF0000"/>
                </a:solidFill>
              </a:rPr>
              <a:t>electron excess</a:t>
            </a:r>
            <a:r>
              <a:rPr lang="en-US" sz="1600" dirty="0">
                <a:solidFill>
                  <a:srgbClr val="13783B"/>
                </a:solidFill>
              </a:rPr>
              <a:t> can be written</a:t>
            </a:r>
            <a:r>
              <a:rPr lang="en-US" sz="1600" dirty="0" smtClean="0">
                <a:solidFill>
                  <a:srgbClr val="13783B"/>
                </a:solidFill>
              </a:rPr>
              <a:t> as the sum of three terms</a:t>
            </a:r>
            <a:endParaRPr lang="en-US" sz="1600" dirty="0">
              <a:solidFill>
                <a:srgbClr val="13783B"/>
              </a:solidFill>
              <a:latin typeface="Arial" charset="0"/>
            </a:endParaRPr>
          </a:p>
        </p:txBody>
      </p: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228600" y="4114800"/>
            <a:ext cx="922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just"/>
            <a:r>
              <a:rPr lang="en-US" sz="1600" dirty="0">
                <a:solidFill>
                  <a:srgbClr val="13783B"/>
                </a:solidFill>
              </a:rPr>
              <a:t>we</a:t>
            </a:r>
            <a:r>
              <a:rPr lang="en-US" sz="1600" dirty="0" smtClean="0">
                <a:solidFill>
                  <a:srgbClr val="13783B"/>
                </a:solidFill>
              </a:rPr>
              <a:t> see that in SK data </a:t>
            </a:r>
            <a:r>
              <a:rPr lang="en-US" sz="1600" dirty="0" smtClean="0">
                <a:solidFill>
                  <a:srgbClr val="FF0000"/>
                </a:solidFill>
              </a:rPr>
              <a:t>Earth </a:t>
            </a:r>
            <a:r>
              <a:rPr lang="en-US" sz="1600" dirty="0">
                <a:solidFill>
                  <a:srgbClr val="FF0000"/>
                </a:solidFill>
              </a:rPr>
              <a:t>matter effects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13783B"/>
                </a:solidFill>
              </a:rPr>
              <a:t>take place, </a:t>
            </a:r>
            <a:r>
              <a:rPr lang="en-US" sz="1600" dirty="0" smtClean="0">
                <a:solidFill>
                  <a:srgbClr val="13783B"/>
                </a:solidFill>
                <a:latin typeface="Symbol" charset="2"/>
                <a:sym typeface="Symbol" charset="2"/>
              </a:rPr>
              <a:t></a:t>
            </a:r>
            <a:r>
              <a:rPr lang="en-US" sz="1600" dirty="0">
                <a:solidFill>
                  <a:srgbClr val="13783B"/>
                </a:solidFill>
              </a:rPr>
              <a:t>m</a:t>
            </a:r>
            <a:r>
              <a:rPr lang="en-US" sz="1600" baseline="30000" dirty="0">
                <a:solidFill>
                  <a:srgbClr val="13783B"/>
                </a:solidFill>
              </a:rPr>
              <a:t>2</a:t>
            </a:r>
            <a:r>
              <a:rPr lang="en-US" sz="1600" dirty="0">
                <a:solidFill>
                  <a:srgbClr val="13783B"/>
                </a:solidFill>
              </a:rPr>
              <a:t>-driven for multi-GeV and </a:t>
            </a:r>
            <a:r>
              <a:rPr lang="en-US" sz="1600" dirty="0">
                <a:solidFill>
                  <a:srgbClr val="13783B"/>
                </a:solidFill>
                <a:latin typeface="Symbol" charset="2"/>
                <a:sym typeface="Symbol" charset="2"/>
              </a:rPr>
              <a:t></a:t>
            </a:r>
            <a:r>
              <a:rPr lang="en-US" sz="1600" dirty="0">
                <a:solidFill>
                  <a:srgbClr val="13783B"/>
                </a:solidFill>
              </a:rPr>
              <a:t>m</a:t>
            </a:r>
            <a:r>
              <a:rPr lang="en-US" sz="1600" baseline="30000" dirty="0">
                <a:solidFill>
                  <a:srgbClr val="13783B"/>
                </a:solidFill>
              </a:rPr>
              <a:t>2</a:t>
            </a:r>
            <a:r>
              <a:rPr lang="en-US" sz="1600" dirty="0">
                <a:solidFill>
                  <a:srgbClr val="13783B"/>
                </a:solidFill>
              </a:rPr>
              <a:t>-driven for sub-GeV</a:t>
            </a:r>
            <a:r>
              <a:rPr lang="en-US" sz="1600" dirty="0" smtClean="0">
                <a:solidFill>
                  <a:srgbClr val="13783B"/>
                </a:solidFill>
              </a:rPr>
              <a:t> events</a:t>
            </a:r>
            <a:r>
              <a:rPr lang="en-US" sz="1600" dirty="0">
                <a:solidFill>
                  <a:srgbClr val="13783B"/>
                </a:solidFill>
              </a:rPr>
              <a:t>. </a:t>
            </a:r>
            <a:endParaRPr lang="en-US" sz="1600" dirty="0">
              <a:solidFill>
                <a:srgbClr val="13783B"/>
              </a:solidFill>
              <a:latin typeface="Arial" charset="0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7A77FE-6575-C841-AA1D-3E81CD2CD32D}" type="slidenum">
              <a:rPr lang="en-US"/>
              <a:pPr>
                <a:defRPr/>
              </a:pPr>
              <a:t>23</a:t>
            </a:fld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1100" y="3352800"/>
            <a:ext cx="4432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885825" y="3657600"/>
            <a:ext cx="173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800000"/>
                </a:solidFill>
              </a:rPr>
              <a:t>mixing angles </a:t>
            </a:r>
          </a:p>
          <a:p>
            <a:pPr algn="ctr"/>
            <a:r>
              <a:rPr lang="en-US" sz="1800" dirty="0">
                <a:solidFill>
                  <a:srgbClr val="800000"/>
                </a:solidFill>
              </a:rPr>
              <a:t>in matter</a:t>
            </a:r>
          </a:p>
        </p:txBody>
      </p:sp>
      <p:pic>
        <p:nvPicPr>
          <p:cNvPr id="4" name="Picture 8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5399088"/>
            <a:ext cx="3505200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5"/>
          <p:cNvSpPr txBox="1">
            <a:spLocks noChangeArrowheads="1"/>
          </p:cNvSpPr>
          <p:nvPr/>
        </p:nvSpPr>
        <p:spPr bwMode="auto">
          <a:xfrm>
            <a:off x="1166813" y="5486400"/>
            <a:ext cx="1327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008000"/>
                </a:solidFill>
              </a:rPr>
              <a:t>“swapping”</a:t>
            </a:r>
          </a:p>
          <a:p>
            <a:pPr algn="ctr"/>
            <a:r>
              <a:rPr lang="en-US" sz="1800" dirty="0">
                <a:solidFill>
                  <a:srgbClr val="008000"/>
                </a:solidFill>
              </a:rPr>
              <a:t>relations </a:t>
            </a:r>
          </a:p>
        </p:txBody>
      </p:sp>
      <p:sp>
        <p:nvSpPr>
          <p:cNvPr id="6" name="Rectangle 13"/>
          <p:cNvSpPr txBox="1">
            <a:spLocks noChangeArrowheads="1"/>
          </p:cNvSpPr>
          <p:nvPr/>
        </p:nvSpPr>
        <p:spPr bwMode="auto">
          <a:xfrm>
            <a:off x="228600" y="30480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800" kern="0" dirty="0" smtClean="0">
                <a:solidFill>
                  <a:srgbClr val="00007D"/>
                </a:solidFill>
                <a:ea typeface="+mj-ea"/>
                <a:cs typeface="+mj-cs"/>
              </a:rPr>
              <a:t>In particular, </a:t>
            </a:r>
            <a:r>
              <a:rPr lang="en-US" sz="1800" kern="0" dirty="0">
                <a:solidFill>
                  <a:srgbClr val="00007D"/>
                </a:solidFill>
                <a:ea typeface="+mj-ea"/>
                <a:cs typeface="+mj-cs"/>
              </a:rPr>
              <a:t>for the case</a:t>
            </a:r>
            <a:endParaRPr lang="en-US" sz="4400" kern="0" dirty="0">
              <a:solidFill>
                <a:srgbClr val="00007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086600" y="990600"/>
            <a:ext cx="2514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800000"/>
                </a:solidFill>
                <a:latin typeface="Symbol" charset="2"/>
                <a:ea typeface="Symbol" charset="2"/>
                <a:cs typeface="Symbol" charset="2"/>
              </a:rPr>
              <a:t>“q</a:t>
            </a:r>
            <a:r>
              <a:rPr lang="en-US" sz="1600" baseline="-25000" dirty="0">
                <a:solidFill>
                  <a:srgbClr val="800000"/>
                </a:solidFill>
              </a:rPr>
              <a:t>13</a:t>
            </a:r>
            <a:r>
              <a:rPr lang="en-US" sz="1600" dirty="0">
                <a:solidFill>
                  <a:srgbClr val="800000"/>
                </a:solidFill>
              </a:rPr>
              <a:t> term</a:t>
            </a:r>
            <a:r>
              <a:rPr lang="en-US" sz="1600" dirty="0">
                <a:solidFill>
                  <a:srgbClr val="800000"/>
                </a:solidFill>
                <a:latin typeface="Symbol" charset="2"/>
                <a:ea typeface="Symbol" charset="2"/>
                <a:cs typeface="Symbol" charset="2"/>
              </a:rPr>
              <a:t>”</a:t>
            </a:r>
          </a:p>
          <a:p>
            <a:r>
              <a:rPr lang="en-US" sz="1600" dirty="0" smtClean="0">
                <a:solidFill>
                  <a:srgbClr val="800000"/>
                </a:solidFill>
                <a:ea typeface="Comic Sans MS" charset="0"/>
                <a:cs typeface="Comic Sans MS" charset="0"/>
              </a:rPr>
              <a:t>(~ quadratic </a:t>
            </a:r>
            <a:r>
              <a:rPr lang="en-US" sz="1600" dirty="0">
                <a:solidFill>
                  <a:srgbClr val="800000"/>
                </a:solidFill>
                <a:ea typeface="Comic Sans MS" charset="0"/>
                <a:cs typeface="Comic Sans MS" charset="0"/>
              </a:rPr>
              <a:t>in </a:t>
            </a:r>
            <a:r>
              <a:rPr lang="en-US" sz="1600" dirty="0">
                <a:solidFill>
                  <a:srgbClr val="800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600" baseline="-25000" dirty="0">
                <a:solidFill>
                  <a:srgbClr val="800000"/>
                </a:solidFill>
              </a:rPr>
              <a:t>13</a:t>
            </a:r>
            <a:r>
              <a:rPr lang="en-US" sz="1600" dirty="0">
                <a:solidFill>
                  <a:srgbClr val="800000"/>
                </a:solidFill>
                <a:ea typeface="Comic Sans MS" charset="0"/>
                <a:cs typeface="Comic Sans MS" charset="0"/>
              </a:rPr>
              <a:t>) </a:t>
            </a:r>
            <a:endParaRPr lang="en-US" sz="1600" dirty="0">
              <a:solidFill>
                <a:srgbClr val="800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7086600" y="1676400"/>
            <a:ext cx="2514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  <a:latin typeface="Symbol" charset="2"/>
                <a:ea typeface="Symbol" charset="2"/>
                <a:cs typeface="Symbol" charset="2"/>
              </a:rPr>
              <a:t>“d</a:t>
            </a:r>
            <a:r>
              <a:rPr lang="en-US" sz="1600" dirty="0">
                <a:solidFill>
                  <a:srgbClr val="000090"/>
                </a:solidFill>
                <a:ea typeface="Comic Sans MS" charset="0"/>
                <a:cs typeface="Comic Sans MS" charset="0"/>
              </a:rPr>
              <a:t>m</a:t>
            </a:r>
            <a:r>
              <a:rPr lang="en-US" sz="1600" baseline="30000" dirty="0">
                <a:solidFill>
                  <a:srgbClr val="000090"/>
                </a:solidFill>
                <a:ea typeface="Comic Sans MS" charset="0"/>
                <a:cs typeface="Comic Sans MS" charset="0"/>
              </a:rPr>
              <a:t>2</a:t>
            </a:r>
            <a:r>
              <a:rPr lang="en-US" sz="1600" dirty="0">
                <a:solidFill>
                  <a:srgbClr val="000090"/>
                </a:solidFill>
              </a:rPr>
              <a:t> term</a:t>
            </a:r>
            <a:r>
              <a:rPr lang="en-US" sz="1600" dirty="0">
                <a:solidFill>
                  <a:srgbClr val="000090"/>
                </a:solidFill>
                <a:latin typeface="Symbol" charset="2"/>
                <a:ea typeface="Symbol" charset="2"/>
                <a:cs typeface="Symbol" charset="2"/>
              </a:rPr>
              <a:t>”</a:t>
            </a:r>
          </a:p>
          <a:p>
            <a:r>
              <a:rPr lang="en-US" sz="1600" dirty="0" smtClean="0">
                <a:solidFill>
                  <a:srgbClr val="000090"/>
                </a:solidFill>
                <a:latin typeface="Symbol" charset="2"/>
                <a:ea typeface="Symbol" charset="2"/>
                <a:cs typeface="Symbol" charset="2"/>
              </a:rPr>
              <a:t>(~ q</a:t>
            </a:r>
            <a:r>
              <a:rPr lang="en-US" sz="1600" baseline="-25000" dirty="0" smtClean="0">
                <a:solidFill>
                  <a:srgbClr val="000090"/>
                </a:solidFill>
              </a:rPr>
              <a:t>13</a:t>
            </a:r>
            <a:r>
              <a:rPr lang="en-US" sz="1600" dirty="0">
                <a:solidFill>
                  <a:srgbClr val="000090"/>
                </a:solidFill>
                <a:ea typeface="Comic Sans MS" charset="0"/>
                <a:cs typeface="Comic Sans MS" charset="0"/>
              </a:rPr>
              <a:t>-independent</a:t>
            </a:r>
            <a:r>
              <a:rPr lang="en-US" sz="1600" dirty="0">
                <a:solidFill>
                  <a:srgbClr val="000090"/>
                </a:solidFill>
                <a:latin typeface="Symbol" charset="2"/>
                <a:ea typeface="Symbol" charset="2"/>
                <a:cs typeface="Symbol" charset="2"/>
              </a:rPr>
              <a:t>)</a:t>
            </a:r>
          </a:p>
        </p:txBody>
      </p:sp>
      <p:pic>
        <p:nvPicPr>
          <p:cNvPr id="9" name="Picture 16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1052513"/>
            <a:ext cx="441960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1752600"/>
            <a:ext cx="42672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 descr="latex-image-1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400" y="2514600"/>
            <a:ext cx="5715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26"/>
          <p:cNvSpPr txBox="1">
            <a:spLocks noChangeArrowheads="1"/>
          </p:cNvSpPr>
          <p:nvPr/>
        </p:nvSpPr>
        <p:spPr bwMode="auto">
          <a:xfrm>
            <a:off x="7086600" y="2438400"/>
            <a:ext cx="2438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  <a:latin typeface="Symbol" charset="2"/>
                <a:ea typeface="Symbol" charset="2"/>
                <a:cs typeface="Symbol" charset="2"/>
              </a:rPr>
              <a:t>“</a:t>
            </a:r>
            <a:r>
              <a:rPr lang="en-US" sz="1600" dirty="0">
                <a:solidFill>
                  <a:srgbClr val="008000"/>
                </a:solidFill>
                <a:ea typeface="Comic Sans MS" charset="0"/>
                <a:cs typeface="Comic Sans MS" charset="0"/>
              </a:rPr>
              <a:t>interference term”</a:t>
            </a:r>
          </a:p>
          <a:p>
            <a:r>
              <a:rPr lang="en-US" sz="1600" dirty="0">
                <a:solidFill>
                  <a:srgbClr val="008000"/>
                </a:solidFill>
                <a:ea typeface="Comic Sans MS" charset="0"/>
                <a:cs typeface="Comic Sans MS" charset="0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ea typeface="Comic Sans MS" charset="0"/>
                <a:cs typeface="Comic Sans MS" charset="0"/>
              </a:rPr>
              <a:t>(~ linear </a:t>
            </a:r>
            <a:r>
              <a:rPr lang="en-US" sz="1600" dirty="0">
                <a:solidFill>
                  <a:srgbClr val="008000"/>
                </a:solidFill>
                <a:ea typeface="Comic Sans MS" charset="0"/>
                <a:cs typeface="Comic Sans MS" charset="0"/>
              </a:rPr>
              <a:t>in </a:t>
            </a:r>
            <a:r>
              <a:rPr lang="en-US" sz="1600" dirty="0">
                <a:solidFill>
                  <a:srgbClr val="008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600" baseline="-25000" dirty="0">
                <a:solidFill>
                  <a:srgbClr val="008000"/>
                </a:solidFill>
              </a:rPr>
              <a:t>13</a:t>
            </a:r>
            <a:r>
              <a:rPr lang="en-US" sz="1600" dirty="0">
                <a:solidFill>
                  <a:srgbClr val="008000"/>
                </a:solidFill>
                <a:ea typeface="Comic Sans MS" charset="0"/>
                <a:cs typeface="Comic Sans MS" charset="0"/>
              </a:rPr>
              <a:t>) </a:t>
            </a:r>
            <a:endParaRPr lang="en-US" sz="1600" dirty="0">
              <a:solidFill>
                <a:srgbClr val="008000"/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68621" name="Rectangle 20"/>
          <p:cNvSpPr>
            <a:spLocks noChangeArrowheads="1"/>
          </p:cNvSpPr>
          <p:nvPr/>
        </p:nvSpPr>
        <p:spPr bwMode="auto">
          <a:xfrm>
            <a:off x="3124200" y="3048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800" dirty="0">
                <a:solidFill>
                  <a:srgbClr val="00007D"/>
                </a:solidFill>
              </a:rPr>
              <a:t>[</a:t>
            </a:r>
            <a:r>
              <a:rPr lang="en-US" sz="1800" dirty="0">
                <a:solidFill>
                  <a:srgbClr val="13783B"/>
                </a:solidFill>
                <a:latin typeface="Symbol" charset="2"/>
                <a:sym typeface="Symbol" charset="2"/>
              </a:rPr>
              <a:t></a:t>
            </a:r>
            <a:r>
              <a:rPr lang="en-US" sz="1800" dirty="0">
                <a:solidFill>
                  <a:srgbClr val="13783B"/>
                </a:solidFill>
              </a:rPr>
              <a:t>, normal hierarchy, </a:t>
            </a:r>
            <a:r>
              <a:rPr lang="en-US" sz="1800" dirty="0">
                <a:solidFill>
                  <a:srgbClr val="13783B"/>
                </a:solidFill>
                <a:latin typeface="Symbol" charset="2"/>
                <a:sym typeface="Symbol" charset="2"/>
              </a:rPr>
              <a:t></a:t>
            </a:r>
            <a:r>
              <a:rPr lang="en-US" sz="1800" dirty="0">
                <a:solidFill>
                  <a:srgbClr val="13783B"/>
                </a:solidFill>
              </a:rPr>
              <a:t>=0</a:t>
            </a:r>
            <a:r>
              <a:rPr lang="en-US" sz="1800" dirty="0">
                <a:solidFill>
                  <a:srgbClr val="00007D"/>
                </a:solidFill>
              </a:rPr>
              <a:t>]</a:t>
            </a:r>
            <a:endParaRPr lang="en-US" sz="4400" dirty="0">
              <a:solidFill>
                <a:srgbClr val="00007D"/>
              </a:solidFill>
              <a:latin typeface="Arial" charset="0"/>
            </a:endParaRPr>
          </a:p>
        </p:txBody>
      </p:sp>
      <p:sp>
        <p:nvSpPr>
          <p:cNvPr id="14" name="AutoShape 21"/>
          <p:cNvSpPr>
            <a:spLocks/>
          </p:cNvSpPr>
          <p:nvPr/>
        </p:nvSpPr>
        <p:spPr bwMode="auto">
          <a:xfrm>
            <a:off x="3352800" y="3276600"/>
            <a:ext cx="152400" cy="1295400"/>
          </a:xfrm>
          <a:prstGeom prst="leftBrace">
            <a:avLst>
              <a:gd name="adj1" fmla="val 708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 dirty="0"/>
          </a:p>
        </p:txBody>
      </p:sp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228600" y="4724400"/>
            <a:ext cx="922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600" dirty="0">
                <a:solidFill>
                  <a:srgbClr val="00007D"/>
                </a:solidFill>
              </a:rPr>
              <a:t>The corresponding expressions in the other cases are obtained by making use of the following</a:t>
            </a:r>
            <a:endParaRPr lang="en-US" sz="1600" dirty="0">
              <a:solidFill>
                <a:srgbClr val="00007D"/>
              </a:solidFill>
              <a:latin typeface="Arial" charset="0"/>
            </a:endParaRPr>
          </a:p>
        </p:txBody>
      </p:sp>
      <p:sp>
        <p:nvSpPr>
          <p:cNvPr id="16" name="AutoShape 23"/>
          <p:cNvSpPr>
            <a:spLocks/>
          </p:cNvSpPr>
          <p:nvPr/>
        </p:nvSpPr>
        <p:spPr bwMode="auto">
          <a:xfrm>
            <a:off x="3352800" y="5257800"/>
            <a:ext cx="152400" cy="990600"/>
          </a:xfrm>
          <a:prstGeom prst="leftBrace">
            <a:avLst>
              <a:gd name="adj1" fmla="val 54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9DFD60-466B-4B4F-A82A-C4E593FC85BF}" type="slidenum">
              <a:rPr lang="en-US"/>
              <a:pPr>
                <a:defRPr/>
              </a:pPr>
              <a:t>24</a:t>
            </a:fld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2" grpId="0"/>
      <p:bldP spid="14" grpId="0" animBg="1"/>
      <p:bldP spid="15" grpId="0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0657B7-7018-FB41-8003-9697B638E486}" type="slidenum">
              <a:rPr lang="en-US" smtClean="0"/>
              <a:pPr>
                <a:defRPr/>
              </a:pPr>
              <a:t>25</a:t>
            </a:fld>
            <a:endParaRPr lang="en-US" sz="1400" dirty="0"/>
          </a:p>
        </p:txBody>
      </p:sp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7537450" y="64389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911053-452C-6742-98DF-AB17A246FE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07" charset="-128"/>
                <a:cs typeface="ＭＳ Ｐゴシック" pitchFamily="-107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14400" y="1219200"/>
            <a:ext cx="2743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800000"/>
                </a:solidFill>
                <a:latin typeface="Symbol" charset="2"/>
                <a:ea typeface="Symbol" charset="2"/>
                <a:cs typeface="Symbol" charset="2"/>
              </a:rPr>
              <a:t>“q</a:t>
            </a:r>
            <a:r>
              <a:rPr lang="en-US" sz="1800" baseline="-25000" dirty="0">
                <a:solidFill>
                  <a:srgbClr val="800000"/>
                </a:solidFill>
              </a:rPr>
              <a:t>13</a:t>
            </a:r>
            <a:r>
              <a:rPr lang="en-US" sz="1800" dirty="0">
                <a:solidFill>
                  <a:srgbClr val="800000"/>
                </a:solidFill>
              </a:rPr>
              <a:t> term</a:t>
            </a:r>
            <a:r>
              <a:rPr lang="en-US" sz="1800" dirty="0">
                <a:solidFill>
                  <a:srgbClr val="800000"/>
                </a:solidFill>
                <a:latin typeface="Symbol" charset="2"/>
                <a:ea typeface="Symbol" charset="2"/>
                <a:cs typeface="Symbol" charset="2"/>
              </a:rPr>
              <a:t>” </a:t>
            </a:r>
            <a:r>
              <a:rPr lang="en-US" sz="1800" dirty="0">
                <a:solidFill>
                  <a:srgbClr val="800000"/>
                </a:solidFill>
                <a:ea typeface="Comic Sans MS" charset="0"/>
                <a:cs typeface="Comic Sans MS" charset="0"/>
              </a:rPr>
              <a:t>dominant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14400" y="2754313"/>
            <a:ext cx="2743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000090"/>
                </a:solidFill>
                <a:latin typeface="Symbol" charset="2"/>
                <a:ea typeface="Symbol" charset="2"/>
                <a:cs typeface="Symbol" charset="2"/>
              </a:rPr>
              <a:t>“d</a:t>
            </a:r>
            <a:r>
              <a:rPr lang="en-US" sz="1800" dirty="0">
                <a:solidFill>
                  <a:srgbClr val="000090"/>
                </a:solidFill>
                <a:ea typeface="Comic Sans MS" charset="0"/>
                <a:cs typeface="Comic Sans MS" charset="0"/>
              </a:rPr>
              <a:t>m</a:t>
            </a:r>
            <a:r>
              <a:rPr lang="en-US" sz="1800" baseline="30000" dirty="0">
                <a:solidFill>
                  <a:srgbClr val="000090"/>
                </a:solidFill>
                <a:ea typeface="Comic Sans MS" charset="0"/>
                <a:cs typeface="Comic Sans MS" charset="0"/>
              </a:rPr>
              <a:t>2</a:t>
            </a:r>
            <a:r>
              <a:rPr lang="en-US" sz="1800" dirty="0">
                <a:solidFill>
                  <a:srgbClr val="000090"/>
                </a:solidFill>
              </a:rPr>
              <a:t> term</a:t>
            </a:r>
            <a:r>
              <a:rPr lang="en-US" sz="1800" dirty="0">
                <a:solidFill>
                  <a:srgbClr val="000090"/>
                </a:solidFill>
                <a:latin typeface="Symbol" charset="2"/>
                <a:ea typeface="Symbol" charset="2"/>
                <a:cs typeface="Symbol" charset="2"/>
              </a:rPr>
              <a:t>” </a:t>
            </a:r>
            <a:r>
              <a:rPr lang="en-US" sz="1800" dirty="0">
                <a:solidFill>
                  <a:srgbClr val="000090"/>
                </a:solidFill>
                <a:ea typeface="Comic Sans MS" charset="0"/>
                <a:cs typeface="Comic Sans MS" charset="0"/>
              </a:rPr>
              <a:t>dominant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3400" y="4002087"/>
            <a:ext cx="3886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008000"/>
                </a:solidFill>
                <a:latin typeface="Symbol" charset="2"/>
                <a:ea typeface="Symbol" charset="2"/>
                <a:cs typeface="Symbol" charset="2"/>
              </a:rPr>
              <a:t>“</a:t>
            </a:r>
            <a:r>
              <a:rPr lang="en-US" sz="1800" dirty="0">
                <a:solidFill>
                  <a:srgbClr val="008000"/>
                </a:solidFill>
                <a:ea typeface="Comic Sans MS" charset="0"/>
                <a:cs typeface="Comic Sans MS" charset="0"/>
              </a:rPr>
              <a:t>Interference term</a:t>
            </a:r>
            <a:r>
              <a:rPr lang="en-US" sz="1800" dirty="0">
                <a:solidFill>
                  <a:srgbClr val="008000"/>
                </a:solidFill>
                <a:latin typeface="Symbol" charset="2"/>
                <a:ea typeface="Symbol" charset="2"/>
                <a:cs typeface="Symbol" charset="2"/>
              </a:rPr>
              <a:t>” </a:t>
            </a:r>
            <a:r>
              <a:rPr lang="en-US" sz="1800" dirty="0">
                <a:solidFill>
                  <a:srgbClr val="008000"/>
                </a:solidFill>
                <a:ea typeface="Comic Sans MS" charset="0"/>
                <a:cs typeface="Comic Sans MS" charset="0"/>
              </a:rPr>
              <a:t>dominant </a:t>
            </a:r>
          </a:p>
          <a:p>
            <a:pPr algn="ctr"/>
            <a:r>
              <a:rPr lang="en-US" sz="1800" b="0" dirty="0">
                <a:solidFill>
                  <a:srgbClr val="008000"/>
                </a:solidFill>
                <a:ea typeface="Comic Sans MS" charset="0"/>
                <a:cs typeface="Comic Sans MS" charset="0"/>
              </a:rPr>
              <a:t>(only in sub-GeV)</a:t>
            </a:r>
          </a:p>
        </p:txBody>
      </p: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4670425" y="152400"/>
            <a:ext cx="5006975" cy="2045368"/>
            <a:chOff x="4670425" y="304800"/>
            <a:chExt cx="5026025" cy="2362200"/>
          </a:xfrm>
        </p:grpSpPr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4724400" y="304800"/>
              <a:ext cx="4876800" cy="2362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pic>
          <p:nvPicPr>
            <p:cNvPr id="11" name="Picture 5" descr="fig_21"/>
            <p:cNvPicPr>
              <a:picLocks noChangeAspect="1" noChangeArrowheads="1"/>
            </p:cNvPicPr>
            <p:nvPr/>
          </p:nvPicPr>
          <p:blipFill>
            <a:blip r:embed="rId2"/>
            <a:srcRect b="67108"/>
            <a:stretch>
              <a:fillRect/>
            </a:stretch>
          </p:blipFill>
          <p:spPr bwMode="auto">
            <a:xfrm>
              <a:off x="5029200" y="838200"/>
              <a:ext cx="4419600" cy="1804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4670425" y="381000"/>
              <a:ext cx="5026025" cy="286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it-IT" sz="1200" b="0" dirty="0">
                  <a:solidFill>
                    <a:srgbClr val="1CAE56"/>
                  </a:solidFill>
                </a:rPr>
                <a:t>GLF, Lisi, Marrone, Palazzo, </a:t>
              </a:r>
              <a:r>
                <a:rPr lang="it-IT" sz="1200" b="0" dirty="0">
                  <a:solidFill>
                    <a:srgbClr val="2429F7"/>
                  </a:solidFill>
                </a:rPr>
                <a:t>Progr. Part. Nucl. Phys. 57, 742 (2006)</a:t>
              </a:r>
            </a:p>
          </p:txBody>
        </p:sp>
      </p:grp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4718466" y="3561347"/>
            <a:ext cx="4882733" cy="1772653"/>
            <a:chOff x="4724400" y="4343400"/>
            <a:chExt cx="4876800" cy="2057400"/>
          </a:xfrm>
        </p:grpSpPr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4724400" y="4343400"/>
              <a:ext cx="4876800" cy="2057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pic>
          <p:nvPicPr>
            <p:cNvPr id="15" name="Picture 5" descr="fig_21"/>
            <p:cNvPicPr>
              <a:picLocks noChangeAspect="1" noChangeArrowheads="1"/>
            </p:cNvPicPr>
            <p:nvPr/>
          </p:nvPicPr>
          <p:blipFill>
            <a:blip r:embed="rId2"/>
            <a:srcRect t="64476"/>
            <a:stretch>
              <a:fillRect/>
            </a:stretch>
          </p:blipFill>
          <p:spPr bwMode="auto">
            <a:xfrm>
              <a:off x="5029200" y="4375597"/>
              <a:ext cx="4419600" cy="1949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17"/>
          <p:cNvGrpSpPr>
            <a:grpSpLocks/>
          </p:cNvGrpSpPr>
          <p:nvPr/>
        </p:nvGrpSpPr>
        <p:grpSpPr bwMode="auto">
          <a:xfrm>
            <a:off x="4718466" y="2129589"/>
            <a:ext cx="4882733" cy="1499937"/>
            <a:chOff x="4724400" y="2590800"/>
            <a:chExt cx="4876800" cy="1828800"/>
          </a:xfrm>
        </p:grpSpPr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4724400" y="2590800"/>
              <a:ext cx="4876800" cy="1828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pic>
          <p:nvPicPr>
            <p:cNvPr id="18" name="Picture 5" descr="fig_21"/>
            <p:cNvPicPr>
              <a:picLocks noChangeAspect="1" noChangeArrowheads="1"/>
            </p:cNvPicPr>
            <p:nvPr/>
          </p:nvPicPr>
          <p:blipFill>
            <a:blip r:embed="rId2"/>
            <a:srcRect t="32896" b="35529"/>
            <a:stretch>
              <a:fillRect/>
            </a:stretch>
          </p:blipFill>
          <p:spPr bwMode="auto">
            <a:xfrm>
              <a:off x="5029200" y="2642984"/>
              <a:ext cx="4419600" cy="1732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04800" y="5602069"/>
            <a:ext cx="929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800" b="0" dirty="0" smtClean="0">
                <a:solidFill>
                  <a:srgbClr val="00007D"/>
                </a:solidFill>
                <a:sym typeface="Symbol" charset="2"/>
              </a:rPr>
              <a:t>These terms </a:t>
            </a:r>
            <a:r>
              <a:rPr lang="en-US" sz="1800" b="0" dirty="0" smtClean="0">
                <a:solidFill>
                  <a:srgbClr val="FF0000"/>
                </a:solidFill>
                <a:sym typeface="Symbol" charset="2"/>
              </a:rPr>
              <a:t>help fitting </a:t>
            </a:r>
            <a:r>
              <a:rPr lang="en-US" sz="1800" b="0" dirty="0" smtClean="0">
                <a:solidFill>
                  <a:srgbClr val="00007D"/>
                </a:solidFill>
                <a:sym typeface="Symbol" charset="2"/>
              </a:rPr>
              <a:t>the small electron excess in </a:t>
            </a:r>
            <a:r>
              <a:rPr lang="en-US" sz="1800" b="0" dirty="0" err="1" smtClean="0">
                <a:solidFill>
                  <a:srgbClr val="00007D"/>
                </a:solidFill>
                <a:sym typeface="Symbol" charset="2"/>
              </a:rPr>
              <a:t>SubGeV</a:t>
            </a:r>
            <a:r>
              <a:rPr lang="en-US" sz="1800" b="0" dirty="0" smtClean="0">
                <a:solidFill>
                  <a:srgbClr val="00007D"/>
                </a:solidFill>
                <a:sym typeface="Symbol" charset="2"/>
              </a:rPr>
              <a:t> and </a:t>
            </a:r>
            <a:r>
              <a:rPr lang="en-US" sz="1800" b="0" dirty="0" err="1" smtClean="0">
                <a:solidFill>
                  <a:srgbClr val="00007D"/>
                </a:solidFill>
                <a:sym typeface="Symbol" charset="2"/>
              </a:rPr>
              <a:t>MultiGeV</a:t>
            </a:r>
            <a:r>
              <a:rPr lang="en-US" sz="1800" b="0" dirty="0" smtClean="0">
                <a:solidFill>
                  <a:srgbClr val="00007D"/>
                </a:solidFill>
                <a:sym typeface="Symbol" charset="2"/>
              </a:rPr>
              <a:t> data, with the interference term helping, in particular, for </a:t>
            </a:r>
            <a:r>
              <a:rPr lang="en-US" sz="1800" b="0" dirty="0" err="1" smtClean="0">
                <a:solidFill>
                  <a:srgbClr val="00007D"/>
                </a:solidFill>
                <a:sym typeface="Symbol" charset="2"/>
              </a:rPr>
              <a:t>SubGeV</a:t>
            </a:r>
            <a:r>
              <a:rPr lang="en-US" sz="1800" b="0" dirty="0" smtClean="0">
                <a:solidFill>
                  <a:srgbClr val="00007D"/>
                </a:solidFill>
                <a:sym typeface="Symbol" charset="2"/>
              </a:rPr>
              <a:t> data at </a:t>
            </a:r>
            <a:r>
              <a:rPr lang="en-US" sz="1800" b="0" dirty="0" err="1" smtClean="0">
                <a:solidFill>
                  <a:srgbClr val="00007D"/>
                </a:solidFill>
                <a:latin typeface="Lucida Grande"/>
                <a:ea typeface="Lucida Grande"/>
                <a:cs typeface="Lucida Grande"/>
                <a:sym typeface="Symbol" charset="2"/>
              </a:rPr>
              <a:t>δ</a:t>
            </a:r>
            <a:r>
              <a:rPr lang="en-US" sz="1800" b="0" dirty="0" smtClean="0">
                <a:solidFill>
                  <a:srgbClr val="00007D"/>
                </a:solidFill>
                <a:latin typeface="Lucida Grande"/>
                <a:ea typeface="Lucida Grande"/>
                <a:cs typeface="Lucida Grande"/>
                <a:sym typeface="Symbol" charset="2"/>
              </a:rPr>
              <a:t>=</a:t>
            </a:r>
            <a:r>
              <a:rPr lang="en-US" sz="1800" b="0" dirty="0" err="1" smtClean="0">
                <a:solidFill>
                  <a:srgbClr val="00007D"/>
                </a:solidFill>
                <a:latin typeface="Lucida Grande"/>
                <a:ea typeface="Lucida Grande"/>
                <a:cs typeface="Lucida Grande"/>
                <a:sym typeface="Symbol" charset="2"/>
              </a:rPr>
              <a:t>π.</a:t>
            </a:r>
            <a:r>
              <a:rPr lang="en-US" sz="1800" dirty="0" smtClean="0">
                <a:solidFill>
                  <a:srgbClr val="00007D"/>
                </a:solidFill>
                <a:sym typeface="Symbol" charset="2"/>
              </a:rPr>
              <a:t> </a:t>
            </a:r>
            <a:r>
              <a:rPr lang="en-US" sz="1800" b="0" dirty="0" smtClean="0">
                <a:solidFill>
                  <a:srgbClr val="00007D"/>
                </a:solidFill>
                <a:sym typeface="Symbol" charset="2"/>
              </a:rPr>
              <a:t> </a:t>
            </a:r>
            <a:endParaRPr lang="en-US" sz="1800" b="0" dirty="0">
              <a:solidFill>
                <a:srgbClr val="00007D"/>
              </a:solidFill>
              <a:sym typeface="Symbol" charset="2"/>
            </a:endParaRPr>
          </a:p>
        </p:txBody>
      </p:sp>
      <p:sp>
        <p:nvSpPr>
          <p:cNvPr id="20" name="Rectangle 9"/>
          <p:cNvSpPr txBox="1">
            <a:spLocks noChangeArrowheads="1"/>
          </p:cNvSpPr>
          <p:nvPr/>
        </p:nvSpPr>
        <p:spPr bwMode="auto">
          <a:xfrm>
            <a:off x="228600" y="304800"/>
            <a:ext cx="4191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800" kern="0" dirty="0">
                <a:solidFill>
                  <a:srgbClr val="00007D"/>
                </a:solidFill>
                <a:ea typeface="+mj-ea"/>
                <a:cs typeface="+mj-cs"/>
              </a:rPr>
              <a:t>Exact numerical </a:t>
            </a:r>
            <a:r>
              <a:rPr lang="en-US" sz="1800" kern="0" dirty="0" smtClean="0">
                <a:solidFill>
                  <a:srgbClr val="FF0000"/>
                </a:solidFill>
                <a:ea typeface="+mj-ea"/>
                <a:cs typeface="+mj-cs"/>
              </a:rPr>
              <a:t>examples</a:t>
            </a:r>
            <a:r>
              <a:rPr lang="en-US" sz="1800" kern="0" dirty="0" smtClean="0">
                <a:solidFill>
                  <a:srgbClr val="00007D"/>
                </a:solidFill>
                <a:ea typeface="+mj-ea"/>
                <a:cs typeface="+mj-cs"/>
              </a:rPr>
              <a:t> for </a:t>
            </a:r>
          </a:p>
          <a:p>
            <a:pPr algn="ctr">
              <a:defRPr/>
            </a:pPr>
            <a:r>
              <a:rPr lang="en-US" sz="1800" kern="0" dirty="0" smtClean="0">
                <a:solidFill>
                  <a:srgbClr val="00007D"/>
                </a:solidFill>
                <a:ea typeface="+mj-ea"/>
                <a:cs typeface="+mj-cs"/>
              </a:rPr>
              <a:t>SubGeV </a:t>
            </a:r>
            <a:r>
              <a:rPr lang="en-US" sz="1800" kern="0" dirty="0">
                <a:solidFill>
                  <a:srgbClr val="00007D"/>
                </a:solidFill>
                <a:ea typeface="+mj-ea"/>
                <a:cs typeface="+mj-cs"/>
              </a:rPr>
              <a:t>and MultiGeV events</a:t>
            </a:r>
            <a:endParaRPr lang="en-US" sz="1800" kern="0" dirty="0">
              <a:solidFill>
                <a:srgbClr val="00007D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3"/>
          <p:cNvSpPr>
            <a:spLocks noChangeArrowheads="1"/>
          </p:cNvSpPr>
          <p:nvPr/>
        </p:nvSpPr>
        <p:spPr bwMode="auto">
          <a:xfrm>
            <a:off x="228600" y="1230868"/>
            <a:ext cx="624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13783B"/>
                </a:solidFill>
              </a:rPr>
              <a:t>The </a:t>
            </a:r>
            <a:r>
              <a:rPr lang="en-US" sz="1800" dirty="0">
                <a:solidFill>
                  <a:srgbClr val="13783B"/>
                </a:solidFill>
              </a:rPr>
              <a:t>atmospheric three-neutrino analyses </a:t>
            </a:r>
            <a:r>
              <a:rPr lang="en-US" sz="1800" dirty="0" smtClean="0">
                <a:solidFill>
                  <a:srgbClr val="13783B"/>
                </a:solidFill>
              </a:rPr>
              <a:t>in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2C444-60F9-574D-AD07-6B3E05CCDDC1}" type="slidenum">
              <a:rPr lang="en-US"/>
              <a:pPr>
                <a:defRPr/>
              </a:pPr>
              <a:t>26</a:t>
            </a:fld>
            <a:endParaRPr lang="en-US" sz="1400" dirty="0"/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381000" y="4840069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13783B"/>
                </a:solidFill>
              </a:rPr>
              <a:t>As a consequence, their </a:t>
            </a:r>
            <a:r>
              <a:rPr lang="en-US" sz="1800" dirty="0">
                <a:solidFill>
                  <a:srgbClr val="13783B"/>
                </a:solidFill>
              </a:rPr>
              <a:t>results (which </a:t>
            </a:r>
            <a:r>
              <a:rPr lang="en-US" sz="1800" dirty="0" smtClean="0">
                <a:solidFill>
                  <a:srgbClr val="13783B"/>
                </a:solidFill>
              </a:rPr>
              <a:t>prefer</a:t>
            </a:r>
            <a:r>
              <a:rPr lang="en-US" sz="1800" dirty="0">
                <a:solidFill>
                  <a:srgbClr val="13783B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baseline="-25000" dirty="0" smtClean="0">
                <a:solidFill>
                  <a:srgbClr val="FF0000"/>
                </a:solidFill>
              </a:rPr>
              <a:t>13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~ 0</a:t>
            </a:r>
            <a:r>
              <a:rPr lang="en-US" sz="1800" dirty="0">
                <a:solidFill>
                  <a:srgbClr val="13783B"/>
                </a:solidFill>
              </a:rPr>
              <a:t>) cannot be directly compared with </a:t>
            </a:r>
            <a:r>
              <a:rPr lang="en-US" sz="1800" dirty="0" smtClean="0">
                <a:solidFill>
                  <a:srgbClr val="13783B"/>
                </a:solidFill>
              </a:rPr>
              <a:t>ours (while </a:t>
            </a:r>
            <a:r>
              <a:rPr lang="en-US" sz="1800" dirty="0">
                <a:solidFill>
                  <a:srgbClr val="13783B"/>
                </a:solidFill>
              </a:rPr>
              <a:t>Gonzalez-Garcia &amp; Maltoni, arXiv 0704.1800,</a:t>
            </a:r>
            <a:r>
              <a:rPr lang="en-US" sz="1800" dirty="0" smtClean="0">
                <a:solidFill>
                  <a:srgbClr val="13783B"/>
                </a:solidFill>
              </a:rPr>
              <a:t> do </a:t>
            </a:r>
            <a:r>
              <a:rPr lang="en-US" sz="1800" dirty="0">
                <a:solidFill>
                  <a:srgbClr val="13783B"/>
                </a:solidFill>
              </a:rPr>
              <a:t>include all terms). 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28600" y="381000"/>
            <a:ext cx="571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 kern="0" dirty="0" smtClean="0">
                <a:solidFill>
                  <a:srgbClr val="00007D"/>
                </a:solidFill>
                <a:ea typeface="+mj-ea"/>
                <a:cs typeface="+mj-cs"/>
              </a:rPr>
              <a:t>More about the “subleading” solar terms</a:t>
            </a:r>
            <a:endParaRPr lang="en-US" sz="4400" kern="0" dirty="0">
              <a:solidFill>
                <a:srgbClr val="00007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304800" y="1868269"/>
            <a:ext cx="548640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  SK Collaboration, hep-ex/0604011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  Schwetz</a:t>
            </a:r>
            <a:r>
              <a:rPr lang="en-US" sz="1800" dirty="0">
                <a:solidFill>
                  <a:srgbClr val="0000FF"/>
                </a:solidFill>
              </a:rPr>
              <a:t>, Tortola, Valle, arXiv:</a:t>
            </a:r>
            <a:r>
              <a:rPr lang="en-US" sz="1800" dirty="0" smtClean="0">
                <a:solidFill>
                  <a:srgbClr val="0000FF"/>
                </a:solidFill>
              </a:rPr>
              <a:t>0808.2016</a:t>
            </a: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228600" y="2858869"/>
            <a:ext cx="929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13783B"/>
                </a:solidFill>
              </a:rPr>
              <a:t>(</a:t>
            </a:r>
            <a:r>
              <a:rPr lang="en-US" sz="1800" dirty="0">
                <a:solidFill>
                  <a:srgbClr val="13783B"/>
                </a:solidFill>
              </a:rPr>
              <a:t>also based on the same </a:t>
            </a:r>
            <a:r>
              <a:rPr lang="en-US" sz="1800" b="1" dirty="0">
                <a:solidFill>
                  <a:srgbClr val="13783B"/>
                </a:solidFill>
              </a:rPr>
              <a:t>SK-I</a:t>
            </a:r>
            <a:r>
              <a:rPr lang="en-US" sz="1800" dirty="0">
                <a:solidFill>
                  <a:srgbClr val="13783B"/>
                </a:solidFill>
              </a:rPr>
              <a:t> data), adopt the so-</a:t>
            </a:r>
            <a:r>
              <a:rPr lang="en-US" sz="1800" dirty="0" smtClean="0">
                <a:solidFill>
                  <a:srgbClr val="13783B"/>
                </a:solidFill>
              </a:rPr>
              <a:t>called </a:t>
            </a:r>
            <a:r>
              <a:rPr lang="en-US" sz="1800" dirty="0" smtClean="0">
                <a:solidFill>
                  <a:srgbClr val="FF0000"/>
                </a:solidFill>
              </a:rPr>
              <a:t>one</a:t>
            </a:r>
            <a:r>
              <a:rPr lang="en-US" sz="1800" dirty="0">
                <a:solidFill>
                  <a:srgbClr val="FF0000"/>
                </a:solidFill>
              </a:rPr>
              <a:t>-mass-scale-dominance</a:t>
            </a:r>
            <a:r>
              <a:rPr lang="en-US" sz="1800" dirty="0">
                <a:solidFill>
                  <a:srgbClr val="13783B"/>
                </a:solidFill>
              </a:rPr>
              <a:t>, and thus do not include </a:t>
            </a:r>
            <a:r>
              <a:rPr lang="en-US" sz="1800" dirty="0" smtClean="0">
                <a:solidFill>
                  <a:srgbClr val="13783B"/>
                </a:solidFill>
              </a:rPr>
              <a:t>the two </a:t>
            </a:r>
            <a:r>
              <a:rPr lang="en-US" sz="1800" dirty="0">
                <a:solidFill>
                  <a:srgbClr val="13783B"/>
                </a:solidFill>
              </a:rPr>
              <a:t>subleading solar terms</a:t>
            </a:r>
            <a:r>
              <a:rPr lang="en-US" sz="1800" dirty="0" smtClean="0">
                <a:solidFill>
                  <a:srgbClr val="13783B"/>
                </a:solidFill>
              </a:rPr>
              <a:t>.</a:t>
            </a:r>
            <a:endParaRPr lang="en-US" sz="1800" dirty="0">
              <a:solidFill>
                <a:srgbClr val="13783B"/>
              </a:solidFill>
            </a:endParaRPr>
          </a:p>
        </p:txBody>
      </p:sp>
      <p:sp>
        <p:nvSpPr>
          <p:cNvPr id="8" name="Down Arrow 7"/>
          <p:cNvSpPr/>
          <p:nvPr/>
        </p:nvSpPr>
        <p:spPr bwMode="auto">
          <a:xfrm>
            <a:off x="4267200" y="3962400"/>
            <a:ext cx="304800" cy="4572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304800" y="762000"/>
            <a:ext cx="4824000" cy="1588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  <p:bldP spid="6" grpId="0"/>
      <p:bldP spid="7" grpId="0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8"/>
          <p:cNvSpPr txBox="1">
            <a:spLocks noChangeArrowheads="1"/>
          </p:cNvSpPr>
          <p:nvPr/>
        </p:nvSpPr>
        <p:spPr bwMode="auto">
          <a:xfrm>
            <a:off x="304800" y="152400"/>
            <a:ext cx="29670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Sticking to our </a:t>
            </a:r>
            <a:r>
              <a:rPr lang="en-US" sz="2000" dirty="0" smtClean="0">
                <a:solidFill>
                  <a:srgbClr val="000090"/>
                </a:solidFill>
              </a:rPr>
              <a:t>analysis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28600" y="914400"/>
            <a:ext cx="92202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 dirty="0">
                <a:solidFill>
                  <a:srgbClr val="00007D"/>
                </a:solidFill>
              </a:rPr>
              <a:t>Taken together, the two hints (solar+KamLAND, and atmospheric+CHOOZ+LBL), provide a possible indication in favor of</a:t>
            </a:r>
            <a:r>
              <a:rPr lang="en-US" sz="1600" dirty="0">
                <a:solidFill>
                  <a:srgbClr val="2025DE"/>
                </a:solidFill>
              </a:rPr>
              <a:t> </a:t>
            </a:r>
            <a:r>
              <a:rPr lang="el-GR" sz="1800" dirty="0">
                <a:solidFill>
                  <a:srgbClr val="FF0000"/>
                </a:solidFill>
                <a:latin typeface="Lucida Grande" charset="0"/>
                <a:sym typeface="Symbol" charset="2"/>
              </a:rPr>
              <a:t>θ</a:t>
            </a:r>
            <a:r>
              <a:rPr lang="en-US" sz="1800" baseline="-25000" dirty="0">
                <a:solidFill>
                  <a:srgbClr val="FF0000"/>
                </a:solidFill>
                <a:sym typeface="Symbol" charset="2"/>
              </a:rPr>
              <a:t>13 </a:t>
            </a:r>
            <a:r>
              <a:rPr lang="en-US" sz="1800" dirty="0">
                <a:solidFill>
                  <a:srgbClr val="FF0000"/>
                </a:solidFill>
                <a:sym typeface="Symbol" charset="2"/>
              </a:rPr>
              <a:t>&gt; 0</a:t>
            </a:r>
            <a:r>
              <a:rPr lang="en-US" sz="1600" dirty="0">
                <a:solidFill>
                  <a:srgbClr val="FF0000"/>
                </a:solidFill>
                <a:sym typeface="Symbol" charset="2"/>
              </a:rPr>
              <a:t> </a:t>
            </a:r>
            <a:r>
              <a:rPr lang="en-US" sz="1600" dirty="0">
                <a:solidFill>
                  <a:srgbClr val="00007D"/>
                </a:solidFill>
                <a:sym typeface="Symbol" charset="2"/>
              </a:rPr>
              <a:t>at the level of </a:t>
            </a:r>
            <a:r>
              <a:rPr lang="en-US" sz="1600" dirty="0" smtClean="0">
                <a:solidFill>
                  <a:srgbClr val="FF0000"/>
                </a:solidFill>
                <a:sym typeface="Symbol" charset="2"/>
              </a:rPr>
              <a:t>~ 1.6 </a:t>
            </a:r>
            <a:r>
              <a:rPr lang="en-US" sz="1600" dirty="0">
                <a:solidFill>
                  <a:srgbClr val="FF0000"/>
                </a:solidFill>
                <a:sym typeface="Symbol" charset="2"/>
              </a:rPr>
              <a:t>sigma = 90% CL</a:t>
            </a:r>
            <a:r>
              <a:rPr lang="en-US" sz="1600" dirty="0">
                <a:solidFill>
                  <a:srgbClr val="0000FF"/>
                </a:solidFill>
              </a:rPr>
              <a:t>: not so bad!</a:t>
            </a:r>
          </a:p>
        </p:txBody>
      </p:sp>
      <p:pic>
        <p:nvPicPr>
          <p:cNvPr id="11" name="Picture 3" descr="Pages from 0806-37"/>
          <p:cNvPicPr>
            <a:picLocks noChangeAspect="1" noChangeArrowheads="1"/>
          </p:cNvPicPr>
          <p:nvPr/>
        </p:nvPicPr>
        <p:blipFill>
          <a:blip r:embed="rId3"/>
          <a:srcRect r="29143"/>
          <a:stretch>
            <a:fillRect/>
          </a:stretch>
        </p:blipFill>
        <p:spPr bwMode="auto">
          <a:xfrm>
            <a:off x="990600" y="1905000"/>
            <a:ext cx="481545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Pages from 0806-37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4548188"/>
            <a:ext cx="37338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029200" y="5105400"/>
            <a:ext cx="4629150" cy="461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2025DE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sin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l-GR" dirty="0">
                <a:solidFill>
                  <a:srgbClr val="FF0000"/>
                </a:solidFill>
                <a:latin typeface="Lucida Grande" charset="0"/>
                <a:sym typeface="Symbol" charset="2"/>
              </a:rPr>
              <a:t>θ</a:t>
            </a:r>
            <a:r>
              <a:rPr lang="en-US" baseline="-25000" dirty="0">
                <a:solidFill>
                  <a:srgbClr val="FF0000"/>
                </a:solidFill>
                <a:sym typeface="Symbol" charset="2"/>
              </a:rPr>
              <a:t>13</a:t>
            </a:r>
            <a:r>
              <a:rPr lang="en-US" sz="2000" baseline="-25000" dirty="0">
                <a:solidFill>
                  <a:srgbClr val="FF0000"/>
                </a:solidFill>
                <a:sym typeface="Symbol" charset="2"/>
              </a:rPr>
              <a:t> </a:t>
            </a:r>
            <a:r>
              <a:rPr lang="en-US" sz="2000" dirty="0">
                <a:solidFill>
                  <a:srgbClr val="FF0000"/>
                </a:solidFill>
                <a:sym typeface="Symbol" charset="2"/>
              </a:rPr>
              <a:t>= 0.016  0.010 (all data)</a:t>
            </a:r>
            <a:endParaRPr lang="it-IT" sz="2000" dirty="0">
              <a:solidFill>
                <a:srgbClr val="FF0000"/>
              </a:solidFill>
              <a:sym typeface="Symbol" charset="2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257800" y="5715000"/>
            <a:ext cx="42514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 dirty="0">
                <a:solidFill>
                  <a:srgbClr val="1CAE56"/>
                </a:solidFill>
              </a:rPr>
              <a:t>GLF, Lisi, Marrone, Palazzo, Rotunno</a:t>
            </a:r>
          </a:p>
          <a:p>
            <a:r>
              <a:rPr lang="it-IT" sz="1400" dirty="0">
                <a:solidFill>
                  <a:srgbClr val="2429F7"/>
                </a:solidFill>
              </a:rPr>
              <a:t>PRL</a:t>
            </a:r>
            <a:r>
              <a:rPr lang="it-IT" sz="1400" dirty="0" smtClean="0">
                <a:solidFill>
                  <a:srgbClr val="2429F7"/>
                </a:solidFill>
              </a:rPr>
              <a:t> 101, 141801 (</a:t>
            </a:r>
            <a:r>
              <a:rPr lang="it-IT" sz="1400" dirty="0">
                <a:solidFill>
                  <a:srgbClr val="2429F7"/>
                </a:solidFill>
              </a:rPr>
              <a:t>2008)</a:t>
            </a:r>
            <a:r>
              <a:rPr lang="it-IT" sz="1400" dirty="0">
                <a:solidFill>
                  <a:srgbClr val="1CAE56"/>
                </a:solidFill>
              </a:rPr>
              <a:t> </a:t>
            </a:r>
            <a:r>
              <a:rPr lang="it-IT" sz="1400" dirty="0">
                <a:solidFill>
                  <a:srgbClr val="2429F7"/>
                </a:solidFill>
              </a:rPr>
              <a:t>arXiv:hep-ph/</a:t>
            </a:r>
            <a:r>
              <a:rPr lang="it-IT" sz="1400" dirty="0" smtClean="0">
                <a:solidFill>
                  <a:srgbClr val="2429F7"/>
                </a:solidFill>
              </a:rPr>
              <a:t>0806.2649</a:t>
            </a:r>
          </a:p>
        </p:txBody>
      </p:sp>
      <p:sp>
        <p:nvSpPr>
          <p:cNvPr id="74760" name="Line 10"/>
          <p:cNvSpPr>
            <a:spLocks noChangeShapeType="1"/>
          </p:cNvSpPr>
          <p:nvPr/>
        </p:nvSpPr>
        <p:spPr bwMode="auto">
          <a:xfrm>
            <a:off x="304800" y="533400"/>
            <a:ext cx="2819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AAEA3-CC71-3A47-9638-228BAC193721}" type="slidenum">
              <a:rPr lang="en-US"/>
              <a:pPr>
                <a:defRPr/>
              </a:pPr>
              <a:t>27</a:t>
            </a:fld>
            <a:endParaRPr lang="en-US" sz="1400" dirty="0"/>
          </a:p>
        </p:txBody>
      </p:sp>
      <p:pic>
        <p:nvPicPr>
          <p:cNvPr id="15" name="Picture 3" descr="Pages from 0806-37"/>
          <p:cNvPicPr>
            <a:picLocks noChangeAspect="1" noChangeArrowheads="1"/>
          </p:cNvPicPr>
          <p:nvPr/>
        </p:nvPicPr>
        <p:blipFill>
          <a:blip r:embed="rId3"/>
          <a:srcRect l="70209"/>
          <a:stretch>
            <a:fillRect/>
          </a:stretch>
        </p:blipFill>
        <p:spPr bwMode="auto">
          <a:xfrm>
            <a:off x="5762145" y="1900237"/>
            <a:ext cx="202454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7848600" y="2895600"/>
            <a:ext cx="1828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13783B"/>
                </a:solidFill>
              </a:rPr>
              <a:t>By combining all data together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ChangeArrowheads="1"/>
          </p:cNvSpPr>
          <p:nvPr/>
        </p:nvSpPr>
        <p:spPr bwMode="auto">
          <a:xfrm>
            <a:off x="304800" y="914401"/>
            <a:ext cx="89916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>
              <a:spcAft>
                <a:spcPts val="1200"/>
              </a:spcAft>
              <a:defRPr/>
            </a:pPr>
            <a:r>
              <a:rPr lang="en-US" sz="1600" dirty="0" smtClean="0">
                <a:solidFill>
                  <a:srgbClr val="000090"/>
                </a:solidFill>
              </a:rPr>
              <a:t>In the last December Maltoni &amp; Schwetz (</a:t>
            </a:r>
            <a:r>
              <a:rPr lang="en-US" sz="1600" dirty="0" smtClean="0">
                <a:solidFill>
                  <a:srgbClr val="13783B"/>
                </a:solidFill>
              </a:rPr>
              <a:t>arXiv</a:t>
            </a:r>
            <a:r>
              <a:rPr lang="en-US" sz="1600" dirty="0">
                <a:solidFill>
                  <a:srgbClr val="13783B"/>
                </a:solidFill>
              </a:rPr>
              <a:t>:</a:t>
            </a:r>
            <a:r>
              <a:rPr lang="en-US" sz="1600" dirty="0" smtClean="0">
                <a:solidFill>
                  <a:srgbClr val="13783B"/>
                </a:solidFill>
              </a:rPr>
              <a:t>0812.3161</a:t>
            </a:r>
            <a:r>
              <a:rPr lang="en-US" sz="1600" dirty="0" smtClean="0">
                <a:solidFill>
                  <a:srgbClr val="000090"/>
                </a:solidFill>
              </a:rPr>
              <a:t>) study the </a:t>
            </a:r>
            <a:r>
              <a:rPr lang="en-US" sz="1600" dirty="0">
                <a:solidFill>
                  <a:srgbClr val="000090"/>
                </a:solidFill>
              </a:rPr>
              <a:t>variations</a:t>
            </a:r>
            <a:r>
              <a:rPr lang="en-US" sz="1600" dirty="0" smtClean="0">
                <a:solidFill>
                  <a:srgbClr val="000090"/>
                </a:solidFill>
              </a:rPr>
              <a:t> of </a:t>
            </a:r>
            <a:r>
              <a:rPr lang="en-US" sz="1600" dirty="0">
                <a:solidFill>
                  <a:srgbClr val="000090"/>
                </a:solidFill>
              </a:rPr>
              <a:t>a full 3-neutrino atmospheric data analysis containing all terms (as well as preliminary SK-</a:t>
            </a:r>
            <a:r>
              <a:rPr lang="en-US" sz="1600" dirty="0">
                <a:solidFill>
                  <a:srgbClr val="FF0000"/>
                </a:solidFill>
              </a:rPr>
              <a:t>II</a:t>
            </a:r>
            <a:r>
              <a:rPr lang="en-US" sz="1600" dirty="0">
                <a:solidFill>
                  <a:srgbClr val="000090"/>
                </a:solidFill>
              </a:rPr>
              <a:t> data).</a:t>
            </a:r>
          </a:p>
          <a:p>
            <a:pPr algn="just"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000090"/>
                </a:solidFill>
              </a:rPr>
              <a:t>Their results can be summarized as follows: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2E3DE-F402-BB44-8622-0AE06E43315E}" type="slidenum">
              <a:rPr lang="en-US"/>
              <a:pPr>
                <a:defRPr/>
              </a:pPr>
              <a:t>28</a:t>
            </a:fld>
            <a:endParaRPr lang="en-US" sz="1400" dirty="0"/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304800" y="304800"/>
            <a:ext cx="132605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Event</a:t>
            </a:r>
            <a:r>
              <a:rPr lang="en-US" b="1" u="sng" dirty="0" smtClean="0">
                <a:solidFill>
                  <a:srgbClr val="FF0000"/>
                </a:solidFill>
              </a:rPr>
              <a:t> 6</a:t>
            </a:r>
            <a:endParaRPr lang="en-US" b="1" u="sng" dirty="0">
              <a:solidFill>
                <a:srgbClr val="FF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81000" y="2176046"/>
            <a:ext cx="8915400" cy="338554"/>
            <a:chOff x="381000" y="1970782"/>
            <a:chExt cx="8915400" cy="338554"/>
          </a:xfrm>
        </p:grpSpPr>
        <p:sp>
          <p:nvSpPr>
            <p:cNvPr id="7" name="TextBox 6"/>
            <p:cNvSpPr txBox="1"/>
            <p:nvPr/>
          </p:nvSpPr>
          <p:spPr>
            <a:xfrm>
              <a:off x="685800" y="1970782"/>
              <a:ext cx="8610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dirty="0" smtClean="0">
                  <a:solidFill>
                    <a:srgbClr val="000090"/>
                  </a:solidFill>
                </a:rPr>
                <a:t>Using SK-</a:t>
              </a:r>
              <a:r>
                <a:rPr lang="en-US" sz="1600" dirty="0" smtClean="0">
                  <a:solidFill>
                    <a:srgbClr val="FF0000"/>
                  </a:solidFill>
                </a:rPr>
                <a:t>I</a:t>
              </a:r>
              <a:r>
                <a:rPr lang="en-US" sz="1600" dirty="0" smtClean="0">
                  <a:solidFill>
                    <a:srgbClr val="000090"/>
                  </a:solidFill>
                </a:rPr>
                <a:t> data, they find at most a 0.5 sigma hint from atmospheric + CHOOZ analysis.</a:t>
              </a:r>
            </a:p>
            <a:p>
              <a:pPr algn="just"/>
              <a:endParaRPr lang="it-IT" sz="1600" dirty="0"/>
            </a:p>
          </p:txBody>
        </p:sp>
        <p:sp>
          <p:nvSpPr>
            <p:cNvPr id="8" name="Oval 16"/>
            <p:cNvSpPr>
              <a:spLocks noChangeArrowheads="1"/>
            </p:cNvSpPr>
            <p:nvPr/>
          </p:nvSpPr>
          <p:spPr bwMode="auto">
            <a:xfrm>
              <a:off x="381000" y="2088079"/>
              <a:ext cx="117840" cy="1178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81000" y="3700046"/>
            <a:ext cx="8991600" cy="338554"/>
            <a:chOff x="381000" y="3101543"/>
            <a:chExt cx="8991600" cy="338554"/>
          </a:xfrm>
        </p:grpSpPr>
        <p:sp>
          <p:nvSpPr>
            <p:cNvPr id="14" name="TextBox 13"/>
            <p:cNvSpPr txBox="1"/>
            <p:nvPr/>
          </p:nvSpPr>
          <p:spPr>
            <a:xfrm>
              <a:off x="685800" y="3101543"/>
              <a:ext cx="868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90"/>
                  </a:solidFill>
                </a:rPr>
                <a:t>Varying the </a:t>
              </a:r>
              <a:r>
                <a:rPr lang="en-US" sz="1600" dirty="0" smtClean="0">
                  <a:solidFill>
                    <a:srgbClr val="000090"/>
                  </a:solidFill>
                  <a:latin typeface="Times New Roman"/>
                  <a:cs typeface="Times New Roman"/>
                </a:rPr>
                <a:t>χ</a:t>
              </a:r>
              <a:r>
                <a:rPr lang="en-US" sz="1600" baseline="30000" dirty="0" smtClean="0">
                  <a:solidFill>
                    <a:srgbClr val="000090"/>
                  </a:solidFill>
                  <a:latin typeface="Times New Roman"/>
                  <a:cs typeface="Times New Roman"/>
                </a:rPr>
                <a:t>2</a:t>
              </a:r>
              <a:r>
                <a:rPr lang="en-US" sz="1600" dirty="0" smtClean="0">
                  <a:solidFill>
                    <a:srgbClr val="000090"/>
                  </a:solidFill>
                </a:rPr>
                <a:t> definition, they find a possible </a:t>
              </a:r>
              <a:r>
                <a:rPr lang="en-US" sz="1600" dirty="0" smtClean="0">
                  <a:solidFill>
                    <a:srgbClr val="FF0000"/>
                  </a:solidFill>
                </a:rPr>
                <a:t>reduction of the hint </a:t>
              </a:r>
              <a:r>
                <a:rPr lang="en-US" sz="1600" dirty="0" smtClean="0">
                  <a:solidFill>
                    <a:srgbClr val="000090"/>
                  </a:solidFill>
                </a:rPr>
                <a:t>to 0.2 sigma.</a:t>
              </a:r>
              <a:endParaRPr lang="en-US" sz="1600" dirty="0" smtClean="0">
                <a:solidFill>
                  <a:srgbClr val="0000FF"/>
                </a:solidFill>
              </a:endParaRPr>
            </a:p>
            <a:p>
              <a:endParaRPr lang="it-IT" sz="1600" dirty="0">
                <a:solidFill>
                  <a:srgbClr val="000090"/>
                </a:solidFill>
              </a:endParaRP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381000" y="3213893"/>
              <a:ext cx="117840" cy="1178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209800" y="5715000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0000FF"/>
                </a:solidFill>
              </a:rPr>
              <a:t>The latter two points bring us to a discussion of …</a:t>
            </a:r>
            <a:endParaRPr lang="en-US" sz="1600" dirty="0" smtClean="0">
              <a:solidFill>
                <a:srgbClr val="00009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81000" y="4267200"/>
            <a:ext cx="8991600" cy="584776"/>
            <a:chOff x="381000" y="4475221"/>
            <a:chExt cx="8991600" cy="584776"/>
          </a:xfrm>
        </p:grpSpPr>
        <p:sp>
          <p:nvSpPr>
            <p:cNvPr id="16" name="TextBox 15"/>
            <p:cNvSpPr txBox="1"/>
            <p:nvPr/>
          </p:nvSpPr>
          <p:spPr>
            <a:xfrm>
              <a:off x="685801" y="4475221"/>
              <a:ext cx="868679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dirty="0" smtClean="0">
                  <a:solidFill>
                    <a:srgbClr val="000090"/>
                  </a:solidFill>
                </a:rPr>
                <a:t>Multi-GeV electron data also contribute to the likelihood of </a:t>
              </a:r>
              <a:r>
                <a:rPr lang="el-GR" sz="1600" dirty="0" smtClean="0">
                  <a:solidFill>
                    <a:srgbClr val="000090"/>
                  </a:solidFill>
                  <a:latin typeface="Lucida Grande" charset="0"/>
                  <a:sym typeface="Symbol" charset="2"/>
                </a:rPr>
                <a:t>θ</a:t>
              </a:r>
              <a:r>
                <a:rPr lang="en-US" sz="1600" baseline="-25000" dirty="0" smtClean="0">
                  <a:solidFill>
                    <a:srgbClr val="000090"/>
                  </a:solidFill>
                  <a:sym typeface="Symbol" charset="2"/>
                </a:rPr>
                <a:t>13</a:t>
              </a:r>
              <a:r>
                <a:rPr lang="en-US" sz="1600" dirty="0" smtClean="0">
                  <a:solidFill>
                    <a:srgbClr val="000090"/>
                  </a:solidFill>
                </a:rPr>
                <a:t>, and the fact that in SK-II such data show</a:t>
              </a:r>
              <a:r>
                <a:rPr lang="en-US" sz="1600" dirty="0" smtClean="0">
                  <a:solidFill>
                    <a:srgbClr val="FF0000"/>
                  </a:solidFill>
                </a:rPr>
                <a:t> no longer an 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upgoing</a:t>
              </a:r>
              <a:r>
                <a:rPr lang="en-US" sz="1600" dirty="0" smtClean="0">
                  <a:solidFill>
                    <a:srgbClr val="FF0000"/>
                  </a:solidFill>
                </a:rPr>
                <a:t> excess </a:t>
              </a:r>
              <a:r>
                <a:rPr lang="en-US" sz="1600" dirty="0" smtClean="0">
                  <a:solidFill>
                    <a:srgbClr val="000090"/>
                  </a:solidFill>
                </a:rPr>
                <a:t>can suppress the hint.</a:t>
              </a:r>
              <a:r>
                <a:rPr lang="en-US" sz="1600" dirty="0" smtClean="0"/>
                <a:t> </a:t>
              </a: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381000" y="4595611"/>
              <a:ext cx="117840" cy="1178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85800" y="2691824"/>
            <a:ext cx="861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0000FF"/>
                </a:solidFill>
              </a:rPr>
              <a:t>This is weaker than our 0.9 sigma, but shows </a:t>
            </a:r>
            <a:r>
              <a:rPr lang="en-US" sz="1600" dirty="0" smtClean="0">
                <a:solidFill>
                  <a:srgbClr val="FF0000"/>
                </a:solidFill>
              </a:rPr>
              <a:t>similar qualitative features </a:t>
            </a:r>
            <a:r>
              <a:rPr lang="en-US" sz="1600" dirty="0" smtClean="0">
                <a:solidFill>
                  <a:srgbClr val="0000FF"/>
                </a:solidFill>
              </a:rPr>
              <a:t>– e.g., the role of the interference term, and the irrelevance of K2K+MINOS disappearance data).</a:t>
            </a:r>
            <a:endParaRPr lang="it-IT" sz="1600" dirty="0"/>
          </a:p>
        </p:txBody>
      </p:sp>
      <p:sp>
        <p:nvSpPr>
          <p:cNvPr id="25" name="Down Arrow 24"/>
          <p:cNvSpPr/>
          <p:nvPr/>
        </p:nvSpPr>
        <p:spPr bwMode="auto">
          <a:xfrm>
            <a:off x="4495800" y="5105400"/>
            <a:ext cx="228600" cy="3810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  <p:bldP spid="15" grpId="0"/>
      <p:bldP spid="23" grpId="0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>
            <a:spLocks noChangeArrowheads="1"/>
          </p:cNvSpPr>
          <p:nvPr/>
        </p:nvSpPr>
        <p:spPr bwMode="auto">
          <a:xfrm>
            <a:off x="228600" y="990600"/>
            <a:ext cx="8458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SK</a:t>
            </a:r>
            <a:r>
              <a:rPr lang="en-US" sz="2000" dirty="0">
                <a:solidFill>
                  <a:srgbClr val="000090"/>
                </a:solidFill>
              </a:rPr>
              <a:t>-</a:t>
            </a:r>
            <a:r>
              <a:rPr lang="en-US" sz="2000" dirty="0">
                <a:solidFill>
                  <a:srgbClr val="FF0000"/>
                </a:solidFill>
              </a:rPr>
              <a:t>I+II </a:t>
            </a:r>
            <a:r>
              <a:rPr lang="en-US" sz="2000" dirty="0">
                <a:solidFill>
                  <a:srgbClr val="000090"/>
                </a:solidFill>
              </a:rPr>
              <a:t>(</a:t>
            </a:r>
            <a:r>
              <a:rPr lang="en-US" sz="2000" dirty="0">
                <a:solidFill>
                  <a:srgbClr val="FF0000"/>
                </a:solidFill>
              </a:rPr>
              <a:t>+ III + …</a:t>
            </a:r>
            <a:r>
              <a:rPr lang="en-US" sz="2000" dirty="0">
                <a:solidFill>
                  <a:srgbClr val="000090"/>
                </a:solidFill>
              </a:rPr>
              <a:t>) data and ongoing </a:t>
            </a:r>
            <a:r>
              <a:rPr lang="en-US" sz="2000" dirty="0" smtClean="0">
                <a:solidFill>
                  <a:srgbClr val="000090"/>
                </a:solidFill>
              </a:rPr>
              <a:t>analyses </a:t>
            </a:r>
            <a:r>
              <a:rPr lang="en-US" sz="2000" dirty="0" smtClean="0">
                <a:solidFill>
                  <a:srgbClr val="13783B"/>
                </a:solidFill>
              </a:rPr>
              <a:t>(not yet published) </a:t>
            </a:r>
            <a:endParaRPr lang="en-US" sz="2000" dirty="0">
              <a:solidFill>
                <a:srgbClr val="13783B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43BF81-027C-D248-94A3-1CB1D13CDED3}" type="slidenum">
              <a:rPr lang="en-US"/>
              <a:pPr>
                <a:defRPr/>
              </a:pPr>
              <a:t>29</a:t>
            </a:fld>
            <a:endParaRPr lang="en-US" sz="1400" dirty="0"/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304800" y="304800"/>
            <a:ext cx="1326054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Event</a:t>
            </a:r>
            <a:r>
              <a:rPr lang="en-US" b="1" u="sng" dirty="0" smtClean="0">
                <a:solidFill>
                  <a:srgbClr val="FF0000"/>
                </a:solidFill>
              </a:rPr>
              <a:t> 7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66800" y="2590800"/>
            <a:ext cx="8229600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solidFill>
                  <a:srgbClr val="13783B"/>
                </a:solidFill>
              </a:rPr>
              <a:t>  R</a:t>
            </a:r>
            <a:r>
              <a:rPr lang="en-US" sz="1600" dirty="0">
                <a:solidFill>
                  <a:srgbClr val="13783B"/>
                </a:solidFill>
              </a:rPr>
              <a:t>.A. Wendell:</a:t>
            </a:r>
            <a:r>
              <a:rPr lang="en-US" sz="1600" dirty="0" smtClean="0">
                <a:solidFill>
                  <a:srgbClr val="13783B"/>
                </a:solidFill>
              </a:rPr>
              <a:t> 	   </a:t>
            </a:r>
            <a:r>
              <a:rPr lang="en-US" sz="1600" dirty="0" smtClean="0">
                <a:solidFill>
                  <a:srgbClr val="FF0000"/>
                </a:solidFill>
              </a:rPr>
              <a:t>allows</a:t>
            </a:r>
            <a:r>
              <a:rPr lang="en-US" sz="16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600" baseline="-25000" dirty="0">
                <a:solidFill>
                  <a:srgbClr val="FF0000"/>
                </a:solidFill>
              </a:rPr>
              <a:t>13</a:t>
            </a:r>
            <a:r>
              <a:rPr lang="en-US" sz="8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&gt;</a:t>
            </a:r>
            <a:r>
              <a:rPr lang="en-US" sz="8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0, but sets 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600" dirty="0">
                <a:solidFill>
                  <a:srgbClr val="FF0000"/>
                </a:solidFill>
                <a:ea typeface="Comic Sans MS" charset="0"/>
                <a:cs typeface="Comic Sans MS" charset="0"/>
              </a:rPr>
              <a:t>m</a:t>
            </a:r>
            <a:r>
              <a:rPr lang="en-US" sz="1600" baseline="30000" dirty="0">
                <a:solidFill>
                  <a:srgbClr val="FF0000"/>
                </a:solidFill>
                <a:ea typeface="Comic Sans MS" charset="0"/>
                <a:cs typeface="Comic Sans MS" charset="0"/>
              </a:rPr>
              <a:t>2</a:t>
            </a:r>
            <a:r>
              <a:rPr lang="en-US" sz="800" baseline="30000" dirty="0">
                <a:solidFill>
                  <a:srgbClr val="FF0000"/>
                </a:solidFill>
                <a:ea typeface="Comic Sans MS" charset="0"/>
                <a:cs typeface="Comic Sans MS" charset="0"/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=</a:t>
            </a:r>
            <a:r>
              <a:rPr lang="en-US" sz="8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0</a:t>
            </a:r>
            <a:r>
              <a:rPr lang="en-US" sz="1600" dirty="0" smtClean="0"/>
              <a:t>; 	</a:t>
            </a:r>
            <a:r>
              <a:rPr lang="en-US" sz="1600" dirty="0" smtClean="0">
                <a:solidFill>
                  <a:srgbClr val="13783B"/>
                </a:solidFill>
              </a:rPr>
              <a:t>finds no hint for </a:t>
            </a:r>
            <a:r>
              <a:rPr lang="en-US" sz="1600" dirty="0" smtClean="0">
                <a:solidFill>
                  <a:srgbClr val="13783B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600" baseline="-25000" dirty="0" smtClean="0">
                <a:solidFill>
                  <a:srgbClr val="13783B"/>
                </a:solidFill>
              </a:rPr>
              <a:t>13</a:t>
            </a:r>
            <a:r>
              <a:rPr lang="en-US" sz="800" baseline="-25000" dirty="0" smtClean="0">
                <a:solidFill>
                  <a:srgbClr val="13783B"/>
                </a:solidFill>
              </a:rPr>
              <a:t> </a:t>
            </a:r>
            <a:r>
              <a:rPr lang="en-US" sz="1600" dirty="0" smtClean="0">
                <a:solidFill>
                  <a:srgbClr val="13783B"/>
                </a:solidFill>
              </a:rPr>
              <a:t>&gt;</a:t>
            </a:r>
            <a:r>
              <a:rPr lang="en-US" sz="800" dirty="0" smtClean="0">
                <a:solidFill>
                  <a:srgbClr val="13783B"/>
                </a:solidFill>
              </a:rPr>
              <a:t> </a:t>
            </a:r>
            <a:r>
              <a:rPr lang="en-US" sz="1600" dirty="0" smtClean="0">
                <a:solidFill>
                  <a:srgbClr val="13783B"/>
                </a:solidFill>
              </a:rPr>
              <a:t>0. 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13783B"/>
                </a:solidFill>
              </a:rPr>
              <a:t>  Y</a:t>
            </a:r>
            <a:r>
              <a:rPr lang="en-US" sz="1600" dirty="0">
                <a:solidFill>
                  <a:srgbClr val="13783B"/>
                </a:solidFill>
              </a:rPr>
              <a:t>.Takenaga:</a:t>
            </a:r>
            <a:r>
              <a:rPr lang="en-US" sz="1600" dirty="0" smtClean="0">
                <a:solidFill>
                  <a:srgbClr val="13783B"/>
                </a:solidFill>
              </a:rPr>
              <a:t> </a:t>
            </a:r>
            <a:r>
              <a:rPr lang="en-US" sz="1600" dirty="0" smtClean="0"/>
              <a:t>	   </a:t>
            </a:r>
            <a:r>
              <a:rPr lang="en-US" sz="1600" dirty="0" smtClean="0">
                <a:solidFill>
                  <a:srgbClr val="FF0000"/>
                </a:solidFill>
              </a:rPr>
              <a:t>allows</a:t>
            </a:r>
            <a:r>
              <a:rPr lang="en-US" sz="16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600" dirty="0">
                <a:solidFill>
                  <a:srgbClr val="FF0000"/>
                </a:solidFill>
                <a:ea typeface="Comic Sans MS" charset="0"/>
                <a:cs typeface="Comic Sans MS" charset="0"/>
              </a:rPr>
              <a:t>m</a:t>
            </a:r>
            <a:r>
              <a:rPr lang="en-US" sz="1600" baseline="30000" dirty="0">
                <a:solidFill>
                  <a:srgbClr val="FF0000"/>
                </a:solidFill>
                <a:ea typeface="Comic Sans MS" charset="0"/>
                <a:cs typeface="Comic Sans MS" charset="0"/>
              </a:rPr>
              <a:t>2</a:t>
            </a:r>
            <a:r>
              <a:rPr lang="en-US" sz="800" dirty="0">
                <a:solidFill>
                  <a:srgbClr val="FF0000"/>
                </a:solidFill>
                <a:ea typeface="Comic Sans MS" charset="0"/>
                <a:cs typeface="Comic Sans MS" charset="0"/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&gt;</a:t>
            </a:r>
            <a:r>
              <a:rPr lang="en-US" sz="8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0, but sets 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600" baseline="-25000" dirty="0">
                <a:solidFill>
                  <a:srgbClr val="FF0000"/>
                </a:solidFill>
              </a:rPr>
              <a:t>13</a:t>
            </a:r>
            <a:r>
              <a:rPr lang="en-US" sz="800" baseline="-250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=</a:t>
            </a:r>
            <a:r>
              <a:rPr lang="en-US" sz="8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0.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09600" y="5334000"/>
            <a:ext cx="8534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 dirty="0" smtClean="0">
                <a:solidFill>
                  <a:srgbClr val="000090"/>
                </a:solidFill>
              </a:rPr>
              <a:t>However, the </a:t>
            </a:r>
            <a:r>
              <a:rPr lang="en-US" sz="1600" dirty="0" smtClean="0">
                <a:solidFill>
                  <a:srgbClr val="FF0000"/>
                </a:solidFill>
              </a:rPr>
              <a:t>trend of the data</a:t>
            </a:r>
            <a:r>
              <a:rPr lang="en-US" sz="1600" dirty="0" smtClean="0">
                <a:solidFill>
                  <a:srgbClr val="000090"/>
                </a:solidFill>
              </a:rPr>
              <a:t> may tell us something about the expectations for </a:t>
            </a:r>
            <a:r>
              <a:rPr lang="el-GR" sz="1600" dirty="0" smtClean="0">
                <a:solidFill>
                  <a:srgbClr val="000090"/>
                </a:solidFill>
                <a:latin typeface="Lucida Grande" charset="0"/>
                <a:sym typeface="Symbol" charset="2"/>
              </a:rPr>
              <a:t>θ</a:t>
            </a:r>
            <a:r>
              <a:rPr lang="en-US" sz="1600" baseline="-25000" dirty="0" smtClean="0">
                <a:solidFill>
                  <a:srgbClr val="000090"/>
                </a:solidFill>
                <a:sym typeface="Symbol" charset="2"/>
              </a:rPr>
              <a:t>13 </a:t>
            </a:r>
            <a:r>
              <a:rPr lang="en-US" sz="1600" dirty="0" smtClean="0">
                <a:solidFill>
                  <a:srgbClr val="000090"/>
                </a:solidFill>
                <a:sym typeface="Symbol" charset="2"/>
              </a:rPr>
              <a:t>…</a:t>
            </a:r>
            <a:r>
              <a:rPr lang="en-US" sz="1600" dirty="0" smtClean="0">
                <a:solidFill>
                  <a:srgbClr val="000090"/>
                </a:solidFill>
              </a:rPr>
              <a:t>  </a:t>
            </a:r>
            <a:endParaRPr lang="en-US" sz="1600" dirty="0">
              <a:solidFill>
                <a:srgbClr val="00009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800" y="1828800"/>
            <a:ext cx="9144000" cy="584776"/>
            <a:chOff x="304800" y="1828800"/>
            <a:chExt cx="9220200" cy="584776"/>
          </a:xfrm>
        </p:grpSpPr>
        <p:sp>
          <p:nvSpPr>
            <p:cNvPr id="5" name="Rectangle 1"/>
            <p:cNvSpPr>
              <a:spLocks noChangeArrowheads="1"/>
            </p:cNvSpPr>
            <p:nvPr/>
          </p:nvSpPr>
          <p:spPr bwMode="auto">
            <a:xfrm>
              <a:off x="609600" y="1828800"/>
              <a:ext cx="8915400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just"/>
              <a:r>
                <a:rPr lang="en-US" sz="1600" dirty="0" smtClean="0">
                  <a:solidFill>
                    <a:srgbClr val="000090"/>
                  </a:solidFill>
                </a:rPr>
                <a:t>There </a:t>
              </a:r>
              <a:r>
                <a:rPr lang="en-US" sz="1600" dirty="0">
                  <a:solidFill>
                    <a:srgbClr val="000090"/>
                  </a:solidFill>
                </a:rPr>
                <a:t>exist ongoing </a:t>
              </a:r>
              <a:r>
                <a:rPr lang="en-US" sz="1600" dirty="0">
                  <a:solidFill>
                    <a:srgbClr val="FF0000"/>
                  </a:solidFill>
                </a:rPr>
                <a:t>three-flavor analyses </a:t>
              </a:r>
              <a:r>
                <a:rPr lang="en-US" sz="1600" dirty="0">
                  <a:solidFill>
                    <a:srgbClr val="000090"/>
                  </a:solidFill>
                </a:rPr>
                <a:t>in SK after phase </a:t>
              </a:r>
              <a:r>
                <a:rPr lang="en-US" sz="1600" dirty="0">
                  <a:solidFill>
                    <a:srgbClr val="FF0000"/>
                  </a:solidFill>
                </a:rPr>
                <a:t>I</a:t>
              </a:r>
              <a:r>
                <a:rPr lang="en-US" sz="1600" dirty="0" smtClean="0">
                  <a:solidFill>
                    <a:srgbClr val="000090"/>
                  </a:solidFill>
                </a:rPr>
                <a:t>, as </a:t>
              </a:r>
              <a:r>
                <a:rPr lang="en-US" sz="1600" dirty="0">
                  <a:solidFill>
                    <a:srgbClr val="000090"/>
                  </a:solidFill>
                </a:rPr>
                <a:t>detailed in recent (2008) PhD theses using SK-</a:t>
              </a:r>
              <a:r>
                <a:rPr lang="en-US" sz="1600" dirty="0">
                  <a:solidFill>
                    <a:srgbClr val="FF0000"/>
                  </a:solidFill>
                </a:rPr>
                <a:t>I+II </a:t>
              </a:r>
              <a:r>
                <a:rPr lang="en-US" sz="1600" dirty="0" smtClean="0">
                  <a:solidFill>
                    <a:srgbClr val="000090"/>
                  </a:solidFill>
                </a:rPr>
                <a:t>data </a:t>
              </a:r>
              <a:r>
                <a:rPr lang="en-US" sz="1600" dirty="0" smtClean="0">
                  <a:solidFill>
                    <a:srgbClr val="13783B"/>
                  </a:solidFill>
                </a:rPr>
                <a:t>(</a:t>
              </a:r>
              <a:r>
                <a:rPr lang="en-US" sz="1600" dirty="0">
                  <a:solidFill>
                    <a:srgbClr val="13783B"/>
                  </a:solidFill>
                </a:rPr>
                <a:t>available at www-sk.icrr.u-tokyo.ac.jp/sk/pub/</a:t>
              </a:r>
              <a:r>
                <a:rPr lang="en-US" sz="1600" dirty="0" smtClean="0">
                  <a:solidFill>
                    <a:srgbClr val="13783B"/>
                  </a:solidFill>
                </a:rPr>
                <a:t>)</a:t>
              </a:r>
              <a:r>
                <a:rPr lang="en-US" sz="1600" i="1" dirty="0" smtClean="0">
                  <a:solidFill>
                    <a:srgbClr val="000090"/>
                  </a:solidFill>
                </a:rPr>
                <a:t>:</a:t>
              </a:r>
              <a:endParaRPr lang="en-US" sz="1600" dirty="0" smtClean="0">
                <a:solidFill>
                  <a:srgbClr val="000090"/>
                </a:solidFill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04800" y="1961458"/>
              <a:ext cx="117840" cy="1178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04800" y="3962400"/>
            <a:ext cx="9067800" cy="830997"/>
            <a:chOff x="304800" y="3962400"/>
            <a:chExt cx="9067800" cy="830997"/>
          </a:xfrm>
        </p:grpSpPr>
        <p:sp>
          <p:nvSpPr>
            <p:cNvPr id="7" name="Rectangle 1"/>
            <p:cNvSpPr>
              <a:spLocks noChangeArrowheads="1"/>
            </p:cNvSpPr>
            <p:nvPr/>
          </p:nvSpPr>
          <p:spPr bwMode="auto">
            <a:xfrm>
              <a:off x="609600" y="3962400"/>
              <a:ext cx="87630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just"/>
              <a:r>
                <a:rPr lang="en-US" sz="1600" dirty="0" smtClean="0">
                  <a:solidFill>
                    <a:srgbClr val="000090"/>
                  </a:solidFill>
                </a:rPr>
                <a:t>Unfortunately</a:t>
              </a:r>
              <a:r>
                <a:rPr lang="en-US" sz="1600" dirty="0">
                  <a:solidFill>
                    <a:srgbClr val="000090"/>
                  </a:solidFill>
                </a:rPr>
                <a:t>, none of </a:t>
              </a:r>
              <a:r>
                <a:rPr lang="en-US" sz="1600" dirty="0" smtClean="0">
                  <a:solidFill>
                    <a:srgbClr val="000090"/>
                  </a:solidFill>
                </a:rPr>
                <a:t>the above </a:t>
              </a:r>
              <a:r>
                <a:rPr lang="en-US" sz="1600" dirty="0">
                  <a:solidFill>
                    <a:srgbClr val="000090"/>
                  </a:solidFill>
                </a:rPr>
                <a:t>analyses allows</a:t>
              </a:r>
              <a:r>
                <a:rPr lang="en-US" sz="1600" dirty="0" smtClean="0">
                  <a:solidFill>
                    <a:srgbClr val="000090"/>
                  </a:solidFill>
                </a:rPr>
                <a:t> both</a:t>
              </a:r>
              <a:r>
                <a:rPr lang="en-US" sz="1600" dirty="0" smtClean="0">
                  <a:solidFill>
                    <a:srgbClr val="000090"/>
                  </a:solidFill>
                  <a:latin typeface="Symbol" charset="2"/>
                  <a:ea typeface="Symbol" charset="2"/>
                  <a:cs typeface="Symbol" charset="2"/>
                </a:rPr>
                <a:t> </a:t>
              </a:r>
              <a:r>
                <a:rPr lang="en-US" sz="1600" dirty="0">
                  <a:solidFill>
                    <a:srgbClr val="000090"/>
                  </a:solidFill>
                  <a:latin typeface="Symbol" charset="2"/>
                  <a:ea typeface="Symbol" charset="2"/>
                  <a:cs typeface="Symbol" charset="2"/>
                </a:rPr>
                <a:t>q</a:t>
              </a:r>
              <a:r>
                <a:rPr lang="en-US" sz="1600" baseline="-25000" dirty="0">
                  <a:solidFill>
                    <a:srgbClr val="000090"/>
                  </a:solidFill>
                </a:rPr>
                <a:t>13</a:t>
              </a:r>
              <a:r>
                <a:rPr lang="en-US" sz="800" baseline="-25000" dirty="0">
                  <a:solidFill>
                    <a:srgbClr val="000090"/>
                  </a:solidFill>
                </a:rPr>
                <a:t> </a:t>
              </a:r>
              <a:r>
                <a:rPr lang="en-US" sz="1600" dirty="0">
                  <a:solidFill>
                    <a:srgbClr val="000090"/>
                  </a:solidFill>
                </a:rPr>
                <a:t>&gt;</a:t>
              </a:r>
              <a:r>
                <a:rPr lang="en-US" sz="800" dirty="0">
                  <a:solidFill>
                    <a:srgbClr val="000090"/>
                  </a:solidFill>
                </a:rPr>
                <a:t> </a:t>
              </a:r>
              <a:r>
                <a:rPr lang="en-US" sz="1600" dirty="0">
                  <a:solidFill>
                    <a:srgbClr val="000090"/>
                  </a:solidFill>
                </a:rPr>
                <a:t>0 and </a:t>
              </a:r>
              <a:r>
                <a:rPr lang="en-US" sz="1600" dirty="0">
                  <a:solidFill>
                    <a:srgbClr val="000090"/>
                  </a:solidFill>
                  <a:latin typeface="Symbol" charset="2"/>
                  <a:ea typeface="Symbol" charset="2"/>
                  <a:cs typeface="Symbol" charset="2"/>
                </a:rPr>
                <a:t>d</a:t>
              </a:r>
              <a:r>
                <a:rPr lang="en-US" sz="1600" dirty="0">
                  <a:solidFill>
                    <a:srgbClr val="000090"/>
                  </a:solidFill>
                  <a:ea typeface="Comic Sans MS" charset="0"/>
                  <a:cs typeface="Comic Sans MS" charset="0"/>
                </a:rPr>
                <a:t>m</a:t>
              </a:r>
              <a:r>
                <a:rPr lang="en-US" sz="1600" baseline="30000" dirty="0">
                  <a:solidFill>
                    <a:srgbClr val="000090"/>
                  </a:solidFill>
                  <a:ea typeface="Comic Sans MS" charset="0"/>
                  <a:cs typeface="Comic Sans MS" charset="0"/>
                </a:rPr>
                <a:t>2</a:t>
              </a:r>
              <a:r>
                <a:rPr lang="en-US" sz="800" baseline="30000" dirty="0">
                  <a:solidFill>
                    <a:srgbClr val="000090"/>
                  </a:solidFill>
                  <a:ea typeface="Comic Sans MS" charset="0"/>
                  <a:cs typeface="Comic Sans MS" charset="0"/>
                </a:rPr>
                <a:t> </a:t>
              </a:r>
              <a:r>
                <a:rPr lang="en-US" sz="1600" dirty="0">
                  <a:solidFill>
                    <a:srgbClr val="000090"/>
                  </a:solidFill>
                </a:rPr>
                <a:t>&gt;</a:t>
              </a:r>
              <a:r>
                <a:rPr lang="en-US" sz="800" dirty="0">
                  <a:solidFill>
                    <a:srgbClr val="000090"/>
                  </a:solidFill>
                </a:rPr>
                <a:t> </a:t>
              </a:r>
              <a:r>
                <a:rPr lang="en-US" sz="1600" dirty="0">
                  <a:solidFill>
                    <a:srgbClr val="000090"/>
                  </a:solidFill>
                </a:rPr>
                <a:t>0, and thus they</a:t>
              </a:r>
              <a:r>
                <a:rPr lang="en-US" sz="1600" dirty="0" smtClean="0">
                  <a:solidFill>
                    <a:srgbClr val="000090"/>
                  </a:solidFill>
                </a:rPr>
                <a:t> do not include </a:t>
              </a:r>
              <a:r>
                <a:rPr lang="en-US" sz="1600" dirty="0" smtClean="0">
                  <a:solidFill>
                    <a:srgbClr val="FF0000"/>
                  </a:solidFill>
                </a:rPr>
                <a:t>interference </a:t>
              </a:r>
              <a:r>
                <a:rPr lang="en-US" sz="1600" dirty="0">
                  <a:solidFill>
                    <a:srgbClr val="FF0000"/>
                  </a:solidFill>
                </a:rPr>
                <a:t>effects </a:t>
              </a:r>
              <a:r>
                <a:rPr lang="en-US" sz="1600" dirty="0">
                  <a:solidFill>
                    <a:srgbClr val="000090"/>
                  </a:solidFill>
                </a:rPr>
                <a:t>linear in </a:t>
              </a:r>
              <a:r>
                <a:rPr lang="en-US" sz="1600" dirty="0">
                  <a:solidFill>
                    <a:srgbClr val="000090"/>
                  </a:solidFill>
                  <a:latin typeface="Symbol" charset="2"/>
                  <a:ea typeface="Symbol" charset="2"/>
                  <a:cs typeface="Symbol" charset="2"/>
                </a:rPr>
                <a:t>q</a:t>
              </a:r>
              <a:r>
                <a:rPr lang="en-US" sz="1600" baseline="-25000" dirty="0">
                  <a:solidFill>
                    <a:srgbClr val="000090"/>
                  </a:solidFill>
                </a:rPr>
                <a:t>13</a:t>
              </a:r>
              <a:r>
                <a:rPr lang="en-US" sz="1600" dirty="0">
                  <a:solidFill>
                    <a:srgbClr val="000090"/>
                  </a:solidFill>
                </a:rPr>
                <a:t> (which, as noted,</a:t>
              </a:r>
              <a:r>
                <a:rPr lang="en-US" sz="1600" dirty="0" smtClean="0">
                  <a:solidFill>
                    <a:srgbClr val="000090"/>
                  </a:solidFill>
                </a:rPr>
                <a:t> may </a:t>
              </a:r>
              <a:r>
                <a:rPr lang="en-US" sz="1600" dirty="0">
                  <a:solidFill>
                    <a:srgbClr val="000090"/>
                  </a:solidFill>
                </a:rPr>
                <a:t>play some role at sub-GeV energies</a:t>
              </a:r>
              <a:r>
                <a:rPr lang="en-US" sz="1600" dirty="0" smtClean="0">
                  <a:solidFill>
                    <a:srgbClr val="000090"/>
                  </a:solidFill>
                </a:rPr>
                <a:t>).</a:t>
              </a: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304800" y="4082396"/>
              <a:ext cx="117840" cy="1178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B524C6-D44F-2240-8C0F-0B3DDD82A0CB}" type="slidenum">
              <a:rPr lang="en-US"/>
              <a:pPr>
                <a:defRPr/>
              </a:pPr>
              <a:t>3</a:t>
            </a:fld>
            <a:endParaRPr lang="en-US" sz="1400" dirty="0"/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457200" y="44958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r>
              <a:rPr lang="en-US" sz="1800" b="1" dirty="0">
                <a:solidFill>
                  <a:srgbClr val="000090"/>
                </a:solidFill>
                <a:sym typeface="Symbol" charset="2"/>
              </a:rPr>
              <a:t>NO-VE 2008, April 15</a:t>
            </a:r>
          </a:p>
          <a:p>
            <a:pPr eaLnBrk="1" hangingPunct="1"/>
            <a:r>
              <a:rPr lang="en-US" sz="1800" b="1" dirty="0">
                <a:solidFill>
                  <a:srgbClr val="000090"/>
                </a:solidFill>
                <a:sym typeface="Symbol" charset="2"/>
              </a:rPr>
              <a:t/>
            </a:r>
            <a:br>
              <a:rPr lang="en-US" sz="1800" b="1" dirty="0">
                <a:solidFill>
                  <a:srgbClr val="000090"/>
                </a:solidFill>
                <a:sym typeface="Symbol" charset="2"/>
              </a:rPr>
            </a:br>
            <a:r>
              <a:rPr lang="en-US" sz="1800" dirty="0">
                <a:solidFill>
                  <a:srgbClr val="000090"/>
                </a:solidFill>
                <a:sym typeface="Symbol" charset="2"/>
              </a:rPr>
              <a:t>(prepared after the KamLAND 2008 release, but before SNO 2008 release)</a:t>
            </a:r>
            <a:endParaRPr lang="en-US" sz="1800" dirty="0">
              <a:solidFill>
                <a:srgbClr val="00009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2400" y="3276600"/>
            <a:ext cx="9601200" cy="990600"/>
            <a:chOff x="152400" y="2819400"/>
            <a:chExt cx="9601200" cy="990600"/>
          </a:xfrm>
        </p:grpSpPr>
        <p:sp>
          <p:nvSpPr>
            <p:cNvPr id="29701" name="Rectangle 7"/>
            <p:cNvSpPr>
              <a:spLocks noChangeArrowheads="1"/>
            </p:cNvSpPr>
            <p:nvPr/>
          </p:nvSpPr>
          <p:spPr bwMode="auto">
            <a:xfrm>
              <a:off x="152400" y="2819400"/>
              <a:ext cx="9601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29702" name="Rectangle 6"/>
            <p:cNvSpPr>
              <a:spLocks noChangeArrowheads="1"/>
            </p:cNvSpPr>
            <p:nvPr/>
          </p:nvSpPr>
          <p:spPr bwMode="auto">
            <a:xfrm>
              <a:off x="304800" y="2971800"/>
              <a:ext cx="9301144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3200" b="1" dirty="0" smtClean="0">
                  <a:solidFill>
                    <a:srgbClr val="FF0000"/>
                  </a:solidFill>
                  <a:sym typeface="Symbol" charset="2"/>
                </a:rPr>
                <a:t>FLASH</a:t>
              </a:r>
              <a:r>
                <a:rPr lang="it-IT" sz="3200" b="1" dirty="0">
                  <a:solidFill>
                    <a:srgbClr val="FF0000"/>
                  </a:solidFill>
                  <a:sym typeface="Symbol" charset="2"/>
                </a:rPr>
                <a:t>-BACK: </a:t>
              </a:r>
              <a:r>
                <a:rPr lang="en-US" sz="3200" b="1" dirty="0">
                  <a:solidFill>
                    <a:srgbClr val="0000FF"/>
                  </a:solidFill>
                  <a:sym typeface="Symbol" charset="2"/>
                </a:rPr>
                <a:t>Four slides from NO-VE 2008 </a:t>
              </a:r>
              <a:r>
                <a:rPr lang="it-IT" sz="3200" b="1" dirty="0">
                  <a:solidFill>
                    <a:srgbClr val="0000FF"/>
                  </a:solidFill>
                  <a:sym typeface="Symbol" charset="2"/>
                </a:rPr>
                <a:t> </a:t>
              </a:r>
              <a:endParaRPr lang="it-IT" sz="32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7" name="Picture 6" descr="Galile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209800" cy="3231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TextBox 4"/>
          <p:cNvSpPr txBox="1">
            <a:spLocks noChangeArrowheads="1"/>
          </p:cNvSpPr>
          <p:nvPr/>
        </p:nvSpPr>
        <p:spPr bwMode="auto">
          <a:xfrm>
            <a:off x="1213500" y="228600"/>
            <a:ext cx="1377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SK-I data</a:t>
            </a:r>
          </a:p>
        </p:txBody>
      </p:sp>
      <p:sp>
        <p:nvSpPr>
          <p:cNvPr id="80902" name="TextBox 5"/>
          <p:cNvSpPr txBox="1">
            <a:spLocks noChangeArrowheads="1"/>
          </p:cNvSpPr>
          <p:nvPr/>
        </p:nvSpPr>
        <p:spPr bwMode="auto">
          <a:xfrm>
            <a:off x="3815636" y="228600"/>
            <a:ext cx="15183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SK-II data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52400" y="685800"/>
            <a:ext cx="5883275" cy="5108377"/>
            <a:chOff x="152400" y="685800"/>
            <a:chExt cx="5883275" cy="5108377"/>
          </a:xfrm>
        </p:grpSpPr>
        <p:pic>
          <p:nvPicPr>
            <p:cNvPr id="80898" name="Picture 1" descr="Pages from Takenaga-d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400" y="990600"/>
              <a:ext cx="5883275" cy="4486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899" name="Left Brace 2"/>
            <p:cNvSpPr>
              <a:spLocks/>
            </p:cNvSpPr>
            <p:nvPr/>
          </p:nvSpPr>
          <p:spPr bwMode="auto">
            <a:xfrm rot="5400000">
              <a:off x="1730375" y="-266700"/>
              <a:ext cx="304800" cy="2209800"/>
            </a:xfrm>
            <a:prstGeom prst="leftBrace">
              <a:avLst>
                <a:gd name="adj1" fmla="val 8324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80900" name="Left Brace 3"/>
            <p:cNvSpPr>
              <a:spLocks/>
            </p:cNvSpPr>
            <p:nvPr/>
          </p:nvSpPr>
          <p:spPr bwMode="auto">
            <a:xfrm rot="5400000">
              <a:off x="4397375" y="-266700"/>
              <a:ext cx="304800" cy="2209800"/>
            </a:xfrm>
            <a:prstGeom prst="leftBrace">
              <a:avLst>
                <a:gd name="adj1" fmla="val 8324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80903" name="TextBox 6"/>
            <p:cNvSpPr txBox="1">
              <a:spLocks noChangeArrowheads="1"/>
            </p:cNvSpPr>
            <p:nvPr/>
          </p:nvSpPr>
          <p:spPr bwMode="auto">
            <a:xfrm>
              <a:off x="304800" y="5486400"/>
              <a:ext cx="5638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13783B"/>
                  </a:solidFill>
                </a:rPr>
                <a:t>(zenith </a:t>
              </a:r>
              <a:r>
                <a:rPr lang="en-US" sz="1400" dirty="0">
                  <a:solidFill>
                    <a:srgbClr val="13783B"/>
                  </a:solidFill>
                </a:rPr>
                <a:t>distributions</a:t>
              </a:r>
              <a:r>
                <a:rPr lang="en-US" sz="1400" dirty="0" smtClean="0">
                  <a:solidFill>
                    <a:srgbClr val="13783B"/>
                  </a:solidFill>
                </a:rPr>
                <a:t> from </a:t>
              </a:r>
              <a:r>
                <a:rPr lang="en-US" sz="1400" dirty="0">
                  <a:solidFill>
                    <a:srgbClr val="13783B"/>
                  </a:solidFill>
                </a:rPr>
                <a:t>Takenaga thesis, 2008)</a:t>
              </a:r>
            </a:p>
          </p:txBody>
        </p:sp>
      </p:grpSp>
      <p:sp>
        <p:nvSpPr>
          <p:cNvPr id="80904" name="TextBox 7"/>
          <p:cNvSpPr txBox="1">
            <a:spLocks noChangeArrowheads="1"/>
          </p:cNvSpPr>
          <p:nvPr/>
        </p:nvSpPr>
        <p:spPr bwMode="auto">
          <a:xfrm>
            <a:off x="6324600" y="457200"/>
            <a:ext cx="3276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Trend from SK-I to SK-II:</a:t>
            </a:r>
            <a:endParaRPr lang="en-US" sz="1800" dirty="0">
              <a:solidFill>
                <a:srgbClr val="FF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81000" y="1066800"/>
            <a:ext cx="9224080" cy="914400"/>
            <a:chOff x="381000" y="1066800"/>
            <a:chExt cx="9224080" cy="914400"/>
          </a:xfrm>
        </p:grpSpPr>
        <p:sp>
          <p:nvSpPr>
            <p:cNvPr id="80905" name="Rounded Rectangle 9"/>
            <p:cNvSpPr>
              <a:spLocks noChangeArrowheads="1"/>
            </p:cNvSpPr>
            <p:nvPr/>
          </p:nvSpPr>
          <p:spPr bwMode="auto">
            <a:xfrm>
              <a:off x="381000" y="1066800"/>
              <a:ext cx="2743200" cy="914400"/>
            </a:xfrm>
            <a:prstGeom prst="roundRect">
              <a:avLst>
                <a:gd name="adj" fmla="val 16667"/>
              </a:avLst>
            </a:prstGeom>
            <a:solidFill>
              <a:srgbClr val="0000FF">
                <a:alpha val="0"/>
              </a:srgbClr>
            </a:solidFill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80906" name="Rounded Rectangle 10"/>
            <p:cNvSpPr>
              <a:spLocks noChangeArrowheads="1"/>
            </p:cNvSpPr>
            <p:nvPr/>
          </p:nvSpPr>
          <p:spPr bwMode="auto">
            <a:xfrm>
              <a:off x="3200400" y="1066800"/>
              <a:ext cx="2743200" cy="914400"/>
            </a:xfrm>
            <a:prstGeom prst="roundRect">
              <a:avLst>
                <a:gd name="adj" fmla="val 16667"/>
              </a:avLst>
            </a:prstGeom>
            <a:solidFill>
              <a:srgbClr val="13783B">
                <a:alpha val="0"/>
              </a:srgbClr>
            </a:solidFill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80907" name="TextBox 11"/>
            <p:cNvSpPr txBox="1">
              <a:spLocks noChangeArrowheads="1"/>
            </p:cNvSpPr>
            <p:nvPr/>
          </p:nvSpPr>
          <p:spPr bwMode="auto">
            <a:xfrm>
              <a:off x="6248400" y="1219200"/>
              <a:ext cx="3356680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FF"/>
                  </a:solidFill>
                </a:rPr>
                <a:t> </a:t>
              </a:r>
              <a:r>
                <a:rPr lang="en-US" sz="1600" dirty="0">
                  <a:solidFill>
                    <a:srgbClr val="0000FF"/>
                  </a:solidFill>
                </a:rPr>
                <a:t>Sub-GeV electron</a:t>
              </a:r>
              <a:r>
                <a:rPr lang="en-US" sz="1600" dirty="0" smtClean="0">
                  <a:solidFill>
                    <a:srgbClr val="0000FF"/>
                  </a:solidFill>
                </a:rPr>
                <a:t> excess</a:t>
              </a:r>
            </a:p>
            <a:p>
              <a:pPr algn="ctr"/>
              <a:r>
                <a:rPr lang="en-US" sz="1600" dirty="0" smtClean="0">
                  <a:solidFill>
                    <a:srgbClr val="0000FF"/>
                  </a:solidFill>
                </a:rPr>
                <a:t>persists </a:t>
              </a:r>
              <a:r>
                <a:rPr lang="en-US" sz="1600" dirty="0">
                  <a:solidFill>
                    <a:srgbClr val="0000FF"/>
                  </a:solidFill>
                </a:rPr>
                <a:t>in both phases</a:t>
              </a:r>
              <a:r>
                <a:rPr lang="en-US" sz="1600" dirty="0" smtClean="0">
                  <a:solidFill>
                    <a:srgbClr val="0000FF"/>
                  </a:solidFill>
                </a:rPr>
                <a:t> I and II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1000" y="2743200"/>
            <a:ext cx="9067800" cy="914400"/>
            <a:chOff x="381000" y="2743200"/>
            <a:chExt cx="9067800" cy="914400"/>
          </a:xfrm>
        </p:grpSpPr>
        <p:sp>
          <p:nvSpPr>
            <p:cNvPr id="80908" name="Rounded Rectangle 12"/>
            <p:cNvSpPr>
              <a:spLocks noChangeArrowheads="1"/>
            </p:cNvSpPr>
            <p:nvPr/>
          </p:nvSpPr>
          <p:spPr bwMode="auto">
            <a:xfrm>
              <a:off x="381000" y="2743200"/>
              <a:ext cx="1447800" cy="914400"/>
            </a:xfrm>
            <a:prstGeom prst="roundRect">
              <a:avLst>
                <a:gd name="adj" fmla="val 16667"/>
              </a:avLst>
            </a:prstGeom>
            <a:solidFill>
              <a:srgbClr val="1E1E1E">
                <a:alpha val="0"/>
              </a:srgbClr>
            </a:solidFill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>
                <a:solidFill>
                  <a:srgbClr val="0000FF"/>
                </a:solidFill>
              </a:endParaRPr>
            </a:p>
          </p:txBody>
        </p:sp>
        <p:sp>
          <p:nvSpPr>
            <p:cNvPr id="80909" name="Rounded Rectangle 13"/>
            <p:cNvSpPr>
              <a:spLocks noChangeArrowheads="1"/>
            </p:cNvSpPr>
            <p:nvPr/>
          </p:nvSpPr>
          <p:spPr bwMode="auto">
            <a:xfrm>
              <a:off x="3124200" y="2743200"/>
              <a:ext cx="1447800" cy="914400"/>
            </a:xfrm>
            <a:prstGeom prst="roundRect">
              <a:avLst>
                <a:gd name="adj" fmla="val 16667"/>
              </a:avLst>
            </a:prstGeom>
            <a:solidFill>
              <a:srgbClr val="0000FF">
                <a:alpha val="0"/>
              </a:srgbClr>
            </a:solidFill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80910" name="TextBox 14"/>
            <p:cNvSpPr txBox="1">
              <a:spLocks noChangeArrowheads="1"/>
            </p:cNvSpPr>
            <p:nvPr/>
          </p:nvSpPr>
          <p:spPr bwMode="auto">
            <a:xfrm>
              <a:off x="6172200" y="2743200"/>
              <a:ext cx="32766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just"/>
              <a:r>
                <a:rPr lang="en-US" sz="1600" dirty="0">
                  <a:solidFill>
                    <a:srgbClr val="0000FF"/>
                  </a:solidFill>
                </a:rPr>
                <a:t>Conversely, </a:t>
              </a:r>
            </a:p>
            <a:p>
              <a:pPr algn="just"/>
              <a:r>
                <a:rPr lang="en-US" sz="1600" dirty="0">
                  <a:solidFill>
                    <a:srgbClr val="0000FF"/>
                  </a:solidFill>
                </a:rPr>
                <a:t>slight excess of </a:t>
              </a:r>
              <a:r>
                <a:rPr lang="en-US" sz="1600" dirty="0" smtClean="0">
                  <a:solidFill>
                    <a:srgbClr val="0000FF"/>
                  </a:solidFill>
                </a:rPr>
                <a:t>upgoing MGe</a:t>
              </a:r>
              <a:r>
                <a:rPr lang="en-US" sz="1600" dirty="0">
                  <a:solidFill>
                    <a:srgbClr val="0000FF"/>
                  </a:solidFill>
                </a:rPr>
                <a:t> </a:t>
              </a:r>
              <a:r>
                <a:rPr lang="en-US" sz="1600" dirty="0" smtClean="0">
                  <a:solidFill>
                    <a:srgbClr val="0000FF"/>
                  </a:solidFill>
                </a:rPr>
                <a:t> present </a:t>
              </a:r>
              <a:r>
                <a:rPr lang="en-US" sz="1600" dirty="0">
                  <a:solidFill>
                    <a:srgbClr val="0000FF"/>
                  </a:solidFill>
                </a:rPr>
                <a:t>in SK-I</a:t>
              </a:r>
              <a:r>
                <a:rPr lang="en-US" sz="1600" dirty="0" smtClean="0">
                  <a:solidFill>
                    <a:srgbClr val="0000FF"/>
                  </a:solidFill>
                </a:rPr>
                <a:t> but not </a:t>
              </a:r>
              <a:r>
                <a:rPr lang="en-US" sz="1600" dirty="0">
                  <a:solidFill>
                    <a:srgbClr val="0000FF"/>
                  </a:solidFill>
                </a:rPr>
                <a:t>in SK-II</a:t>
              </a:r>
              <a:endParaRPr lang="en-US" sz="1600" dirty="0" smtClean="0">
                <a:solidFill>
                  <a:srgbClr val="0000FF"/>
                </a:solidFill>
              </a:endParaRPr>
            </a:p>
            <a:p>
              <a:pPr algn="just"/>
              <a:endParaRPr lang="en-US" sz="1600" dirty="0" smtClean="0">
                <a:solidFill>
                  <a:srgbClr val="0000FF"/>
                </a:solidFill>
              </a:endParaRPr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BBE5E-AC70-1C4B-8C80-FB9894D9F030}" type="slidenum">
              <a:rPr lang="en-US"/>
              <a:pPr>
                <a:defRPr/>
              </a:pPr>
              <a:t>30</a:t>
            </a:fld>
            <a:endParaRPr lang="en-US" sz="1400" dirty="0"/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6400800" y="5498068"/>
            <a:ext cx="3352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… however, going to SK-III …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6172200" y="4122003"/>
            <a:ext cx="3505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 dirty="0" smtClean="0">
                <a:solidFill>
                  <a:srgbClr val="000090"/>
                </a:solidFill>
              </a:rPr>
              <a:t>Actually, this downward </a:t>
            </a:r>
            <a:r>
              <a:rPr lang="en-US" sz="1600" dirty="0" err="1" smtClean="0">
                <a:solidFill>
                  <a:srgbClr val="000090"/>
                </a:solidFill>
              </a:rPr>
              <a:t>MGe</a:t>
            </a:r>
            <a:r>
              <a:rPr lang="en-US" sz="1600" dirty="0" smtClean="0">
                <a:solidFill>
                  <a:srgbClr val="000090"/>
                </a:solidFill>
              </a:rPr>
              <a:t> fluctuation may disfavor </a:t>
            </a:r>
            <a:r>
              <a:rPr lang="el-GR" sz="1600" dirty="0" smtClean="0">
                <a:solidFill>
                  <a:srgbClr val="000090"/>
                </a:solidFill>
                <a:latin typeface="Lucida Grande" charset="0"/>
                <a:sym typeface="Symbol" charset="2"/>
              </a:rPr>
              <a:t>θ</a:t>
            </a:r>
            <a:r>
              <a:rPr lang="en-US" sz="1600" baseline="-25000" dirty="0" smtClean="0">
                <a:solidFill>
                  <a:srgbClr val="000090"/>
                </a:solidFill>
                <a:sym typeface="Symbol" charset="2"/>
              </a:rPr>
              <a:t>13</a:t>
            </a:r>
            <a:r>
              <a:rPr lang="en-US" sz="800" baseline="-25000" dirty="0" smtClean="0">
                <a:solidFill>
                  <a:srgbClr val="000090"/>
                </a:solidFill>
                <a:sym typeface="Symbol" charset="2"/>
              </a:rPr>
              <a:t> </a:t>
            </a:r>
            <a:r>
              <a:rPr lang="en-US" sz="1600" dirty="0" smtClean="0">
                <a:solidFill>
                  <a:srgbClr val="000090"/>
                </a:solidFill>
              </a:rPr>
              <a:t>&gt;</a:t>
            </a:r>
            <a:r>
              <a:rPr lang="en-US" sz="800" dirty="0" smtClean="0">
                <a:solidFill>
                  <a:srgbClr val="000090"/>
                </a:solidFill>
              </a:rPr>
              <a:t> </a:t>
            </a:r>
            <a:r>
              <a:rPr lang="en-US" sz="1600" dirty="0" smtClean="0">
                <a:solidFill>
                  <a:srgbClr val="000090"/>
                </a:solidFill>
              </a:rPr>
              <a:t>0 (as noted by </a:t>
            </a:r>
            <a:r>
              <a:rPr lang="en-US" sz="1600" dirty="0" err="1" smtClean="0">
                <a:solidFill>
                  <a:srgbClr val="000090"/>
                </a:solidFill>
              </a:rPr>
              <a:t>Maltoni</a:t>
            </a:r>
            <a:r>
              <a:rPr lang="en-US" sz="1600" dirty="0" smtClean="0">
                <a:solidFill>
                  <a:srgbClr val="000090"/>
                </a:solidFill>
              </a:rPr>
              <a:t> and </a:t>
            </a:r>
            <a:r>
              <a:rPr lang="en-US" sz="1600" dirty="0" err="1" smtClean="0">
                <a:solidFill>
                  <a:srgbClr val="000090"/>
                </a:solidFill>
              </a:rPr>
              <a:t>Schwetz</a:t>
            </a:r>
            <a:r>
              <a:rPr lang="en-US" sz="1600" dirty="0" smtClean="0">
                <a:solidFill>
                  <a:srgbClr val="000090"/>
                </a:solidFill>
              </a:rPr>
              <a:t>)</a:t>
            </a:r>
          </a:p>
          <a:p>
            <a:pPr algn="just"/>
            <a:endParaRPr lang="en-US" sz="1600" dirty="0" smtClean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4" grpId="0"/>
      <p:bldP spid="16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914400" y="304800"/>
            <a:ext cx="7543800" cy="3962400"/>
            <a:chOff x="914400" y="304800"/>
            <a:chExt cx="7543800" cy="3962400"/>
          </a:xfrm>
        </p:grpSpPr>
        <p:pic>
          <p:nvPicPr>
            <p:cNvPr id="82946" name="Picture 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19800" y="1855787"/>
              <a:ext cx="2438400" cy="241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947" name="Picture 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14400" y="304800"/>
              <a:ext cx="2424113" cy="2397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951" name="TextBox 8"/>
            <p:cNvSpPr txBox="1">
              <a:spLocks noChangeArrowheads="1"/>
            </p:cNvSpPr>
            <p:nvPr/>
          </p:nvSpPr>
          <p:spPr bwMode="auto">
            <a:xfrm>
              <a:off x="3491304" y="2133600"/>
              <a:ext cx="237609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>
                  <a:solidFill>
                    <a:srgbClr val="13783B"/>
                  </a:solidFill>
                </a:rPr>
                <a:t>(SK-III data, from</a:t>
              </a:r>
            </a:p>
            <a:p>
              <a:pPr algn="ctr"/>
              <a:r>
                <a:rPr lang="en-US" sz="1400" dirty="0">
                  <a:solidFill>
                    <a:srgbClr val="13783B"/>
                  </a:solidFill>
                </a:rPr>
                <a:t>J. Raaf at Neutrino 2008) </a:t>
              </a:r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D09202-F2B8-F948-ACEE-040547D8B795}" type="slidenum">
              <a:rPr lang="en-US"/>
              <a:pPr>
                <a:defRPr/>
              </a:pPr>
              <a:t>31</a:t>
            </a:fld>
            <a:endParaRPr lang="en-US" sz="1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1828800" y="5334000"/>
            <a:ext cx="6324600" cy="902732"/>
            <a:chOff x="1828800" y="5334000"/>
            <a:chExt cx="6324600" cy="902732"/>
          </a:xfrm>
        </p:grpSpPr>
        <p:sp>
          <p:nvSpPr>
            <p:cNvPr id="11" name="TextBox 9"/>
            <p:cNvSpPr txBox="1">
              <a:spLocks noChangeArrowheads="1"/>
            </p:cNvSpPr>
            <p:nvPr/>
          </p:nvSpPr>
          <p:spPr bwMode="auto">
            <a:xfrm>
              <a:off x="1828800" y="5867400"/>
              <a:ext cx="6324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000090"/>
                  </a:solidFill>
                </a:rPr>
                <a:t>The answer requires a </a:t>
              </a:r>
              <a:r>
                <a:rPr lang="en-US" sz="1800" dirty="0">
                  <a:solidFill>
                    <a:srgbClr val="FF0000"/>
                  </a:solidFill>
                </a:rPr>
                <a:t>refined statistical </a:t>
              </a:r>
              <a:r>
                <a:rPr lang="en-US" sz="1800" dirty="0" smtClean="0">
                  <a:solidFill>
                    <a:srgbClr val="FF0000"/>
                  </a:solidFill>
                </a:rPr>
                <a:t>analysis </a:t>
              </a:r>
              <a:r>
                <a:rPr lang="en-US" sz="1800" dirty="0" smtClean="0">
                  <a:solidFill>
                    <a:srgbClr val="000090"/>
                  </a:solidFill>
                </a:rPr>
                <a:t>…</a:t>
              </a:r>
              <a:r>
                <a:rPr lang="en-US" sz="1800" dirty="0" smtClean="0">
                  <a:solidFill>
                    <a:srgbClr val="FF0000"/>
                  </a:solidFill>
                </a:rPr>
                <a:t> 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12" name="Down Arrow 11"/>
            <p:cNvSpPr/>
            <p:nvPr/>
          </p:nvSpPr>
          <p:spPr bwMode="auto">
            <a:xfrm>
              <a:off x="4724400" y="5334000"/>
              <a:ext cx="228600" cy="381000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-107" charset="0"/>
                <a:ea typeface="ＭＳ Ｐゴシック" pitchFamily="-107" charset="-128"/>
                <a:cs typeface="ＭＳ Ｐゴシック" pitchFamily="-107" charset="-128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57200" y="2590800"/>
            <a:ext cx="6019800" cy="1255931"/>
            <a:chOff x="457200" y="2590800"/>
            <a:chExt cx="6019800" cy="1255931"/>
          </a:xfrm>
        </p:grpSpPr>
        <p:sp>
          <p:nvSpPr>
            <p:cNvPr id="82950" name="TextBox 7"/>
            <p:cNvSpPr txBox="1">
              <a:spLocks noChangeArrowheads="1"/>
            </p:cNvSpPr>
            <p:nvPr/>
          </p:nvSpPr>
          <p:spPr bwMode="auto">
            <a:xfrm>
              <a:off x="457200" y="3200400"/>
              <a:ext cx="3429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…together with a persisting excess</a:t>
              </a:r>
              <a:r>
                <a:rPr lang="en-US" sz="1800" dirty="0" smtClean="0">
                  <a:solidFill>
                    <a:srgbClr val="FF0000"/>
                  </a:solidFill>
                </a:rPr>
                <a:t> of </a:t>
              </a:r>
              <a:r>
                <a:rPr lang="en-US" sz="1800" dirty="0">
                  <a:solidFill>
                    <a:srgbClr val="FF0000"/>
                  </a:solidFill>
                </a:rPr>
                <a:t>SGe data!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V="1">
              <a:off x="3810000" y="2590800"/>
              <a:ext cx="2667000" cy="627966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7" name="Group 26"/>
          <p:cNvGrpSpPr/>
          <p:nvPr/>
        </p:nvGrpSpPr>
        <p:grpSpPr>
          <a:xfrm>
            <a:off x="304800" y="4572000"/>
            <a:ext cx="8915400" cy="646331"/>
            <a:chOff x="304800" y="4572000"/>
            <a:chExt cx="8915400" cy="646331"/>
          </a:xfrm>
        </p:grpSpPr>
        <p:sp>
          <p:nvSpPr>
            <p:cNvPr id="82952" name="TextBox 9"/>
            <p:cNvSpPr txBox="1">
              <a:spLocks noChangeArrowheads="1"/>
            </p:cNvSpPr>
            <p:nvPr/>
          </p:nvSpPr>
          <p:spPr bwMode="auto">
            <a:xfrm>
              <a:off x="304800" y="4572000"/>
              <a:ext cx="1447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000090"/>
                  </a:solidFill>
                </a:rPr>
                <a:t>Question:</a:t>
              </a:r>
            </a:p>
          </p:txBody>
        </p:sp>
        <p:sp>
          <p:nvSpPr>
            <p:cNvPr id="16" name="TextBox 9"/>
            <p:cNvSpPr txBox="1">
              <a:spLocks noChangeArrowheads="1"/>
            </p:cNvSpPr>
            <p:nvPr/>
          </p:nvSpPr>
          <p:spPr bwMode="auto">
            <a:xfrm>
              <a:off x="1447800" y="4572000"/>
              <a:ext cx="7772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just"/>
              <a:r>
                <a:rPr lang="en-US" sz="1800" dirty="0">
                  <a:solidFill>
                    <a:srgbClr val="000090"/>
                  </a:solidFill>
                </a:rPr>
                <a:t>Can all this be interpreted away from</a:t>
              </a:r>
              <a:r>
                <a:rPr lang="en-US" sz="1800" dirty="0" smtClean="0">
                  <a:solidFill>
                    <a:srgbClr val="000090"/>
                  </a:solidFill>
                </a:rPr>
                <a:t> statistical fluctuations + systematic </a:t>
              </a:r>
              <a:r>
                <a:rPr lang="en-US" sz="1800" dirty="0">
                  <a:solidFill>
                    <a:srgbClr val="000090"/>
                  </a:solidFill>
                </a:rPr>
                <a:t>uncertainties</a:t>
              </a:r>
              <a:r>
                <a:rPr lang="en-US" sz="1800" dirty="0" smtClean="0">
                  <a:solidFill>
                    <a:srgbClr val="000090"/>
                  </a:solidFill>
                </a:rPr>
                <a:t>? </a:t>
              </a:r>
              <a:endParaRPr lang="en-US" sz="18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447800" y="838200"/>
            <a:ext cx="7239000" cy="914400"/>
            <a:chOff x="1447800" y="838200"/>
            <a:chExt cx="7239000" cy="914400"/>
          </a:xfrm>
        </p:grpSpPr>
        <p:sp>
          <p:nvSpPr>
            <p:cNvPr id="82948" name="TextBox 3"/>
            <p:cNvSpPr txBox="1">
              <a:spLocks noChangeArrowheads="1"/>
            </p:cNvSpPr>
            <p:nvPr/>
          </p:nvSpPr>
          <p:spPr bwMode="auto">
            <a:xfrm>
              <a:off x="4724400" y="838200"/>
              <a:ext cx="3962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…in </a:t>
              </a:r>
              <a:r>
                <a:rPr lang="en-US" sz="1800" b="1" dirty="0" smtClean="0">
                  <a:solidFill>
                    <a:srgbClr val="FF0000"/>
                  </a:solidFill>
                </a:rPr>
                <a:t>SK-III </a:t>
              </a:r>
              <a:r>
                <a:rPr lang="en-US" sz="1800" dirty="0" smtClean="0">
                  <a:solidFill>
                    <a:srgbClr val="FF0000"/>
                  </a:solidFill>
                </a:rPr>
                <a:t>data, a </a:t>
              </a:r>
              <a:r>
                <a:rPr lang="en-US" sz="1800" dirty="0">
                  <a:solidFill>
                    <a:srgbClr val="FF0000"/>
                  </a:solidFill>
                </a:rPr>
                <a:t>slight excess of </a:t>
              </a:r>
              <a:r>
                <a:rPr lang="en-US" sz="1800" dirty="0" err="1">
                  <a:solidFill>
                    <a:srgbClr val="FF0000"/>
                  </a:solidFill>
                </a:rPr>
                <a:t>upgoing</a:t>
              </a:r>
              <a:r>
                <a:rPr lang="en-US" sz="1800" dirty="0" smtClean="0">
                  <a:solidFill>
                    <a:srgbClr val="FF0000"/>
                  </a:solidFill>
                </a:rPr>
                <a:t> </a:t>
              </a:r>
              <a:r>
                <a:rPr lang="en-US" sz="1800" dirty="0" err="1" smtClean="0">
                  <a:solidFill>
                    <a:srgbClr val="FF0000"/>
                  </a:solidFill>
                </a:rPr>
                <a:t>MGe</a:t>
              </a:r>
              <a:r>
                <a:rPr lang="en-US" sz="1800" dirty="0" smtClean="0">
                  <a:solidFill>
                    <a:srgbClr val="FF0000"/>
                  </a:solidFill>
                </a:rPr>
                <a:t> seems </a:t>
              </a:r>
              <a:r>
                <a:rPr lang="en-US" sz="1800" dirty="0">
                  <a:solidFill>
                    <a:srgbClr val="FF0000"/>
                  </a:solidFill>
                </a:rPr>
                <a:t>to be </a:t>
              </a:r>
              <a:r>
                <a:rPr lang="en-US" sz="1800" dirty="0" smtClean="0">
                  <a:solidFill>
                    <a:srgbClr val="FF0000"/>
                  </a:solidFill>
                </a:rPr>
                <a:t>back …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cxnSp>
          <p:nvCxnSpPr>
            <p:cNvPr id="82949" name="Straight Arrow Connector 5"/>
            <p:cNvCxnSpPr>
              <a:cxnSpLocks noChangeShapeType="1"/>
              <a:stCxn id="82948" idx="1"/>
            </p:cNvCxnSpPr>
            <p:nvPr/>
          </p:nvCxnSpPr>
          <p:spPr bwMode="auto">
            <a:xfrm rot="10800000" flipV="1">
              <a:off x="1447800" y="1161366"/>
              <a:ext cx="3276600" cy="591234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9" descr="Pages from rvw-dissertati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34994"/>
            <a:ext cx="3124200" cy="270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Box 10"/>
          <p:cNvSpPr txBox="1">
            <a:spLocks noChangeArrowheads="1"/>
          </p:cNvSpPr>
          <p:nvPr/>
        </p:nvSpPr>
        <p:spPr bwMode="auto">
          <a:xfrm>
            <a:off x="304800" y="304800"/>
            <a:ext cx="762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The analysis SK-</a:t>
            </a:r>
            <a:r>
              <a:rPr lang="en-US" sz="2000" dirty="0">
                <a:solidFill>
                  <a:srgbClr val="FF0000"/>
                </a:solidFill>
              </a:rPr>
              <a:t>I+II </a:t>
            </a:r>
            <a:r>
              <a:rPr lang="en-US" sz="2000" dirty="0">
                <a:solidFill>
                  <a:srgbClr val="000090"/>
                </a:solidFill>
              </a:rPr>
              <a:t>Collaboration </a:t>
            </a:r>
            <a:r>
              <a:rPr lang="en-US" sz="2000" dirty="0" smtClean="0">
                <a:solidFill>
                  <a:srgbClr val="000090"/>
                </a:solidFill>
              </a:rPr>
              <a:t>currently </a:t>
            </a:r>
            <a:r>
              <a:rPr lang="en-US" sz="2000" dirty="0">
                <a:solidFill>
                  <a:srgbClr val="000090"/>
                </a:solidFill>
              </a:rPr>
              <a:t>includes</a:t>
            </a:r>
            <a:r>
              <a:rPr lang="en-US" sz="2000" dirty="0" smtClean="0">
                <a:solidFill>
                  <a:srgbClr val="000090"/>
                </a:solidFill>
              </a:rPr>
              <a:t>:</a:t>
            </a:r>
          </a:p>
        </p:txBody>
      </p:sp>
      <p:sp>
        <p:nvSpPr>
          <p:cNvPr id="84996" name="TextBox 11"/>
          <p:cNvSpPr txBox="1">
            <a:spLocks noChangeArrowheads="1"/>
          </p:cNvSpPr>
          <p:nvPr/>
        </p:nvSpPr>
        <p:spPr bwMode="auto">
          <a:xfrm>
            <a:off x="685800" y="3624262"/>
            <a:ext cx="24749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13783B"/>
                </a:solidFill>
              </a:rPr>
              <a:t>R. </a:t>
            </a:r>
            <a:r>
              <a:rPr lang="en-US" sz="1600" dirty="0">
                <a:solidFill>
                  <a:srgbClr val="13783B"/>
                </a:solidFill>
              </a:rPr>
              <a:t>Wendell thesis, 2008</a:t>
            </a:r>
          </a:p>
        </p:txBody>
      </p:sp>
      <p:sp>
        <p:nvSpPr>
          <p:cNvPr id="84997" name="TextBox 12"/>
          <p:cNvSpPr txBox="1">
            <a:spLocks noChangeArrowheads="1"/>
          </p:cNvSpPr>
          <p:nvPr/>
        </p:nvSpPr>
        <p:spPr bwMode="auto">
          <a:xfrm>
            <a:off x="304800" y="4343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800" dirty="0">
                <a:solidFill>
                  <a:srgbClr val="000090"/>
                </a:solidFill>
              </a:rPr>
              <a:t>Such a level of </a:t>
            </a:r>
            <a:r>
              <a:rPr lang="en-US" sz="1800" dirty="0" smtClean="0">
                <a:solidFill>
                  <a:srgbClr val="FF0000"/>
                </a:solidFill>
              </a:rPr>
              <a:t>refinement</a:t>
            </a:r>
            <a:r>
              <a:rPr lang="en-US" sz="1800" dirty="0" smtClean="0">
                <a:solidFill>
                  <a:srgbClr val="000090"/>
                </a:solidFill>
              </a:rPr>
              <a:t>, </a:t>
            </a:r>
            <a:r>
              <a:rPr lang="en-US" sz="1800" dirty="0">
                <a:solidFill>
                  <a:srgbClr val="000090"/>
                </a:solidFill>
              </a:rPr>
              <a:t>with </a:t>
            </a:r>
            <a:r>
              <a:rPr lang="en-US" sz="1800" dirty="0" smtClean="0">
                <a:solidFill>
                  <a:srgbClr val="000090"/>
                </a:solidFill>
              </a:rPr>
              <a:t>~ 600 </a:t>
            </a:r>
            <a:r>
              <a:rPr lang="en-US" sz="1800" dirty="0">
                <a:solidFill>
                  <a:srgbClr val="000090"/>
                </a:solidFill>
              </a:rPr>
              <a:t>bins</a:t>
            </a:r>
            <a:r>
              <a:rPr lang="en-US" sz="1800" dirty="0" smtClean="0">
                <a:solidFill>
                  <a:srgbClr val="000090"/>
                </a:solidFill>
              </a:rPr>
              <a:t> and ~ 70 </a:t>
            </a:r>
            <a:r>
              <a:rPr lang="en-US" sz="1800" dirty="0" err="1">
                <a:solidFill>
                  <a:srgbClr val="000090"/>
                </a:solidFill>
              </a:rPr>
              <a:t>systematics</a:t>
            </a:r>
            <a:r>
              <a:rPr lang="en-US" sz="1800" dirty="0" smtClean="0">
                <a:solidFill>
                  <a:srgbClr val="000090"/>
                </a:solidFill>
              </a:rPr>
              <a:t>, partly shared in SK-I+II, is difficult to be reproduced in detail </a:t>
            </a:r>
            <a:r>
              <a:rPr lang="en-US" sz="1800" dirty="0" smtClean="0">
                <a:solidFill>
                  <a:srgbClr val="FF0000"/>
                </a:solidFill>
              </a:rPr>
              <a:t>outside</a:t>
            </a:r>
            <a:r>
              <a:rPr lang="en-US" sz="1800" dirty="0" smtClean="0">
                <a:solidFill>
                  <a:srgbClr val="000090"/>
                </a:solidFill>
              </a:rPr>
              <a:t> </a:t>
            </a:r>
            <a:r>
              <a:rPr lang="en-US" sz="1800" dirty="0">
                <a:solidFill>
                  <a:srgbClr val="000090"/>
                </a:solidFill>
              </a:rPr>
              <a:t>the SK collaboration.</a:t>
            </a:r>
            <a:r>
              <a:rPr lang="en-US" sz="1800" dirty="0" smtClean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6FD3B5-BAD1-A74A-998C-96A397D32B36}" type="slidenum">
              <a:rPr lang="en-US"/>
              <a:pPr>
                <a:defRPr/>
              </a:pPr>
              <a:t>32</a:t>
            </a:fld>
            <a:endParaRPr lang="en-US" sz="1400" dirty="0"/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3733800" y="1258669"/>
            <a:ext cx="5638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>
                <a:solidFill>
                  <a:srgbClr val="13783B"/>
                </a:solidFill>
              </a:rPr>
              <a:t>  </a:t>
            </a:r>
            <a:r>
              <a:rPr lang="en-US" sz="1800" dirty="0" smtClean="0">
                <a:solidFill>
                  <a:srgbClr val="FF0000"/>
                </a:solidFill>
              </a:rPr>
              <a:t>320+270 </a:t>
            </a:r>
            <a:r>
              <a:rPr lang="en-US" sz="1800" dirty="0">
                <a:solidFill>
                  <a:srgbClr val="13783B"/>
                </a:solidFill>
              </a:rPr>
              <a:t>energy-angle </a:t>
            </a:r>
            <a:r>
              <a:rPr lang="en-US" sz="1800" dirty="0">
                <a:solidFill>
                  <a:srgbClr val="FF0000"/>
                </a:solidFill>
              </a:rPr>
              <a:t>bins</a:t>
            </a:r>
            <a:r>
              <a:rPr lang="en-US" sz="1800" dirty="0">
                <a:solidFill>
                  <a:srgbClr val="13783B"/>
                </a:solidFill>
              </a:rPr>
              <a:t> for SK-</a:t>
            </a:r>
            <a:r>
              <a:rPr lang="en-US" sz="1800" dirty="0" smtClean="0">
                <a:solidFill>
                  <a:srgbClr val="13783B"/>
                </a:solidFill>
              </a:rPr>
              <a:t>I + SK-II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733800" y="2133600"/>
            <a:ext cx="5943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>
                <a:solidFill>
                  <a:srgbClr val="13783B"/>
                </a:solidFill>
              </a:rPr>
              <a:t>  </a:t>
            </a:r>
            <a:r>
              <a:rPr lang="en-US" sz="1800" dirty="0" smtClean="0">
                <a:solidFill>
                  <a:srgbClr val="FF0000"/>
                </a:solidFill>
              </a:rPr>
              <a:t>20+26+20 </a:t>
            </a:r>
            <a:r>
              <a:rPr lang="en-US" sz="1800" dirty="0">
                <a:solidFill>
                  <a:srgbClr val="13783B"/>
                </a:solidFill>
              </a:rPr>
              <a:t>sources of </a:t>
            </a:r>
            <a:r>
              <a:rPr lang="en-US" sz="1800" dirty="0">
                <a:solidFill>
                  <a:srgbClr val="FF0000"/>
                </a:solidFill>
              </a:rPr>
              <a:t>systematics</a:t>
            </a:r>
            <a:r>
              <a:rPr lang="en-US" sz="1800" dirty="0">
                <a:solidFill>
                  <a:srgbClr val="13783B"/>
                </a:solidFill>
              </a:rPr>
              <a:t> for SK-</a:t>
            </a:r>
            <a:r>
              <a:rPr lang="en-US" sz="1800" dirty="0" smtClean="0">
                <a:solidFill>
                  <a:srgbClr val="13783B"/>
                </a:solidFill>
              </a:rPr>
              <a:t>I + SK-II</a:t>
            </a:r>
          </a:p>
          <a:p>
            <a:r>
              <a:rPr lang="en-US" sz="1800" dirty="0" smtClean="0">
                <a:solidFill>
                  <a:srgbClr val="13783B"/>
                </a:solidFill>
              </a:rPr>
              <a:t>   </a:t>
            </a:r>
            <a:r>
              <a:rPr lang="en-US" sz="1600" dirty="0" smtClean="0">
                <a:solidFill>
                  <a:srgbClr val="13783B"/>
                </a:solidFill>
              </a:rPr>
              <a:t>(26 being </a:t>
            </a:r>
            <a:r>
              <a:rPr lang="en-US" sz="1600" b="1" u="sng" dirty="0" smtClean="0">
                <a:solidFill>
                  <a:srgbClr val="13783B"/>
                </a:solidFill>
              </a:rPr>
              <a:t>common</a:t>
            </a:r>
            <a:r>
              <a:rPr lang="en-US" sz="1600" dirty="0" smtClean="0">
                <a:solidFill>
                  <a:srgbClr val="13783B"/>
                </a:solidFill>
              </a:rPr>
              <a:t> to both phases)</a:t>
            </a:r>
            <a:endParaRPr lang="en-US" sz="1600" dirty="0">
              <a:solidFill>
                <a:srgbClr val="13783B"/>
              </a:solidFill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733800" y="3124200"/>
            <a:ext cx="60198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13783B"/>
                </a:solidFill>
              </a:rPr>
              <a:t>to be handled within </a:t>
            </a:r>
            <a:r>
              <a:rPr lang="en-US" sz="1800" dirty="0">
                <a:solidFill>
                  <a:srgbClr val="13783B"/>
                </a:solidFill>
              </a:rPr>
              <a:t>the so-called “pull method” </a:t>
            </a:r>
          </a:p>
          <a:p>
            <a:r>
              <a:rPr lang="en-US" sz="1600" dirty="0">
                <a:solidFill>
                  <a:srgbClr val="0000FF"/>
                </a:solidFill>
              </a:rPr>
              <a:t>(that we advocated in hep-ph/</a:t>
            </a:r>
            <a:r>
              <a:rPr lang="en-US" sz="1600" dirty="0" smtClean="0">
                <a:solidFill>
                  <a:srgbClr val="0000FF"/>
                </a:solidFill>
              </a:rPr>
              <a:t>0206162 and </a:t>
            </a:r>
            <a:r>
              <a:rPr lang="en-US" sz="1600" dirty="0">
                <a:solidFill>
                  <a:srgbClr val="0000FF"/>
                </a:solidFill>
              </a:rPr>
              <a:t>hep-ph/0303064</a:t>
            </a:r>
            <a:r>
              <a:rPr lang="en-US" sz="1600" dirty="0" smtClean="0">
                <a:solidFill>
                  <a:srgbClr val="0000FF"/>
                </a:solidFill>
              </a:rPr>
              <a:t>)  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304800" y="5602069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800" dirty="0" smtClean="0">
                <a:solidFill>
                  <a:srgbClr val="000090"/>
                </a:solidFill>
              </a:rPr>
              <a:t>Independent analyses of atmospheric data searching for small </a:t>
            </a:r>
            <a:r>
              <a:rPr lang="en-US" sz="1800" dirty="0">
                <a:solidFill>
                  <a:srgbClr val="000090"/>
                </a:solidFill>
              </a:rPr>
              <a:t>effects (or hints</a:t>
            </a:r>
            <a:r>
              <a:rPr lang="en-US" sz="1800" dirty="0" smtClean="0">
                <a:solidFill>
                  <a:srgbClr val="000090"/>
                </a:solidFill>
              </a:rPr>
              <a:t>) at the level of ~ 1 sigma, like ours, are thus getting </a:t>
            </a:r>
            <a:r>
              <a:rPr lang="en-US" sz="1800" dirty="0" smtClean="0">
                <a:solidFill>
                  <a:srgbClr val="FF0000"/>
                </a:solidFill>
              </a:rPr>
              <a:t>harder and harder</a:t>
            </a:r>
            <a:r>
              <a:rPr lang="en-US" sz="1800" dirty="0" smtClean="0">
                <a:solidFill>
                  <a:srgbClr val="000090"/>
                </a:solidFill>
              </a:rPr>
              <a:t> to perform. 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11" name="Down Arrow 10"/>
          <p:cNvSpPr/>
          <p:nvPr/>
        </p:nvSpPr>
        <p:spPr bwMode="auto">
          <a:xfrm>
            <a:off x="4495800" y="5105400"/>
            <a:ext cx="228600" cy="38100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6" grpId="0"/>
      <p:bldP spid="84997" grpId="0"/>
      <p:bldP spid="7" grpId="0"/>
      <p:bldP spid="8" grpId="0"/>
      <p:bldP spid="9" grpId="0"/>
      <p:bldP spid="10" grpId="0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9"/>
          <p:cNvSpPr>
            <a:spLocks noChangeArrowheads="1"/>
          </p:cNvSpPr>
          <p:nvPr/>
        </p:nvSpPr>
        <p:spPr bwMode="auto">
          <a:xfrm>
            <a:off x="304800" y="392668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800" dirty="0" smtClean="0">
                <a:solidFill>
                  <a:srgbClr val="000090"/>
                </a:solidFill>
              </a:rPr>
              <a:t>Therefore … 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3806BF-44B9-0D47-A95B-E65E8C3074F8}" type="slidenum">
              <a:rPr lang="en-US"/>
              <a:pPr>
                <a:defRPr/>
              </a:pPr>
              <a:t>33</a:t>
            </a:fld>
            <a:endParaRPr lang="en-US" sz="1400" dirty="0"/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304800" y="3066871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800" dirty="0" smtClean="0">
                <a:solidFill>
                  <a:srgbClr val="000090"/>
                </a:solidFill>
              </a:rPr>
              <a:t>In </a:t>
            </a:r>
            <a:r>
              <a:rPr lang="en-US" sz="1800" dirty="0">
                <a:solidFill>
                  <a:srgbClr val="000090"/>
                </a:solidFill>
              </a:rPr>
              <a:t>the meantime, we do not have compelling reasons</a:t>
            </a:r>
            <a:r>
              <a:rPr lang="en-US" sz="1800" dirty="0" smtClean="0">
                <a:solidFill>
                  <a:srgbClr val="000090"/>
                </a:solidFill>
              </a:rPr>
              <a:t> to </a:t>
            </a:r>
            <a:r>
              <a:rPr lang="en-US" sz="1800" dirty="0">
                <a:solidFill>
                  <a:srgbClr val="000090"/>
                </a:solidFill>
              </a:rPr>
              <a:t>revise our </a:t>
            </a:r>
            <a:r>
              <a:rPr lang="en-US" sz="1800" dirty="0" smtClean="0">
                <a:solidFill>
                  <a:srgbClr val="000090"/>
                </a:solidFill>
              </a:rPr>
              <a:t>0.9 sigma </a:t>
            </a:r>
            <a:r>
              <a:rPr lang="en-US" sz="1800" dirty="0">
                <a:solidFill>
                  <a:srgbClr val="000090"/>
                </a:solidFill>
              </a:rPr>
              <a:t>hint of </a:t>
            </a:r>
            <a:r>
              <a:rPr lang="en-US" sz="1800" dirty="0">
                <a:solidFill>
                  <a:srgbClr val="00009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baseline="-25000" dirty="0">
                <a:solidFill>
                  <a:srgbClr val="000090"/>
                </a:solidFill>
              </a:rPr>
              <a:t>13</a:t>
            </a:r>
            <a:r>
              <a:rPr lang="en-US" sz="800" baseline="-25000" dirty="0">
                <a:solidFill>
                  <a:srgbClr val="000090"/>
                </a:solidFill>
              </a:rPr>
              <a:t> </a:t>
            </a:r>
            <a:r>
              <a:rPr lang="en-US" sz="1800" dirty="0">
                <a:solidFill>
                  <a:srgbClr val="000090"/>
                </a:solidFill>
              </a:rPr>
              <a:t>&gt;</a:t>
            </a:r>
            <a:r>
              <a:rPr lang="en-US" sz="800" dirty="0">
                <a:solidFill>
                  <a:srgbClr val="000090"/>
                </a:solidFill>
              </a:rPr>
              <a:t> </a:t>
            </a:r>
            <a:r>
              <a:rPr lang="en-US" sz="1800" dirty="0">
                <a:solidFill>
                  <a:srgbClr val="000090"/>
                </a:solidFill>
              </a:rPr>
              <a:t>0</a:t>
            </a:r>
            <a:r>
              <a:rPr lang="en-US" sz="1800" dirty="0" smtClean="0">
                <a:solidFill>
                  <a:srgbClr val="000090"/>
                </a:solidFill>
              </a:rPr>
              <a:t> obtained from </a:t>
            </a:r>
            <a:r>
              <a:rPr lang="en-US" sz="1800" dirty="0">
                <a:solidFill>
                  <a:srgbClr val="000090"/>
                </a:solidFill>
              </a:rPr>
              <a:t>published</a:t>
            </a:r>
            <a:r>
              <a:rPr lang="en-US" sz="1800" dirty="0" smtClean="0">
                <a:solidFill>
                  <a:srgbClr val="000090"/>
                </a:solidFill>
              </a:rPr>
              <a:t> SK</a:t>
            </a:r>
            <a:r>
              <a:rPr lang="en-US" sz="1800" dirty="0">
                <a:solidFill>
                  <a:srgbClr val="000090"/>
                </a:solidFill>
              </a:rPr>
              <a:t>-I data, although it </a:t>
            </a:r>
            <a:r>
              <a:rPr lang="en-US" sz="1800" dirty="0" smtClean="0">
                <a:solidFill>
                  <a:srgbClr val="000090"/>
                </a:solidFill>
              </a:rPr>
              <a:t>may have, admittedly, a </a:t>
            </a:r>
            <a:r>
              <a:rPr lang="en-US" sz="1800" dirty="0" smtClean="0">
                <a:solidFill>
                  <a:srgbClr val="FF0000"/>
                </a:solidFill>
              </a:rPr>
              <a:t>more </a:t>
            </a:r>
            <a:r>
              <a:rPr lang="en-US" sz="1800" dirty="0">
                <a:solidFill>
                  <a:srgbClr val="FF0000"/>
                </a:solidFill>
              </a:rPr>
              <a:t>fragile</a:t>
            </a:r>
            <a:r>
              <a:rPr lang="en-US" sz="1800" dirty="0" smtClean="0">
                <a:solidFill>
                  <a:srgbClr val="FF0000"/>
                </a:solidFill>
              </a:rPr>
              <a:t> status </a:t>
            </a:r>
            <a:r>
              <a:rPr lang="en-US" sz="1800" dirty="0" smtClean="0">
                <a:solidFill>
                  <a:srgbClr val="000090"/>
                </a:solidFill>
              </a:rPr>
              <a:t>than </a:t>
            </a:r>
            <a:r>
              <a:rPr lang="en-US" sz="1800" dirty="0">
                <a:solidFill>
                  <a:srgbClr val="000090"/>
                </a:solidFill>
              </a:rPr>
              <a:t>the </a:t>
            </a:r>
            <a:r>
              <a:rPr lang="en-US" sz="1800" dirty="0" smtClean="0">
                <a:solidFill>
                  <a:srgbClr val="000090"/>
                </a:solidFill>
              </a:rPr>
              <a:t>~</a:t>
            </a:r>
            <a:r>
              <a:rPr lang="en-US" sz="800" dirty="0" smtClean="0">
                <a:solidFill>
                  <a:srgbClr val="000090"/>
                </a:solidFill>
              </a:rPr>
              <a:t> </a:t>
            </a:r>
            <a:r>
              <a:rPr lang="en-US" sz="1800" dirty="0" smtClean="0">
                <a:solidFill>
                  <a:srgbClr val="000090"/>
                </a:solidFill>
              </a:rPr>
              <a:t>1.2 sigma </a:t>
            </a:r>
            <a:r>
              <a:rPr lang="en-US" sz="1800" dirty="0">
                <a:solidFill>
                  <a:srgbClr val="000090"/>
                </a:solidFill>
              </a:rPr>
              <a:t>hint from</a:t>
            </a:r>
            <a:r>
              <a:rPr lang="en-US" sz="1800" dirty="0" smtClean="0">
                <a:solidFill>
                  <a:srgbClr val="000090"/>
                </a:solidFill>
              </a:rPr>
              <a:t> the analysis of solar + </a:t>
            </a:r>
            <a:r>
              <a:rPr lang="en-US" sz="1800" dirty="0" err="1" smtClean="0">
                <a:solidFill>
                  <a:srgbClr val="000090"/>
                </a:solidFill>
              </a:rPr>
              <a:t>KamLAND</a:t>
            </a:r>
            <a:r>
              <a:rPr lang="en-US" sz="1800" dirty="0" smtClean="0">
                <a:solidFill>
                  <a:srgbClr val="000090"/>
                </a:solidFill>
              </a:rPr>
              <a:t> data.</a:t>
            </a: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304800" y="480060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800" dirty="0" smtClean="0">
                <a:solidFill>
                  <a:srgbClr val="13783B"/>
                </a:solidFill>
              </a:rPr>
              <a:t>In any case, the whole discussion about </a:t>
            </a:r>
            <a:r>
              <a:rPr lang="en-US" sz="1800" dirty="0" smtClean="0">
                <a:solidFill>
                  <a:srgbClr val="13783B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baseline="-25000" dirty="0" smtClean="0">
                <a:solidFill>
                  <a:srgbClr val="13783B"/>
                </a:solidFill>
              </a:rPr>
              <a:t>13</a:t>
            </a:r>
            <a:r>
              <a:rPr lang="en-US" sz="800" baseline="-25000" dirty="0" smtClean="0">
                <a:solidFill>
                  <a:srgbClr val="13783B"/>
                </a:solidFill>
              </a:rPr>
              <a:t> </a:t>
            </a:r>
            <a:r>
              <a:rPr lang="en-US" sz="1800" dirty="0" smtClean="0">
                <a:solidFill>
                  <a:srgbClr val="13783B"/>
                </a:solidFill>
              </a:rPr>
              <a:t>&gt;</a:t>
            </a:r>
            <a:r>
              <a:rPr lang="en-US" sz="800" dirty="0" smtClean="0">
                <a:solidFill>
                  <a:srgbClr val="13783B"/>
                </a:solidFill>
              </a:rPr>
              <a:t> </a:t>
            </a:r>
            <a:r>
              <a:rPr lang="en-US" sz="1800" dirty="0" smtClean="0">
                <a:solidFill>
                  <a:srgbClr val="13783B"/>
                </a:solidFill>
              </a:rPr>
              <a:t>0 must be taken with </a:t>
            </a:r>
            <a:r>
              <a:rPr lang="en-US" sz="1800" dirty="0" smtClean="0">
                <a:solidFill>
                  <a:srgbClr val="0000FF"/>
                </a:solidFill>
              </a:rPr>
              <a:t>a grain of salt</a:t>
            </a:r>
            <a:r>
              <a:rPr lang="en-US" sz="1800" dirty="0" smtClean="0">
                <a:solidFill>
                  <a:srgbClr val="13783B"/>
                </a:solidFill>
              </a:rPr>
              <a:t>, since we are talking about really small and indirect effects, which will never pre-empt the discovery potential of </a:t>
            </a:r>
            <a:r>
              <a:rPr lang="en-US" sz="1800" dirty="0" smtClean="0">
                <a:solidFill>
                  <a:srgbClr val="0000FF"/>
                </a:solidFill>
              </a:rPr>
              <a:t>direct searches at reactors and accelerators</a:t>
            </a:r>
            <a:r>
              <a:rPr lang="en-US" sz="1800" dirty="0" smtClean="0">
                <a:solidFill>
                  <a:srgbClr val="13783B"/>
                </a:solidFill>
              </a:rPr>
              <a:t>.     </a:t>
            </a:r>
            <a:endParaRPr lang="en-US" sz="1800" dirty="0">
              <a:solidFill>
                <a:srgbClr val="13783B"/>
              </a:solidFill>
            </a:endParaRP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304800" y="12954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800" dirty="0" smtClean="0">
                <a:solidFill>
                  <a:srgbClr val="000090"/>
                </a:solidFill>
              </a:rPr>
              <a:t>… it will be very important to see the next official SK data release and especially the </a:t>
            </a:r>
            <a:r>
              <a:rPr lang="en-US" sz="1800" dirty="0" smtClean="0">
                <a:solidFill>
                  <a:srgbClr val="FF0000"/>
                </a:solidFill>
              </a:rPr>
              <a:t>official SK oscillation analysis</a:t>
            </a:r>
            <a:r>
              <a:rPr lang="en-US" sz="1800" dirty="0" smtClean="0">
                <a:solidFill>
                  <a:srgbClr val="000090"/>
                </a:solidFill>
              </a:rPr>
              <a:t>, hopefully including a complete treatment of three-flavor oscillations with both </a:t>
            </a:r>
            <a:r>
              <a:rPr lang="en-US" sz="1800" dirty="0" smtClean="0">
                <a:solidFill>
                  <a:srgbClr val="00009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800" dirty="0" smtClean="0">
                <a:solidFill>
                  <a:srgbClr val="000090"/>
                </a:solidFill>
                <a:ea typeface="Comic Sans MS" charset="0"/>
                <a:cs typeface="Comic Sans MS" charset="0"/>
              </a:rPr>
              <a:t>m</a:t>
            </a:r>
            <a:r>
              <a:rPr lang="en-US" sz="1800" baseline="30000" dirty="0" smtClean="0">
                <a:solidFill>
                  <a:srgbClr val="000090"/>
                </a:solidFill>
                <a:ea typeface="Comic Sans MS" charset="0"/>
                <a:cs typeface="Comic Sans MS" charset="0"/>
              </a:rPr>
              <a:t>2 </a:t>
            </a:r>
            <a:r>
              <a:rPr lang="en-US" sz="1800" dirty="0" smtClean="0">
                <a:solidFill>
                  <a:srgbClr val="000090"/>
                </a:solidFill>
              </a:rPr>
              <a:t>&gt; 0</a:t>
            </a:r>
            <a:r>
              <a:rPr lang="en-US" sz="1800" dirty="0" smtClean="0">
                <a:solidFill>
                  <a:srgbClr val="000090"/>
                </a:solidFill>
                <a:ea typeface="Comic Sans MS" charset="0"/>
                <a:cs typeface="Comic Sans MS" charset="0"/>
              </a:rPr>
              <a:t> </a:t>
            </a:r>
            <a:r>
              <a:rPr lang="en-US" sz="1800" dirty="0" smtClean="0">
                <a:solidFill>
                  <a:srgbClr val="000090"/>
                </a:solidFill>
              </a:rPr>
              <a:t>and </a:t>
            </a:r>
            <a:r>
              <a:rPr lang="en-US" sz="1800" dirty="0" smtClean="0">
                <a:solidFill>
                  <a:srgbClr val="00009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baseline="-25000" dirty="0" smtClean="0">
                <a:solidFill>
                  <a:srgbClr val="000090"/>
                </a:solidFill>
              </a:rPr>
              <a:t>13 </a:t>
            </a:r>
            <a:r>
              <a:rPr lang="en-US" sz="1800" dirty="0" smtClean="0">
                <a:solidFill>
                  <a:srgbClr val="000090"/>
                </a:solidFill>
              </a:rPr>
              <a:t>&gt; 0 (and possibly including also SK-III  data).    </a:t>
            </a:r>
            <a:endParaRPr lang="en-US" sz="18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7"/>
          <p:cNvSpPr>
            <a:spLocks noChangeArrowheads="1"/>
          </p:cNvSpPr>
          <p:nvPr/>
        </p:nvSpPr>
        <p:spPr bwMode="auto">
          <a:xfrm>
            <a:off x="304800" y="990600"/>
            <a:ext cx="678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First </a:t>
            </a:r>
            <a:r>
              <a:rPr lang="en-US" sz="2000" dirty="0">
                <a:solidFill>
                  <a:srgbClr val="FF0000"/>
                </a:solidFill>
              </a:rPr>
              <a:t>MINOS</a:t>
            </a:r>
            <a:r>
              <a:rPr lang="en-US" sz="2000" dirty="0">
                <a:solidFill>
                  <a:srgbClr val="000090"/>
                </a:solidFill>
              </a:rPr>
              <a:t> results on </a:t>
            </a:r>
            <a:r>
              <a:rPr lang="en-US" sz="2000" dirty="0">
                <a:solidFill>
                  <a:srgbClr val="FF0000"/>
                </a:solidFill>
              </a:rPr>
              <a:t>electron neutrino </a:t>
            </a:r>
            <a:r>
              <a:rPr lang="en-US" sz="2000" dirty="0" smtClean="0">
                <a:solidFill>
                  <a:srgbClr val="FF0000"/>
                </a:solidFill>
              </a:rPr>
              <a:t>appearance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CFE2D-E2DB-B24D-9C00-2CB6E06A819A}" type="slidenum">
              <a:rPr lang="en-US"/>
              <a:pPr>
                <a:defRPr/>
              </a:pPr>
              <a:t>34</a:t>
            </a:fld>
            <a:endParaRPr lang="en-US" sz="1400" dirty="0"/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304800" y="304800"/>
            <a:ext cx="1326054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Event</a:t>
            </a:r>
            <a:r>
              <a:rPr lang="en-US" b="1" u="sng" dirty="0" smtClean="0">
                <a:solidFill>
                  <a:srgbClr val="FF0000"/>
                </a:solidFill>
              </a:rPr>
              <a:t> 8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304800" y="1676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13783B"/>
                </a:solidFill>
              </a:rPr>
              <a:t>These </a:t>
            </a:r>
            <a:r>
              <a:rPr lang="en-US" sz="1800" dirty="0">
                <a:solidFill>
                  <a:srgbClr val="13783B"/>
                </a:solidFill>
              </a:rPr>
              <a:t>preliminary results have been released </a:t>
            </a:r>
            <a:r>
              <a:rPr lang="en-US" sz="1800" dirty="0" smtClean="0">
                <a:solidFill>
                  <a:srgbClr val="13783B"/>
                </a:solidFill>
              </a:rPr>
              <a:t>recently by </a:t>
            </a:r>
            <a:r>
              <a:rPr lang="en-US" sz="1800" dirty="0">
                <a:solidFill>
                  <a:srgbClr val="13783B"/>
                </a:solidFill>
              </a:rPr>
              <a:t>the MINOS collaboration (Mayly Sanchez, talk at FNAL, Feb. 27</a:t>
            </a:r>
            <a:r>
              <a:rPr lang="en-US" sz="1800" baseline="30000" dirty="0">
                <a:solidFill>
                  <a:srgbClr val="13783B"/>
                </a:solidFill>
              </a:rPr>
              <a:t>th</a:t>
            </a:r>
            <a:r>
              <a:rPr lang="en-US" sz="1800" dirty="0" smtClean="0">
                <a:solidFill>
                  <a:srgbClr val="13783B"/>
                </a:solidFill>
              </a:rPr>
              <a:t>)</a:t>
            </a:r>
            <a:endParaRPr lang="en-US" sz="1800" dirty="0">
              <a:solidFill>
                <a:srgbClr val="13783B"/>
              </a:solidFill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304800" y="27432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13783B"/>
                </a:solidFill>
              </a:rPr>
              <a:t>It </a:t>
            </a:r>
            <a:r>
              <a:rPr lang="en-US" sz="1800" dirty="0">
                <a:solidFill>
                  <a:srgbClr val="13783B"/>
                </a:solidFill>
              </a:rPr>
              <a:t>would be unfair to anticipate results and slides</a:t>
            </a:r>
            <a:r>
              <a:rPr lang="en-US" sz="1800" dirty="0" smtClean="0">
                <a:solidFill>
                  <a:srgbClr val="13783B"/>
                </a:solidFill>
              </a:rPr>
              <a:t> that will </a:t>
            </a:r>
            <a:r>
              <a:rPr lang="en-US" sz="1800" dirty="0">
                <a:solidFill>
                  <a:srgbClr val="13783B"/>
                </a:solidFill>
              </a:rPr>
              <a:t>be</a:t>
            </a:r>
            <a:r>
              <a:rPr lang="en-US" sz="1800" dirty="0" smtClean="0">
                <a:solidFill>
                  <a:srgbClr val="13783B"/>
                </a:solidFill>
              </a:rPr>
              <a:t> presumably shown by M</a:t>
            </a:r>
            <a:r>
              <a:rPr lang="en-US" sz="1800" dirty="0">
                <a:solidFill>
                  <a:srgbClr val="13783B"/>
                </a:solidFill>
              </a:rPr>
              <a:t>ilind</a:t>
            </a:r>
            <a:r>
              <a:rPr lang="en-US" sz="1800" dirty="0" smtClean="0">
                <a:solidFill>
                  <a:srgbClr val="13783B"/>
                </a:solidFill>
              </a:rPr>
              <a:t> Diwan </a:t>
            </a:r>
            <a:r>
              <a:rPr lang="en-US" sz="1800" dirty="0">
                <a:solidFill>
                  <a:srgbClr val="13783B"/>
                </a:solidFill>
              </a:rPr>
              <a:t>later in this Workshop </a:t>
            </a:r>
            <a:r>
              <a:rPr lang="en-US" sz="1800" dirty="0" smtClean="0">
                <a:solidFill>
                  <a:srgbClr val="13783B"/>
                </a:solidFill>
              </a:rPr>
              <a:t>…</a:t>
            </a: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304800" y="3886200"/>
            <a:ext cx="8991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800" dirty="0" smtClean="0">
                <a:solidFill>
                  <a:srgbClr val="000090"/>
                </a:solidFill>
              </a:rPr>
              <a:t>… </a:t>
            </a:r>
            <a:r>
              <a:rPr lang="en-US" sz="1800" dirty="0">
                <a:solidFill>
                  <a:srgbClr val="000090"/>
                </a:solidFill>
              </a:rPr>
              <a:t>but I can’t help noticing that MINOS’s best </a:t>
            </a:r>
            <a:r>
              <a:rPr lang="en-US" sz="1800" dirty="0" smtClean="0">
                <a:solidFill>
                  <a:srgbClr val="000090"/>
                </a:solidFill>
              </a:rPr>
              <a:t>fit for </a:t>
            </a:r>
            <a:r>
              <a:rPr lang="en-US" sz="20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1800" baseline="-25000" dirty="0">
                <a:solidFill>
                  <a:srgbClr val="FF0000"/>
                </a:solidFill>
              </a:rPr>
              <a:t>13</a:t>
            </a:r>
            <a:r>
              <a:rPr lang="en-US" sz="1800" dirty="0">
                <a:solidFill>
                  <a:srgbClr val="000090"/>
                </a:solidFill>
              </a:rPr>
              <a:t> sits</a:t>
            </a:r>
            <a:r>
              <a:rPr lang="en-US" sz="1800" dirty="0" smtClean="0">
                <a:solidFill>
                  <a:srgbClr val="000090"/>
                </a:solidFill>
              </a:rPr>
              <a:t> around </a:t>
            </a:r>
            <a:r>
              <a:rPr lang="en-US" sz="1800" dirty="0">
                <a:solidFill>
                  <a:srgbClr val="000090"/>
                </a:solidFill>
              </a:rPr>
              <a:t>the CHOOZ limit, and is away </a:t>
            </a:r>
            <a:r>
              <a:rPr lang="en-US" sz="1800" dirty="0" smtClean="0">
                <a:solidFill>
                  <a:srgbClr val="000090"/>
                </a:solidFill>
              </a:rPr>
              <a:t>from zero </a:t>
            </a:r>
            <a:r>
              <a:rPr lang="en-US" sz="1800" dirty="0">
                <a:solidFill>
                  <a:srgbClr val="000090"/>
                </a:solidFill>
              </a:rPr>
              <a:t>at </a:t>
            </a:r>
            <a:r>
              <a:rPr lang="en-US" sz="1800" dirty="0" smtClean="0">
                <a:solidFill>
                  <a:srgbClr val="000090"/>
                </a:solidFill>
              </a:rPr>
              <a:t>~ 90</a:t>
            </a:r>
            <a:r>
              <a:rPr lang="en-US" sz="1800" dirty="0">
                <a:solidFill>
                  <a:srgbClr val="000090"/>
                </a:solidFill>
              </a:rPr>
              <a:t>% C.</a:t>
            </a:r>
            <a:r>
              <a:rPr lang="en-US" sz="1800" dirty="0" smtClean="0">
                <a:solidFill>
                  <a:srgbClr val="000090"/>
                </a:solidFill>
              </a:rPr>
              <a:t>L. (</a:t>
            </a:r>
            <a:r>
              <a:rPr lang="en-US" sz="1800" dirty="0">
                <a:solidFill>
                  <a:srgbClr val="000090"/>
                </a:solidFill>
              </a:rPr>
              <a:t>although the Collaboration</a:t>
            </a:r>
            <a:r>
              <a:rPr lang="en-US" sz="1800" dirty="0" smtClean="0">
                <a:solidFill>
                  <a:srgbClr val="000090"/>
                </a:solidFill>
              </a:rPr>
              <a:t>, conservatively</a:t>
            </a:r>
            <a:r>
              <a:rPr lang="en-US" sz="1800" dirty="0">
                <a:solidFill>
                  <a:srgbClr val="000090"/>
                </a:solidFill>
              </a:rPr>
              <a:t>, does not attach any particular </a:t>
            </a:r>
            <a:r>
              <a:rPr lang="en-US" sz="1800" dirty="0" smtClean="0">
                <a:solidFill>
                  <a:srgbClr val="000090"/>
                </a:solidFill>
              </a:rPr>
              <a:t>relevance to </a:t>
            </a:r>
            <a:r>
              <a:rPr lang="en-US" sz="1800" dirty="0">
                <a:solidFill>
                  <a:srgbClr val="000090"/>
                </a:solidFill>
              </a:rPr>
              <a:t>this fact). 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1219200" y="5486400"/>
            <a:ext cx="678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We are then ready to open …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/>
      <p:bldP spid="5" grpId="0"/>
      <p:bldP spid="6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0657B7-7018-FB41-8003-9697B638E486}" type="slidenum">
              <a:rPr lang="en-US"/>
              <a:pPr>
                <a:defRPr/>
              </a:pPr>
              <a:t>35</a:t>
            </a:fld>
            <a:endParaRPr lang="en-US" sz="1400" dirty="0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3276600"/>
            <a:ext cx="9607344" cy="990600"/>
            <a:chOff x="152400" y="1981200"/>
            <a:chExt cx="9601200" cy="990600"/>
          </a:xfrm>
        </p:grpSpPr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52400" y="1981200"/>
              <a:ext cx="9601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523123" y="2209800"/>
              <a:ext cx="6843352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2600" b="1" dirty="0" smtClean="0">
                  <a:solidFill>
                    <a:srgbClr val="FF0000"/>
                  </a:solidFill>
                  <a:sym typeface="Symbol" charset="2"/>
                </a:rPr>
                <a:t>ACT THREE: </a:t>
              </a:r>
              <a:r>
                <a:rPr lang="en-US" sz="2600" b="1" dirty="0" smtClean="0">
                  <a:solidFill>
                    <a:srgbClr val="0000FF"/>
                  </a:solidFill>
                  <a:sym typeface="Symbol" charset="2"/>
                </a:rPr>
                <a:t>Approximate update</a:t>
              </a:r>
              <a:r>
                <a:rPr lang="en-US" sz="2600" dirty="0" smtClean="0">
                  <a:solidFill>
                    <a:srgbClr val="0000FF"/>
                  </a:solidFill>
                </a:rPr>
                <a:t> </a:t>
              </a:r>
              <a:r>
                <a:rPr lang="en-US" sz="2600" b="1" dirty="0" smtClean="0">
                  <a:solidFill>
                    <a:srgbClr val="0000FF"/>
                  </a:solidFill>
                </a:rPr>
                <a:t>for </a:t>
              </a:r>
              <a:r>
                <a:rPr lang="it-IT" sz="2600" b="1" dirty="0" smtClean="0">
                  <a:solidFill>
                    <a:srgbClr val="0000FF"/>
                  </a:solidFill>
                  <a:latin typeface="Symbol" charset="2"/>
                  <a:sym typeface="Symbol" charset="2"/>
                </a:rPr>
                <a:t></a:t>
              </a:r>
              <a:r>
                <a:rPr lang="it-IT" sz="2600" b="1" baseline="-25000" dirty="0" smtClean="0">
                  <a:solidFill>
                    <a:srgbClr val="0000FF"/>
                  </a:solidFill>
                </a:rPr>
                <a:t>13</a:t>
              </a:r>
              <a:endParaRPr lang="it-IT" sz="26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04800" y="4800600"/>
            <a:ext cx="707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[where the resolution of the problem is given …]</a:t>
            </a:r>
            <a:endParaRPr lang="it-IT" sz="1400" dirty="0">
              <a:solidFill>
                <a:srgbClr val="FF0000"/>
              </a:solidFill>
            </a:endParaRPr>
          </a:p>
        </p:txBody>
      </p:sp>
      <p:pic>
        <p:nvPicPr>
          <p:cNvPr id="9" name="Picture 8" descr="Galileo facing the Inquisi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157253" cy="3276600"/>
          </a:xfrm>
          <a:prstGeom prst="rect">
            <a:avLst/>
          </a:prstGeom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181600" y="0"/>
            <a:ext cx="25497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rgbClr val="185B1D"/>
                </a:solidFill>
              </a:rPr>
              <a:t>Galileo before the Holy Office, by Joseph Nicolas Robert-Fleury  Luxembourg Museum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Box 8"/>
          <p:cNvSpPr txBox="1">
            <a:spLocks noChangeArrowheads="1"/>
          </p:cNvSpPr>
          <p:nvPr/>
        </p:nvSpPr>
        <p:spPr bwMode="auto">
          <a:xfrm>
            <a:off x="381000" y="533400"/>
            <a:ext cx="899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800" dirty="0">
                <a:solidFill>
                  <a:srgbClr val="000090"/>
                </a:solidFill>
              </a:rPr>
              <a:t>If, optimistically, we see the glass “half full” </a:t>
            </a:r>
            <a:r>
              <a:rPr lang="en-US" sz="1800" dirty="0" smtClean="0">
                <a:solidFill>
                  <a:srgbClr val="000090"/>
                </a:solidFill>
              </a:rPr>
              <a:t>rather then </a:t>
            </a:r>
            <a:r>
              <a:rPr lang="en-US" sz="1800" dirty="0">
                <a:solidFill>
                  <a:srgbClr val="000090"/>
                </a:solidFill>
              </a:rPr>
              <a:t>“half empty”, then </a:t>
            </a:r>
            <a:r>
              <a:rPr lang="en-US" sz="1800" dirty="0" smtClean="0">
                <a:solidFill>
                  <a:srgbClr val="000090"/>
                </a:solidFill>
              </a:rPr>
              <a:t>we might have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91140" name="Rectangle 11"/>
          <p:cNvSpPr>
            <a:spLocks noChangeArrowheads="1"/>
          </p:cNvSpPr>
          <p:nvPr/>
        </p:nvSpPr>
        <p:spPr bwMode="auto">
          <a:xfrm>
            <a:off x="3048000" y="2895600"/>
            <a:ext cx="33344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sin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l-GR" dirty="0">
                <a:solidFill>
                  <a:srgbClr val="FF0000"/>
                </a:solidFill>
                <a:latin typeface="Lucida Grande" charset="0"/>
                <a:sym typeface="Symbol" charset="2"/>
              </a:rPr>
              <a:t>θ</a:t>
            </a:r>
            <a:r>
              <a:rPr lang="en-US" baseline="-25000" dirty="0">
                <a:solidFill>
                  <a:srgbClr val="FF0000"/>
                </a:solidFill>
                <a:sym typeface="Symbol" charset="2"/>
              </a:rPr>
              <a:t>13 </a:t>
            </a:r>
            <a:r>
              <a:rPr lang="en-US" dirty="0">
                <a:solidFill>
                  <a:srgbClr val="FF0000"/>
                </a:solidFill>
                <a:sym typeface="Symbol" charset="2"/>
              </a:rPr>
              <a:t>= 0.016  0.010</a:t>
            </a:r>
          </a:p>
        </p:txBody>
      </p:sp>
      <p:sp>
        <p:nvSpPr>
          <p:cNvPr id="91141" name="Rectangle 12"/>
          <p:cNvSpPr>
            <a:spLocks noChangeArrowheads="1"/>
          </p:cNvSpPr>
          <p:nvPr/>
        </p:nvSpPr>
        <p:spPr bwMode="auto">
          <a:xfrm>
            <a:off x="3048000" y="4648200"/>
            <a:ext cx="30842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sin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l-GR" dirty="0">
                <a:solidFill>
                  <a:srgbClr val="FF0000"/>
                </a:solidFill>
                <a:latin typeface="Lucida Grande" charset="0"/>
                <a:sym typeface="Symbol" charset="2"/>
              </a:rPr>
              <a:t>θ</a:t>
            </a:r>
            <a:r>
              <a:rPr lang="en-US" baseline="-25000" dirty="0">
                <a:solidFill>
                  <a:srgbClr val="FF0000"/>
                </a:solidFill>
                <a:sym typeface="Symbol" charset="2"/>
              </a:rPr>
              <a:t>13 </a:t>
            </a:r>
            <a:r>
              <a:rPr lang="en-US" dirty="0">
                <a:solidFill>
                  <a:srgbClr val="FF0000"/>
                </a:solidFill>
                <a:sym typeface="Symbol" charset="2"/>
              </a:rPr>
              <a:t>~ 0.05  0.03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0A29A8-A127-4A41-A626-AB556F724DD5}" type="slidenum">
              <a:rPr lang="en-US"/>
              <a:pPr>
                <a:defRPr/>
              </a:pPr>
              <a:t>36</a:t>
            </a:fld>
            <a:endParaRPr lang="en-US" sz="1400" dirty="0"/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981200" y="1447800"/>
            <a:ext cx="594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two </a:t>
            </a:r>
            <a:r>
              <a:rPr lang="en-US" sz="2000" dirty="0">
                <a:solidFill>
                  <a:srgbClr val="FF0000"/>
                </a:solidFill>
              </a:rPr>
              <a:t>independent 90% CL hints in favor of </a:t>
            </a:r>
            <a:r>
              <a:rPr lang="en-US" sz="20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q </a:t>
            </a:r>
            <a:r>
              <a:rPr lang="en-US" sz="2000" baseline="-25000" dirty="0" smtClean="0">
                <a:solidFill>
                  <a:srgbClr val="FF0000"/>
                </a:solidFill>
              </a:rPr>
              <a:t>13 </a:t>
            </a:r>
            <a:r>
              <a:rPr lang="en-US" sz="2000" dirty="0" smtClean="0">
                <a:solidFill>
                  <a:srgbClr val="FF0000"/>
                </a:solidFill>
              </a:rPr>
              <a:t>&gt; 0</a:t>
            </a:r>
            <a:endParaRPr lang="en-US" sz="2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491760" y="2362200"/>
            <a:ext cx="6061440" cy="369332"/>
            <a:chOff x="491760" y="2362200"/>
            <a:chExt cx="6061440" cy="369332"/>
          </a:xfrm>
        </p:grpSpPr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838200" y="2362200"/>
              <a:ext cx="5715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 smtClean="0">
                  <a:solidFill>
                    <a:srgbClr val="000090"/>
                  </a:solidFill>
                </a:rPr>
                <a:t>one </a:t>
              </a:r>
              <a:r>
                <a:rPr lang="en-US" sz="1800" dirty="0">
                  <a:solidFill>
                    <a:srgbClr val="000090"/>
                  </a:solidFill>
                </a:rPr>
                <a:t>coming from our global analysis (2008)</a:t>
              </a:r>
            </a:p>
          </p:txBody>
        </p:sp>
        <p:sp>
          <p:nvSpPr>
            <p:cNvPr id="10" name="Oval 16"/>
            <p:cNvSpPr>
              <a:spLocks noChangeArrowheads="1"/>
            </p:cNvSpPr>
            <p:nvPr/>
          </p:nvSpPr>
          <p:spPr bwMode="auto">
            <a:xfrm>
              <a:off x="491760" y="2514600"/>
              <a:ext cx="117840" cy="1178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1760" y="3697069"/>
            <a:ext cx="8804640" cy="646331"/>
            <a:chOff x="491760" y="3697069"/>
            <a:chExt cx="8804640" cy="646331"/>
          </a:xfrm>
        </p:grpSpPr>
        <p:sp>
          <p:nvSpPr>
            <p:cNvPr id="91139" name="Rectangle 10"/>
            <p:cNvSpPr>
              <a:spLocks noChangeArrowheads="1"/>
            </p:cNvSpPr>
            <p:nvPr/>
          </p:nvSpPr>
          <p:spPr bwMode="auto">
            <a:xfrm>
              <a:off x="838200" y="3697069"/>
              <a:ext cx="84582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just"/>
              <a:r>
                <a:rPr lang="en-US" sz="1800" dirty="0">
                  <a:solidFill>
                    <a:srgbClr val="000090"/>
                  </a:solidFill>
                </a:rPr>
                <a:t>and one coming from MINOS (2009), </a:t>
              </a:r>
              <a:r>
                <a:rPr lang="en-US" sz="1800" dirty="0">
                  <a:solidFill>
                    <a:srgbClr val="13783B"/>
                  </a:solidFill>
                </a:rPr>
                <a:t>that we roughly symmetrize and approximate with</a:t>
              </a:r>
              <a:r>
                <a:rPr lang="en-US" sz="1800" dirty="0" smtClean="0">
                  <a:solidFill>
                    <a:srgbClr val="13783B"/>
                  </a:solidFill>
                </a:rPr>
                <a:t> only one </a:t>
              </a:r>
              <a:r>
                <a:rPr lang="en-US" sz="1800" dirty="0">
                  <a:solidFill>
                    <a:srgbClr val="13783B"/>
                  </a:solidFill>
                </a:rPr>
                <a:t>significant digit as  </a:t>
              </a:r>
            </a:p>
          </p:txBody>
        </p:sp>
        <p:sp>
          <p:nvSpPr>
            <p:cNvPr id="11" name="Oval 16"/>
            <p:cNvSpPr>
              <a:spLocks noChangeArrowheads="1"/>
            </p:cNvSpPr>
            <p:nvPr/>
          </p:nvSpPr>
          <p:spPr bwMode="auto">
            <a:xfrm>
              <a:off x="491760" y="3844560"/>
              <a:ext cx="117840" cy="1178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38200" y="5650468"/>
            <a:ext cx="861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800" dirty="0" smtClean="0">
                <a:solidFill>
                  <a:srgbClr val="13783B"/>
                </a:solidFill>
              </a:rPr>
              <a:t>[Note that being more refined about MINOS would not really matter in this context.]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0" grpId="0"/>
      <p:bldP spid="91141" grpId="0"/>
      <p:bldP spid="8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2"/>
          <p:cNvSpPr>
            <a:spLocks noChangeArrowheads="1"/>
          </p:cNvSpPr>
          <p:nvPr/>
        </p:nvSpPr>
        <p:spPr bwMode="auto">
          <a:xfrm>
            <a:off x="2438400" y="1447800"/>
            <a:ext cx="4460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sin</a:t>
            </a:r>
            <a:r>
              <a:rPr lang="en-US" sz="3600" baseline="30000" dirty="0">
                <a:solidFill>
                  <a:srgbClr val="FF0000"/>
                </a:solidFill>
              </a:rPr>
              <a:t>2</a:t>
            </a:r>
            <a:r>
              <a:rPr lang="el-GR" sz="3600" dirty="0">
                <a:solidFill>
                  <a:srgbClr val="FF0000"/>
                </a:solidFill>
                <a:latin typeface="Lucida Grande" charset="0"/>
                <a:sym typeface="Symbol" charset="2"/>
              </a:rPr>
              <a:t>θ</a:t>
            </a:r>
            <a:r>
              <a:rPr lang="en-US" sz="3600" baseline="-25000" dirty="0">
                <a:solidFill>
                  <a:srgbClr val="FF0000"/>
                </a:solidFill>
                <a:sym typeface="Symbol" charset="2"/>
              </a:rPr>
              <a:t>13 </a:t>
            </a:r>
            <a:r>
              <a:rPr lang="en-US" sz="3600" dirty="0">
                <a:solidFill>
                  <a:srgbClr val="FF0000"/>
                </a:solidFill>
                <a:sym typeface="Symbol" charset="2"/>
              </a:rPr>
              <a:t>~ 0.02  0.01</a:t>
            </a:r>
          </a:p>
        </p:txBody>
      </p:sp>
      <p:sp>
        <p:nvSpPr>
          <p:cNvPr id="93187" name="TextBox 13"/>
          <p:cNvSpPr txBox="1">
            <a:spLocks noChangeArrowheads="1"/>
          </p:cNvSpPr>
          <p:nvPr/>
        </p:nvSpPr>
        <p:spPr bwMode="auto">
          <a:xfrm>
            <a:off x="838200" y="2667000"/>
            <a:ext cx="7696199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namely, an overall indication at ~ 2 sigma (95% CL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2AF1E4-81FD-134B-9BD5-3E6FF90C08E5}" type="slidenum">
              <a:rPr lang="en-US"/>
              <a:pPr>
                <a:defRPr/>
              </a:pPr>
              <a:t>37</a:t>
            </a:fld>
            <a:endParaRPr lang="en-US" sz="1400" dirty="0"/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1447800" y="533400"/>
            <a:ext cx="6553200" cy="461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 combination at face value </a:t>
            </a:r>
            <a:r>
              <a:rPr lang="en-US" dirty="0" smtClean="0">
                <a:solidFill>
                  <a:srgbClr val="FF0000"/>
                </a:solidFill>
              </a:rPr>
              <a:t>gives 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2514600" y="4572000"/>
            <a:ext cx="541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the </a:t>
            </a:r>
            <a:r>
              <a:rPr lang="en-US" sz="2000" dirty="0">
                <a:solidFill>
                  <a:srgbClr val="000090"/>
                </a:solidFill>
              </a:rPr>
              <a:t>odds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smtClean="0">
                <a:solidFill>
                  <a:srgbClr val="000090"/>
                </a:solidFill>
              </a:rPr>
              <a:t>against null </a:t>
            </a:r>
            <a:r>
              <a:rPr lang="el-GR" sz="2000" smtClean="0">
                <a:solidFill>
                  <a:srgbClr val="000090"/>
                </a:solidFill>
                <a:latin typeface="Lucida Grande" charset="0"/>
                <a:sym typeface="Symbol" charset="2"/>
              </a:rPr>
              <a:t>θ</a:t>
            </a:r>
            <a:r>
              <a:rPr lang="en-US" sz="2000" baseline="-25000" dirty="0" smtClean="0">
                <a:solidFill>
                  <a:srgbClr val="000090"/>
                </a:solidFill>
                <a:sym typeface="Symbol" charset="2"/>
              </a:rPr>
              <a:t>13</a:t>
            </a:r>
            <a:r>
              <a:rPr lang="en-US" sz="2000" dirty="0" smtClean="0">
                <a:solidFill>
                  <a:srgbClr val="000090"/>
                </a:solidFill>
                <a:sym typeface="Symbol" charset="2"/>
              </a:rPr>
              <a:t> are now </a:t>
            </a:r>
            <a:r>
              <a:rPr lang="en-US" sz="2000" dirty="0" smtClean="0">
                <a:solidFill>
                  <a:srgbClr val="FF0000"/>
                </a:solidFill>
                <a:sym typeface="Symbol" charset="2"/>
              </a:rPr>
              <a:t>20</a:t>
            </a:r>
            <a:r>
              <a:rPr lang="en-US" sz="2000" dirty="0" smtClean="0">
                <a:solidFill>
                  <a:srgbClr val="000090"/>
                </a:solidFill>
                <a:sym typeface="Symbol" charset="2"/>
              </a:rPr>
              <a:t> </a:t>
            </a:r>
            <a:r>
              <a:rPr lang="en-US" sz="2000" dirty="0">
                <a:solidFill>
                  <a:srgbClr val="000090"/>
                </a:solidFill>
                <a:sym typeface="Symbol" charset="2"/>
              </a:rPr>
              <a:t>to </a:t>
            </a:r>
            <a:r>
              <a:rPr lang="en-US" sz="2000" dirty="0">
                <a:solidFill>
                  <a:srgbClr val="FF0000"/>
                </a:solidFill>
                <a:sym typeface="Symbol" charset="2"/>
              </a:rPr>
              <a:t>1</a:t>
            </a:r>
            <a:r>
              <a:rPr lang="en-US" sz="2000" dirty="0">
                <a:solidFill>
                  <a:srgbClr val="000090"/>
                </a:solidFill>
                <a:sym typeface="Symbol" charset="2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sym typeface="Symbol" charset="2"/>
              </a:rPr>
              <a:t>!   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838200" y="3657600"/>
            <a:ext cx="5791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2000" dirty="0" smtClean="0">
                <a:solidFill>
                  <a:srgbClr val="000090"/>
                </a:solidFill>
              </a:rPr>
              <a:t>In </a:t>
            </a:r>
            <a:r>
              <a:rPr lang="en-US" sz="2000" dirty="0" smtClean="0">
                <a:solidFill>
                  <a:srgbClr val="000090"/>
                </a:solidFill>
              </a:rPr>
              <a:t>other words …</a:t>
            </a:r>
            <a:r>
              <a:rPr lang="en-US" sz="2000" dirty="0" smtClean="0">
                <a:solidFill>
                  <a:srgbClr val="000090"/>
                </a:solidFill>
                <a:sym typeface="Symbol" charset="2"/>
              </a:rPr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  <p:bldP spid="93187" grpId="0" animBg="1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0657B7-7018-FB41-8003-9697B638E486}" type="slidenum">
              <a:rPr lang="en-US"/>
              <a:pPr>
                <a:defRPr/>
              </a:pPr>
              <a:t>38</a:t>
            </a:fld>
            <a:endParaRPr lang="en-US" sz="14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0657B7-7018-FB41-8003-9697B638E486}" type="slidenum">
              <a:rPr lang="en-US"/>
              <a:pPr>
                <a:defRPr/>
              </a:pPr>
              <a:t>39</a:t>
            </a:fld>
            <a:endParaRPr lang="en-US" sz="1400" dirty="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98656" y="2819400"/>
            <a:ext cx="9302544" cy="990600"/>
            <a:chOff x="152400" y="1981200"/>
            <a:chExt cx="9601200" cy="990600"/>
          </a:xfrm>
        </p:grpSpPr>
        <p:sp>
          <p:nvSpPr>
            <p:cNvPr id="4" name="Rectangle 7"/>
            <p:cNvSpPr>
              <a:spLocks noChangeArrowheads="1"/>
            </p:cNvSpPr>
            <p:nvPr/>
          </p:nvSpPr>
          <p:spPr bwMode="auto">
            <a:xfrm>
              <a:off x="152400" y="1981200"/>
              <a:ext cx="96012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4423011" y="2209800"/>
              <a:ext cx="1471024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2600" b="1" dirty="0" err="1" smtClean="0">
                  <a:solidFill>
                    <a:srgbClr val="2429F7"/>
                  </a:solidFill>
                  <a:sym typeface="Symbol" charset="2"/>
                </a:rPr>
                <a:t>BACKUP</a:t>
              </a:r>
              <a:endParaRPr lang="it-IT" sz="26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462C24-0C29-A64B-BD56-03DF198F5552}" type="slidenum">
              <a:rPr lang="en-US" smtClean="0"/>
              <a:pPr>
                <a:defRPr/>
              </a:pPr>
              <a:t>4</a:t>
            </a:fld>
            <a:endParaRPr lang="en-US" sz="1400" dirty="0"/>
          </a:p>
        </p:txBody>
      </p:sp>
      <p:sp>
        <p:nvSpPr>
          <p:cNvPr id="3" name="Slide Number Placeholder 5"/>
          <p:cNvSpPr txBox="1">
            <a:spLocks/>
          </p:cNvSpPr>
          <p:nvPr/>
        </p:nvSpPr>
        <p:spPr bwMode="auto">
          <a:xfrm>
            <a:off x="7537450" y="6438900"/>
            <a:ext cx="2063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>
              <a:defRPr/>
            </a:pPr>
            <a:fld id="{7B31E102-33F1-4649-A21B-1BC3D1CB69C6}" type="slidenum">
              <a:rPr lang="en-US" sz="1200">
                <a:latin typeface="+mn-lt"/>
              </a:rPr>
              <a:pPr algn="r">
                <a:defRPr/>
              </a:pPr>
              <a:t>4</a:t>
            </a:fld>
            <a:endParaRPr lang="en-US" sz="1400" dirty="0">
              <a:latin typeface="+mn-lt"/>
            </a:endParaRP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4191000" y="1981200"/>
            <a:ext cx="5486400" cy="4495800"/>
            <a:chOff x="2640" y="1248"/>
            <a:chExt cx="3456" cy="2736"/>
          </a:xfrm>
        </p:grpSpPr>
        <p:sp>
          <p:nvSpPr>
            <p:cNvPr id="31761" name="Rectangle 16"/>
            <p:cNvSpPr>
              <a:spLocks noChangeArrowheads="1"/>
            </p:cNvSpPr>
            <p:nvPr/>
          </p:nvSpPr>
          <p:spPr bwMode="auto">
            <a:xfrm>
              <a:off x="2640" y="1248"/>
              <a:ext cx="3456" cy="27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pic>
          <p:nvPicPr>
            <p:cNvPr id="31762" name="Picture 3" descr="fig_0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84" y="1392"/>
              <a:ext cx="3168" cy="2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7"/>
          <p:cNvSpPr txBox="1">
            <a:spLocks noChangeArrowheads="1"/>
          </p:cNvSpPr>
          <p:nvPr/>
        </p:nvSpPr>
        <p:spPr bwMode="auto">
          <a:xfrm>
            <a:off x="228600" y="22860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1800" kern="0" dirty="0">
                <a:solidFill>
                  <a:srgbClr val="2429F7"/>
                </a:solidFill>
                <a:ea typeface="+mj-ea"/>
                <a:cs typeface="+mj-cs"/>
              </a:rPr>
              <a:t>Concerning </a:t>
            </a:r>
            <a:endParaRPr lang="en-US" sz="1800" kern="0" dirty="0">
              <a:solidFill>
                <a:srgbClr val="2429F7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28600" y="1600200"/>
            <a:ext cx="5254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2429F7"/>
                </a:solidFill>
              </a:rPr>
              <a:t>Some aspect is currently “hidden” below </a:t>
            </a:r>
            <a:r>
              <a:rPr lang="en-US" sz="1800" b="1" dirty="0">
                <a:solidFill>
                  <a:srgbClr val="2429F7"/>
                </a:solidFill>
              </a:rPr>
              <a:t>1</a:t>
            </a:r>
            <a:r>
              <a:rPr lang="en-US" sz="1800" b="1" dirty="0">
                <a:solidFill>
                  <a:srgbClr val="2429F7"/>
                </a:solidFill>
                <a:sym typeface="Symbol" charset="2"/>
              </a:rPr>
              <a:t></a:t>
            </a:r>
            <a:r>
              <a:rPr lang="en-US" sz="1800" dirty="0">
                <a:solidFill>
                  <a:srgbClr val="2429F7"/>
                </a:solidFill>
                <a:sym typeface="Symbol" charset="2"/>
              </a:rPr>
              <a:t> C.L.</a:t>
            </a:r>
            <a:endParaRPr lang="en-US" sz="1800" dirty="0">
              <a:solidFill>
                <a:srgbClr val="FF0000"/>
              </a:solidFill>
              <a:sym typeface="Symbol" charset="2"/>
            </a:endParaRP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1066800" y="685800"/>
            <a:ext cx="3581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2000" kern="0" dirty="0">
                <a:solidFill>
                  <a:srgbClr val="FF0000"/>
                </a:solidFill>
                <a:ea typeface="+mj-ea"/>
                <a:cs typeface="+mj-cs"/>
              </a:rPr>
              <a:t>What </a:t>
            </a:r>
            <a:r>
              <a:rPr lang="en-US" sz="2000" u="sng" kern="0" dirty="0">
                <a:solidFill>
                  <a:srgbClr val="FF0000"/>
                </a:solidFill>
                <a:ea typeface="+mj-ea"/>
                <a:cs typeface="+mj-cs"/>
              </a:rPr>
              <a:t>we would like to know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1752" name="AutoShape 10"/>
          <p:cNvSpPr>
            <a:spLocks/>
          </p:cNvSpPr>
          <p:nvPr/>
        </p:nvSpPr>
        <p:spPr bwMode="auto">
          <a:xfrm>
            <a:off x="4800600" y="512763"/>
            <a:ext cx="152400" cy="914400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>
            <a:solidFill>
              <a:srgbClr val="2429F7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it-IT" dirty="0">
              <a:solidFill>
                <a:srgbClr val="2429F7"/>
              </a:solidFill>
            </a:endParaRPr>
          </a:p>
        </p:txBody>
      </p:sp>
      <p:sp>
        <p:nvSpPr>
          <p:cNvPr id="31753" name="Rectangle 18"/>
          <p:cNvSpPr>
            <a:spLocks noChangeArrowheads="1"/>
          </p:cNvSpPr>
          <p:nvPr/>
        </p:nvSpPr>
        <p:spPr bwMode="auto">
          <a:xfrm>
            <a:off x="4876800" y="381000"/>
            <a:ext cx="350520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1800" dirty="0">
                <a:solidFill>
                  <a:srgbClr val="2429F7"/>
                </a:solidFill>
              </a:rPr>
              <a:t>Hierarchy (normal or inverted)</a:t>
            </a:r>
            <a:br>
              <a:rPr lang="en-US" sz="1800" dirty="0">
                <a:solidFill>
                  <a:srgbClr val="2429F7"/>
                </a:solidFill>
              </a:rPr>
            </a:br>
            <a:r>
              <a:rPr lang="en-US" sz="1800" dirty="0">
                <a:solidFill>
                  <a:srgbClr val="2429F7"/>
                </a:solidFill>
              </a:rPr>
              <a:t>CP in the </a:t>
            </a:r>
            <a:r>
              <a:rPr lang="en-US" sz="2200" dirty="0">
                <a:solidFill>
                  <a:srgbClr val="FF0000"/>
                </a:solidFill>
                <a:latin typeface="Symbol" charset="2"/>
                <a:sym typeface="Symbol" charset="2"/>
              </a:rPr>
              <a:t></a:t>
            </a:r>
            <a:r>
              <a:rPr lang="en-US" sz="1800" dirty="0">
                <a:solidFill>
                  <a:srgbClr val="2429F7"/>
                </a:solidFill>
              </a:rPr>
              <a:t> sector</a:t>
            </a:r>
            <a:r>
              <a:rPr lang="en-US" sz="1800" dirty="0">
                <a:solidFill>
                  <a:srgbClr val="2429F7"/>
                </a:solidFill>
                <a:latin typeface="Arial" charset="0"/>
              </a:rPr>
              <a:t/>
            </a:r>
            <a:br>
              <a:rPr lang="en-US" sz="1800" dirty="0">
                <a:solidFill>
                  <a:srgbClr val="2429F7"/>
                </a:solidFill>
                <a:latin typeface="Arial" charset="0"/>
              </a:rPr>
            </a:br>
            <a:r>
              <a:rPr lang="en-US" sz="2000" b="1" dirty="0">
                <a:solidFill>
                  <a:srgbClr val="2429F7"/>
                </a:solidFill>
                <a:sym typeface="Symbol" charset="2"/>
              </a:rPr>
              <a:t></a:t>
            </a:r>
            <a:r>
              <a:rPr lang="en-US" sz="2000" b="1" baseline="-25000" dirty="0">
                <a:solidFill>
                  <a:srgbClr val="2429F7"/>
                </a:solidFill>
                <a:sym typeface="Symbol" charset="2"/>
              </a:rPr>
              <a:t>13 </a:t>
            </a:r>
            <a:r>
              <a:rPr lang="en-US" sz="2000" dirty="0">
                <a:solidFill>
                  <a:srgbClr val="2429F7"/>
                </a:solidFill>
                <a:sym typeface="Symbol" charset="2"/>
              </a:rPr>
              <a:t>mixing</a:t>
            </a:r>
            <a:endParaRPr lang="en-US" sz="2000" b="1" baseline="-25000" dirty="0">
              <a:solidFill>
                <a:srgbClr val="FF0000"/>
              </a:solidFill>
              <a:sym typeface="Symbol" charset="2"/>
            </a:endParaRPr>
          </a:p>
        </p:txBody>
      </p:sp>
      <p:grpSp>
        <p:nvGrpSpPr>
          <p:cNvPr id="12" name="Group 23"/>
          <p:cNvGrpSpPr>
            <a:grpSpLocks/>
          </p:cNvGrpSpPr>
          <p:nvPr/>
        </p:nvGrpSpPr>
        <p:grpSpPr bwMode="auto">
          <a:xfrm>
            <a:off x="228600" y="2590800"/>
            <a:ext cx="3581400" cy="2743200"/>
            <a:chOff x="144" y="1632"/>
            <a:chExt cx="2256" cy="1728"/>
          </a:xfrm>
        </p:grpSpPr>
        <p:sp>
          <p:nvSpPr>
            <p:cNvPr id="31756" name="Text Box 12"/>
            <p:cNvSpPr txBox="1">
              <a:spLocks noChangeArrowheads="1"/>
            </p:cNvSpPr>
            <p:nvPr/>
          </p:nvSpPr>
          <p:spPr bwMode="auto">
            <a:xfrm>
              <a:off x="144" y="1632"/>
              <a:ext cx="13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2429F7"/>
                  </a:solidFill>
                  <a:sym typeface="Symbol" charset="2"/>
                </a:rPr>
                <a:t>A recent example:</a:t>
              </a:r>
              <a:r>
                <a:rPr lang="en-US" sz="1800" dirty="0">
                  <a:sym typeface="Symbol" charset="2"/>
                </a:rPr>
                <a:t> </a:t>
              </a:r>
            </a:p>
          </p:txBody>
        </p:sp>
        <p:grpSp>
          <p:nvGrpSpPr>
            <p:cNvPr id="31757" name="Group 19"/>
            <p:cNvGrpSpPr>
              <a:grpSpLocks/>
            </p:cNvGrpSpPr>
            <p:nvPr/>
          </p:nvGrpSpPr>
          <p:grpSpPr bwMode="auto">
            <a:xfrm>
              <a:off x="240" y="2112"/>
              <a:ext cx="2160" cy="1248"/>
              <a:chOff x="240" y="1920"/>
              <a:chExt cx="2160" cy="1248"/>
            </a:xfrm>
          </p:grpSpPr>
          <p:sp>
            <p:nvSpPr>
              <p:cNvPr id="31758" name="Text Box 20"/>
              <p:cNvSpPr txBox="1">
                <a:spLocks noChangeArrowheads="1"/>
              </p:cNvSpPr>
              <p:nvPr/>
            </p:nvSpPr>
            <p:spPr bwMode="auto">
              <a:xfrm>
                <a:off x="528" y="1920"/>
                <a:ext cx="172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dirty="0">
                    <a:solidFill>
                      <a:srgbClr val="13783B"/>
                    </a:solidFill>
                    <a:sym typeface="Symbol" charset="2"/>
                  </a:rPr>
                  <a:t>slight preference for </a:t>
                </a:r>
              </a:p>
            </p:txBody>
          </p:sp>
          <p:sp>
            <p:nvSpPr>
              <p:cNvPr id="31759" name="Text Box 21"/>
              <p:cNvSpPr txBox="1">
                <a:spLocks noChangeArrowheads="1"/>
              </p:cNvSpPr>
              <p:nvPr/>
            </p:nvSpPr>
            <p:spPr bwMode="auto">
              <a:xfrm>
                <a:off x="240" y="2630"/>
                <a:ext cx="2160" cy="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rgbClr val="13783B"/>
                    </a:solidFill>
                    <a:sym typeface="Symbol" charset="2"/>
                  </a:rPr>
                  <a:t>from the combination of </a:t>
                </a:r>
              </a:p>
              <a:p>
                <a:pPr algn="ctr"/>
                <a:r>
                  <a:rPr lang="en-US" sz="1800" dirty="0">
                    <a:solidFill>
                      <a:srgbClr val="13783B"/>
                    </a:solidFill>
                    <a:sym typeface="Symbol" charset="2"/>
                  </a:rPr>
                  <a:t>solar+reactor 2008 data </a:t>
                </a:r>
              </a:p>
              <a:p>
                <a:pPr algn="ctr"/>
                <a:r>
                  <a:rPr lang="en-US" sz="1400" dirty="0">
                    <a:solidFill>
                      <a:srgbClr val="13783B"/>
                    </a:solidFill>
                    <a:sym typeface="Symbol" charset="2"/>
                  </a:rPr>
                  <a:t>(green curve in the figure)</a:t>
                </a:r>
                <a:endParaRPr lang="en-US" sz="1800" dirty="0">
                  <a:solidFill>
                    <a:srgbClr val="13783B"/>
                  </a:solidFill>
                  <a:sym typeface="Symbol" charset="2"/>
                </a:endParaRPr>
              </a:p>
            </p:txBody>
          </p:sp>
          <p:sp>
            <p:nvSpPr>
              <p:cNvPr id="31760" name="Text Box 22"/>
              <p:cNvSpPr txBox="1">
                <a:spLocks noChangeArrowheads="1"/>
              </p:cNvSpPr>
              <p:nvPr/>
            </p:nvSpPr>
            <p:spPr bwMode="auto">
              <a:xfrm>
                <a:off x="816" y="2265"/>
                <a:ext cx="105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sym typeface="Symbol" charset="2"/>
                  </a:rPr>
                  <a:t>sin</a:t>
                </a:r>
                <a:r>
                  <a:rPr lang="en-US" sz="1800" b="1" baseline="30000" dirty="0">
                    <a:solidFill>
                      <a:srgbClr val="FF0000"/>
                    </a:solidFill>
                    <a:sym typeface="Symbol" charset="2"/>
                  </a:rPr>
                  <a:t>2</a:t>
                </a:r>
                <a:r>
                  <a:rPr lang="en-US" sz="1800" b="1" dirty="0">
                    <a:solidFill>
                      <a:srgbClr val="FF0000"/>
                    </a:solidFill>
                    <a:sym typeface="Symbol" charset="2"/>
                  </a:rPr>
                  <a:t></a:t>
                </a:r>
                <a:r>
                  <a:rPr lang="en-US" sz="1800" b="1" baseline="-25000" dirty="0">
                    <a:solidFill>
                      <a:srgbClr val="FF0000"/>
                    </a:solidFill>
                    <a:sym typeface="Symbol" charset="2"/>
                  </a:rPr>
                  <a:t>13 </a:t>
                </a:r>
                <a:r>
                  <a:rPr lang="en-US" sz="1800" b="1" dirty="0">
                    <a:solidFill>
                      <a:srgbClr val="FF0000"/>
                    </a:solidFill>
                    <a:sym typeface="Symbol" charset="2"/>
                  </a:rPr>
                  <a:t>~ </a:t>
                </a:r>
                <a:r>
                  <a:rPr lang="en-US" sz="1800" dirty="0">
                    <a:solidFill>
                      <a:srgbClr val="FF0000"/>
                    </a:solidFill>
                    <a:sym typeface="Symbol" charset="2"/>
                  </a:rPr>
                  <a:t>0.01</a:t>
                </a:r>
              </a:p>
            </p:txBody>
          </p:sp>
        </p:grpSp>
      </p:grpSp>
      <p:sp>
        <p:nvSpPr>
          <p:cNvPr id="31755" name="TextBox 41"/>
          <p:cNvSpPr txBox="1">
            <a:spLocks noChangeArrowheads="1"/>
          </p:cNvSpPr>
          <p:nvPr/>
        </p:nvSpPr>
        <p:spPr bwMode="auto">
          <a:xfrm>
            <a:off x="8734425" y="228600"/>
            <a:ext cx="94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(1/4)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0B97F-C7AA-3A42-8CA5-6C9000A99039}" type="slidenum">
              <a:rPr lang="en-US" smtClean="0"/>
              <a:pPr>
                <a:defRPr/>
              </a:pPr>
              <a:t>40</a:t>
            </a:fld>
            <a:endParaRPr lang="en-US" sz="1400" dirty="0"/>
          </a:p>
        </p:txBody>
      </p:sp>
      <p:pic>
        <p:nvPicPr>
          <p:cNvPr id="96259" name="Picture 2" descr="Pages from MINOS_NueWandC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52400"/>
            <a:ext cx="8139113" cy="610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78FBEF-7B1F-3147-8D38-E44844A038E0}" type="slidenum">
              <a:rPr lang="en-US" smtClean="0"/>
              <a:pPr>
                <a:defRPr/>
              </a:pPr>
              <a:t>41</a:t>
            </a:fld>
            <a:endParaRPr lang="en-US" sz="1400" dirty="0"/>
          </a:p>
        </p:txBody>
      </p:sp>
      <p:pic>
        <p:nvPicPr>
          <p:cNvPr id="97283" name="Picture 2" descr="Pages from MINOS_NueWandC-2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52400"/>
            <a:ext cx="7932738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EFA8CE-692D-5949-8A0C-4D0B683F1DBC}" type="slidenum">
              <a:rPr lang="en-US" smtClean="0"/>
              <a:pPr>
                <a:defRPr/>
              </a:pPr>
              <a:t>42</a:t>
            </a:fld>
            <a:endParaRPr lang="en-US" sz="1400" dirty="0"/>
          </a:p>
        </p:txBody>
      </p:sp>
      <p:pic>
        <p:nvPicPr>
          <p:cNvPr id="98307" name="Picture 2" descr="Pages from MINOS_NueWandC-3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52400"/>
            <a:ext cx="8264525" cy="619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0657B7-7018-FB41-8003-9697B638E486}" type="slidenum">
              <a:rPr lang="en-US" smtClean="0"/>
              <a:pPr>
                <a:defRPr/>
              </a:pPr>
              <a:t>43</a:t>
            </a:fld>
            <a:endParaRPr lang="en-US" sz="1400" dirty="0"/>
          </a:p>
        </p:txBody>
      </p:sp>
      <p:pic>
        <p:nvPicPr>
          <p:cNvPr id="3" name="Picture 2" descr="Pages from MINOS_NueWandC-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" y="76200"/>
            <a:ext cx="8389938" cy="629245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847419-AEA7-8C43-85D8-5D8E82A81B01}" type="slidenum">
              <a:rPr lang="en-US"/>
              <a:pPr>
                <a:defRPr/>
              </a:pPr>
              <a:t>44</a:t>
            </a:fld>
            <a:endParaRPr lang="en-US" sz="1400" dirty="0"/>
          </a:p>
        </p:txBody>
      </p:sp>
      <p:pic>
        <p:nvPicPr>
          <p:cNvPr id="15367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 Box 4"/>
          <p:cNvSpPr txBox="1">
            <a:spLocks noChangeArrowheads="1"/>
          </p:cNvSpPr>
          <p:nvPr/>
        </p:nvSpPr>
        <p:spPr bwMode="auto">
          <a:xfrm>
            <a:off x="7162800" y="90488"/>
            <a:ext cx="2667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C80000"/>
                </a:solidFill>
              </a:rPr>
              <a:t>Venice, March 10, 2009</a:t>
            </a:r>
          </a:p>
        </p:txBody>
      </p:sp>
      <p:sp>
        <p:nvSpPr>
          <p:cNvPr id="15369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533400"/>
            <a:ext cx="8997950" cy="9906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800" b="1" dirty="0" smtClean="0">
                <a:solidFill>
                  <a:srgbClr val="C80000"/>
                </a:solidFill>
                <a:latin typeface="Comic Sans MS" charset="0"/>
              </a:rPr>
              <a:t>SNO, KamLAND and neutrino oscillations: </a:t>
            </a:r>
            <a:r>
              <a:rPr lang="it-IT" sz="3600" b="1" dirty="0" smtClean="0">
                <a:solidFill>
                  <a:srgbClr val="C80000"/>
                </a:solidFill>
                <a:latin typeface="Courier" charset="0"/>
                <a:ea typeface="Courier" charset="0"/>
                <a:cs typeface="Courier" charset="0"/>
                <a:sym typeface="Symbol" charset="2"/>
              </a:rPr>
              <a:t></a:t>
            </a:r>
            <a:r>
              <a:rPr lang="it-IT" sz="3600" b="1" baseline="-25000" dirty="0" smtClean="0">
                <a:solidFill>
                  <a:srgbClr val="C80000"/>
                </a:solidFill>
                <a:latin typeface="Courier" charset="0"/>
                <a:ea typeface="Courier" charset="0"/>
                <a:cs typeface="Courier" charset="0"/>
              </a:rPr>
              <a:t>13 </a:t>
            </a:r>
            <a:endParaRPr lang="en-US" sz="3600" b="1" dirty="0" smtClean="0">
              <a:solidFill>
                <a:srgbClr val="C80000"/>
              </a:solidFill>
              <a:latin typeface="Comic Sans MS" charset="0"/>
            </a:endParaRPr>
          </a:p>
        </p:txBody>
      </p:sp>
      <p:sp>
        <p:nvSpPr>
          <p:cNvPr id="15370" name="Text Box 15"/>
          <p:cNvSpPr txBox="1">
            <a:spLocks noChangeArrowheads="1"/>
          </p:cNvSpPr>
          <p:nvPr/>
        </p:nvSpPr>
        <p:spPr bwMode="auto">
          <a:xfrm>
            <a:off x="3886200" y="1690688"/>
            <a:ext cx="16462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7D"/>
                </a:solidFill>
              </a:rPr>
              <a:t>Gianluigi Fogli</a:t>
            </a:r>
          </a:p>
        </p:txBody>
      </p:sp>
      <p:sp>
        <p:nvSpPr>
          <p:cNvPr id="15371" name="Rectangle 16"/>
          <p:cNvSpPr>
            <a:spLocks noChangeArrowheads="1"/>
          </p:cNvSpPr>
          <p:nvPr/>
        </p:nvSpPr>
        <p:spPr bwMode="auto">
          <a:xfrm>
            <a:off x="1143000" y="5967413"/>
            <a:ext cx="8229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 dirty="0">
                <a:solidFill>
                  <a:srgbClr val="C80000"/>
                </a:solidFill>
                <a:latin typeface="Times" charset="0"/>
              </a:rPr>
              <a:t>XIII International Workshop on “Neutrino Telescopes”</a:t>
            </a:r>
          </a:p>
          <a:p>
            <a:pPr algn="ctr"/>
            <a:r>
              <a:rPr lang="en-US" sz="1800" b="1" dirty="0">
                <a:solidFill>
                  <a:srgbClr val="C80000"/>
                </a:solidFill>
                <a:latin typeface="Times" charset="0"/>
              </a:rPr>
              <a:t>17</a:t>
            </a:r>
            <a:r>
              <a:rPr lang="en-US" sz="1800" b="1" baseline="30000" dirty="0">
                <a:solidFill>
                  <a:srgbClr val="C80000"/>
                </a:solidFill>
                <a:latin typeface="Times" charset="0"/>
              </a:rPr>
              <a:t>th</a:t>
            </a:r>
            <a:r>
              <a:rPr lang="en-US" sz="1800" b="1" dirty="0">
                <a:solidFill>
                  <a:srgbClr val="C80000"/>
                </a:solidFill>
                <a:latin typeface="Times" charset="0"/>
              </a:rPr>
              <a:t> of the series “Un altro modo di guardare il cielo”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Guardare il ciel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22964-4D45-884A-8DFF-728C8648FA89}" type="slidenum">
              <a:rPr lang="en-US"/>
              <a:pPr>
                <a:defRPr/>
              </a:pPr>
              <a:t>45</a:t>
            </a:fld>
            <a:endParaRPr lang="en-US" sz="1400" dirty="0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7162800" y="90488"/>
            <a:ext cx="2667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6DF0FF"/>
                </a:solidFill>
              </a:rPr>
              <a:t>Venice, March 10, 2009</a:t>
            </a:r>
          </a:p>
        </p:txBody>
      </p:sp>
      <p:sp>
        <p:nvSpPr>
          <p:cNvPr id="19461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-1752600" y="685800"/>
            <a:ext cx="9296400" cy="9906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Comic Sans MS" charset="0"/>
              </a:rPr>
              <a:t>SNO, KamLAND and </a:t>
            </a:r>
            <a:br>
              <a:rPr lang="en-US" sz="3200" b="1" dirty="0" smtClean="0">
                <a:solidFill>
                  <a:schemeClr val="bg1"/>
                </a:solidFill>
                <a:latin typeface="Comic Sans MS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Comic Sans MS" charset="0"/>
              </a:rPr>
              <a:t>neutrino oscillations:</a:t>
            </a:r>
            <a:r>
              <a:rPr lang="it-IT" sz="3200" b="1" baseline="-250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endParaRPr lang="en-US" sz="3200" b="1" dirty="0" smtClean="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19462" name="Text Box 15"/>
          <p:cNvSpPr txBox="1">
            <a:spLocks noChangeArrowheads="1"/>
          </p:cNvSpPr>
          <p:nvPr/>
        </p:nvSpPr>
        <p:spPr bwMode="auto">
          <a:xfrm>
            <a:off x="6858000" y="1752600"/>
            <a:ext cx="1646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6DF0FF"/>
                </a:solidFill>
              </a:rPr>
              <a:t>Gianluigi Fogli</a:t>
            </a:r>
          </a:p>
        </p:txBody>
      </p:sp>
      <p:sp>
        <p:nvSpPr>
          <p:cNvPr id="19463" name="Rectangle 16"/>
          <p:cNvSpPr>
            <a:spLocks noChangeArrowheads="1"/>
          </p:cNvSpPr>
          <p:nvPr/>
        </p:nvSpPr>
        <p:spPr bwMode="auto">
          <a:xfrm>
            <a:off x="1143000" y="5967413"/>
            <a:ext cx="8229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 dirty="0">
                <a:solidFill>
                  <a:srgbClr val="6DF0FF"/>
                </a:solidFill>
                <a:latin typeface="Times" charset="0"/>
              </a:rPr>
              <a:t>XIII International Workshop on “Neutrino Telescopes”</a:t>
            </a:r>
          </a:p>
          <a:p>
            <a:pPr algn="ctr"/>
            <a:r>
              <a:rPr lang="en-US" sz="1800" b="1" dirty="0">
                <a:solidFill>
                  <a:srgbClr val="6DF0FF"/>
                </a:solidFill>
                <a:latin typeface="Times" charset="0"/>
              </a:rPr>
              <a:t>17</a:t>
            </a:r>
            <a:r>
              <a:rPr lang="en-US" sz="1800" b="1" baseline="30000" dirty="0">
                <a:solidFill>
                  <a:srgbClr val="6DF0FF"/>
                </a:solidFill>
                <a:latin typeface="Times" charset="0"/>
              </a:rPr>
              <a:t>th</a:t>
            </a:r>
            <a:r>
              <a:rPr lang="en-US" sz="1800" b="1" dirty="0">
                <a:solidFill>
                  <a:srgbClr val="6DF0FF"/>
                </a:solidFill>
                <a:latin typeface="Times" charset="0"/>
              </a:rPr>
              <a:t> of the series “Un altro modo di guardare il cielo”</a:t>
            </a:r>
          </a:p>
        </p:txBody>
      </p:sp>
      <p:sp>
        <p:nvSpPr>
          <p:cNvPr id="8" name="7-Point Star 7"/>
          <p:cNvSpPr/>
          <p:nvPr/>
        </p:nvSpPr>
        <p:spPr bwMode="auto">
          <a:xfrm>
            <a:off x="5638800" y="1066800"/>
            <a:ext cx="914400" cy="914400"/>
          </a:xfrm>
          <a:prstGeom prst="star7">
            <a:avLst/>
          </a:prstGeom>
          <a:noFill/>
          <a:ln w="412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09522" y="1290935"/>
            <a:ext cx="591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  <a:sym typeface="Symbol" charset="2"/>
              </a:rPr>
              <a:t></a:t>
            </a:r>
            <a:r>
              <a:rPr lang="it-IT" b="1" baseline="-250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13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9906000" cy="6858000"/>
            <a:chOff x="0" y="0"/>
            <a:chExt cx="9906000" cy="6858000"/>
          </a:xfrm>
        </p:grpSpPr>
        <p:pic>
          <p:nvPicPr>
            <p:cNvPr id="21506" name="Picture 9" descr="Guardare il cielo.png"/>
            <p:cNvPicPr>
              <a:picLocks noChangeAspect="1"/>
            </p:cNvPicPr>
            <p:nvPr/>
          </p:nvPicPr>
          <p:blipFill>
            <a:blip r:embed="rId3"/>
            <a:srcRect t="93507"/>
            <a:stretch>
              <a:fillRect/>
            </a:stretch>
          </p:blipFill>
          <p:spPr bwMode="auto">
            <a:xfrm>
              <a:off x="0" y="5867400"/>
              <a:ext cx="9906000" cy="990600"/>
            </a:xfrm>
            <a:prstGeom prst="rect">
              <a:avLst/>
            </a:prstGeom>
            <a:solidFill>
              <a:srgbClr val="1E1E1E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1507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906000" cy="1600200"/>
            </a:xfrm>
            <a:prstGeom prst="rect">
              <a:avLst/>
            </a:prstGeom>
            <a:solidFill>
              <a:srgbClr val="1A1A1A"/>
            </a:solidFill>
            <a:ln w="9525">
              <a:solidFill>
                <a:srgbClr val="1E1E1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pic>
          <p:nvPicPr>
            <p:cNvPr id="21508" name="Picture 11" descr="Guardare il cielo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066800"/>
              <a:ext cx="9906000" cy="5316538"/>
            </a:xfrm>
            <a:prstGeom prst="rect">
              <a:avLst/>
            </a:prstGeom>
            <a:solidFill>
              <a:srgbClr val="1E1E1E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886382-6EDC-BF47-AB16-73981E624ADA}" type="slidenum">
              <a:rPr lang="en-US"/>
              <a:pPr>
                <a:defRPr/>
              </a:pPr>
              <a:t>46</a:t>
            </a:fld>
            <a:endParaRPr lang="en-US" sz="1400" dirty="0"/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381000" y="152400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79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Venice, March 10, 2009</a:t>
            </a:r>
          </a:p>
        </p:txBody>
      </p:sp>
      <p:sp>
        <p:nvSpPr>
          <p:cNvPr id="21513" name="Rectangle 16"/>
          <p:cNvSpPr>
            <a:spLocks noChangeArrowheads="1"/>
          </p:cNvSpPr>
          <p:nvPr/>
        </p:nvSpPr>
        <p:spPr bwMode="auto">
          <a:xfrm>
            <a:off x="1143000" y="6089650"/>
            <a:ext cx="8229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Times" charset="0"/>
              </a:rPr>
              <a:t>XIII International Workshop on “Neutrino Telescopes”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latin typeface="Times" charset="0"/>
              </a:rPr>
              <a:t>17</a:t>
            </a:r>
            <a:r>
              <a:rPr lang="en-US" sz="1800" b="1" baseline="30000" dirty="0">
                <a:solidFill>
                  <a:schemeClr val="bg1"/>
                </a:solidFill>
                <a:latin typeface="Times" charset="0"/>
              </a:rPr>
              <a:t>th</a:t>
            </a:r>
            <a:r>
              <a:rPr lang="en-US" sz="1800" b="1" dirty="0">
                <a:solidFill>
                  <a:schemeClr val="bg1"/>
                </a:solidFill>
                <a:latin typeface="Times" charset="0"/>
              </a:rPr>
              <a:t> of the series “Un altro modo di guardare il cielo”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7802562" y="152400"/>
            <a:ext cx="1646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79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Gianluigi Fogli</a:t>
            </a:r>
          </a:p>
        </p:txBody>
      </p:sp>
      <p:sp>
        <p:nvSpPr>
          <p:cNvPr id="11" name="7-Point Star 10"/>
          <p:cNvSpPr/>
          <p:nvPr/>
        </p:nvSpPr>
        <p:spPr bwMode="auto">
          <a:xfrm>
            <a:off x="6694158" y="1066800"/>
            <a:ext cx="914400" cy="914400"/>
          </a:xfrm>
          <a:prstGeom prst="star7">
            <a:avLst/>
          </a:prstGeom>
          <a:noFill/>
          <a:ln w="412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32602" y="1219200"/>
            <a:ext cx="659046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  <a:sym typeface="Symbol" charset="2"/>
              </a:rPr>
              <a:t></a:t>
            </a:r>
            <a:r>
              <a:rPr lang="it-IT" sz="2800" b="1" baseline="-250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13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4" name="Rectangle 6"/>
          <p:cNvSpPr txBox="1">
            <a:spLocks noChangeArrowheads="1"/>
          </p:cNvSpPr>
          <p:nvPr/>
        </p:nvSpPr>
        <p:spPr bwMode="auto">
          <a:xfrm>
            <a:off x="-1219200" y="609600"/>
            <a:ext cx="9296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SNO,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KamLAND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 and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Lucida Grande"/>
                <a:cs typeface="Comic Sans MS"/>
              </a:rPr>
              <a:t>ν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Lucida Grande"/>
                <a:cs typeface="Comic Sans MS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oscillations:</a:t>
            </a:r>
            <a:r>
              <a:rPr kumimoji="0" lang="it-IT" sz="2800" b="1" i="0" u="none" strike="noStrike" kern="0" cap="none" spc="0" normalizeH="0" baseline="-25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Courier" charset="0"/>
                <a:cs typeface="Comic Sans MS"/>
              </a:rPr>
              <a:t> 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/>
              <a:ea typeface="+mj-ea"/>
              <a:cs typeface="Comic Sans MS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5562600" y="1828800"/>
            <a:ext cx="1219200" cy="1066800"/>
          </a:xfrm>
          <a:prstGeom prst="line">
            <a:avLst/>
          </a:prstGeom>
          <a:solidFill>
            <a:schemeClr val="bg1"/>
          </a:solidFill>
          <a:ln w="349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/>
          <p:nvPr/>
        </p:nvGrpSpPr>
        <p:grpSpPr>
          <a:xfrm>
            <a:off x="0" y="0"/>
            <a:ext cx="9906000" cy="6858000"/>
            <a:chOff x="0" y="0"/>
            <a:chExt cx="9906000" cy="6858000"/>
          </a:xfrm>
        </p:grpSpPr>
        <p:pic>
          <p:nvPicPr>
            <p:cNvPr id="21506" name="Picture 9" descr="Guardare il cielo.png"/>
            <p:cNvPicPr>
              <a:picLocks noChangeAspect="1"/>
            </p:cNvPicPr>
            <p:nvPr/>
          </p:nvPicPr>
          <p:blipFill>
            <a:blip r:embed="rId3"/>
            <a:srcRect t="93507"/>
            <a:stretch>
              <a:fillRect/>
            </a:stretch>
          </p:blipFill>
          <p:spPr bwMode="auto">
            <a:xfrm>
              <a:off x="0" y="5867400"/>
              <a:ext cx="9906000" cy="990600"/>
            </a:xfrm>
            <a:prstGeom prst="rect">
              <a:avLst/>
            </a:prstGeom>
            <a:solidFill>
              <a:srgbClr val="1E1E1E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1507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906000" cy="1600200"/>
            </a:xfrm>
            <a:prstGeom prst="rect">
              <a:avLst/>
            </a:prstGeom>
            <a:solidFill>
              <a:srgbClr val="1A1A1A"/>
            </a:solidFill>
            <a:ln w="9525">
              <a:solidFill>
                <a:srgbClr val="1E1E1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pic>
          <p:nvPicPr>
            <p:cNvPr id="21508" name="Picture 11" descr="Guardare il cielo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066800"/>
              <a:ext cx="9906000" cy="5316538"/>
            </a:xfrm>
            <a:prstGeom prst="rect">
              <a:avLst/>
            </a:prstGeom>
            <a:solidFill>
              <a:srgbClr val="1E1E1E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886382-6EDC-BF47-AB16-73981E624ADA}" type="slidenum">
              <a:rPr lang="en-US"/>
              <a:pPr>
                <a:defRPr/>
              </a:pPr>
              <a:t>47</a:t>
            </a:fld>
            <a:endParaRPr lang="en-US" sz="1400" dirty="0"/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381000" y="152400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79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Venice, March 10, 2009</a:t>
            </a:r>
          </a:p>
        </p:txBody>
      </p:sp>
      <p:sp>
        <p:nvSpPr>
          <p:cNvPr id="21513" name="Rectangle 16"/>
          <p:cNvSpPr>
            <a:spLocks noChangeArrowheads="1"/>
          </p:cNvSpPr>
          <p:nvPr/>
        </p:nvSpPr>
        <p:spPr bwMode="auto">
          <a:xfrm>
            <a:off x="1143000" y="6089650"/>
            <a:ext cx="8229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Times" charset="0"/>
              </a:rPr>
              <a:t>XIII International Workshop on “Neutrino Telescopes”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latin typeface="Times" charset="0"/>
              </a:rPr>
              <a:t>17</a:t>
            </a:r>
            <a:r>
              <a:rPr lang="en-US" sz="1800" b="1" baseline="30000" dirty="0">
                <a:solidFill>
                  <a:schemeClr val="bg1"/>
                </a:solidFill>
                <a:latin typeface="Times" charset="0"/>
              </a:rPr>
              <a:t>th</a:t>
            </a:r>
            <a:r>
              <a:rPr lang="en-US" sz="1800" b="1" dirty="0">
                <a:solidFill>
                  <a:schemeClr val="bg1"/>
                </a:solidFill>
                <a:latin typeface="Times" charset="0"/>
              </a:rPr>
              <a:t> of the series “Un altro modo di guardare il cielo”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7802562" y="152400"/>
            <a:ext cx="16462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79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Gianluigi Fogli</a:t>
            </a:r>
          </a:p>
        </p:txBody>
      </p:sp>
      <p:sp>
        <p:nvSpPr>
          <p:cNvPr id="11" name="7-Point Star 10"/>
          <p:cNvSpPr/>
          <p:nvPr/>
        </p:nvSpPr>
        <p:spPr bwMode="auto">
          <a:xfrm>
            <a:off x="6694158" y="1066800"/>
            <a:ext cx="914400" cy="914400"/>
          </a:xfrm>
          <a:prstGeom prst="star7">
            <a:avLst/>
          </a:prstGeom>
          <a:noFill/>
          <a:ln w="412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64880" y="1219200"/>
            <a:ext cx="659046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  <a:sym typeface="Symbol" charset="2"/>
              </a:rPr>
              <a:t></a:t>
            </a:r>
            <a:r>
              <a:rPr lang="it-IT" sz="2800" b="1" baseline="-250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13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4" name="Rectangle 6"/>
          <p:cNvSpPr txBox="1">
            <a:spLocks noChangeArrowheads="1"/>
          </p:cNvSpPr>
          <p:nvPr/>
        </p:nvSpPr>
        <p:spPr bwMode="auto">
          <a:xfrm>
            <a:off x="-1219200" y="609600"/>
            <a:ext cx="9296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SNO,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KamLAND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 and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Lucida Grande"/>
                <a:cs typeface="Comic Sans MS"/>
              </a:rPr>
              <a:t>ν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Lucida Grande"/>
                <a:cs typeface="Comic Sans MS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j-ea"/>
                <a:cs typeface="Comic Sans MS"/>
              </a:rPr>
              <a:t>oscillations:</a:t>
            </a:r>
            <a:r>
              <a:rPr kumimoji="0" lang="it-IT" sz="2800" b="1" i="0" u="none" strike="noStrike" kern="0" cap="none" spc="0" normalizeH="0" baseline="-25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Courier" charset="0"/>
                <a:cs typeface="Comic Sans MS"/>
              </a:rPr>
              <a:t> 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/>
              <a:ea typeface="+mj-ea"/>
              <a:cs typeface="Comic Sans MS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5410200" y="1752600"/>
            <a:ext cx="1371600" cy="121920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5439837" y="1773765"/>
            <a:ext cx="1371600" cy="121920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5465235" y="1794936"/>
            <a:ext cx="1371600" cy="121920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5499105" y="1811868"/>
            <a:ext cx="1371600" cy="121920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5524503" y="1833039"/>
            <a:ext cx="1371600" cy="121920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5549901" y="1854198"/>
            <a:ext cx="1371600" cy="121920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rgbClr val="C8C8C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F6D3C0-1786-B04F-8BDF-4FBB9D556C0F}" type="slidenum">
              <a:rPr lang="en-US"/>
              <a:pPr>
                <a:defRPr/>
              </a:pPr>
              <a:t>48</a:t>
            </a:fld>
            <a:endParaRPr lang="en-US" sz="1400" dirty="0"/>
          </a:p>
        </p:txBody>
      </p:sp>
      <p:pic>
        <p:nvPicPr>
          <p:cNvPr id="5" name="Picture 13" descr="Guardare il ciel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87060"/>
            <a:ext cx="8915400" cy="462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7162800" y="90488"/>
            <a:ext cx="2667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C80000"/>
                </a:solidFill>
              </a:rPr>
              <a:t>Venice, March 10, 2009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14400"/>
            <a:ext cx="8997950" cy="5334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800" b="1" dirty="0" smtClean="0">
                <a:solidFill>
                  <a:srgbClr val="C80000"/>
                </a:solidFill>
                <a:latin typeface="Comic Sans MS" charset="0"/>
              </a:rPr>
              <a:t>SNO, KamLAND and neutrino oscillations: </a:t>
            </a:r>
            <a:r>
              <a:rPr lang="it-IT" sz="3600" b="1" dirty="0" smtClean="0">
                <a:solidFill>
                  <a:srgbClr val="C80000"/>
                </a:solidFill>
                <a:latin typeface="Courier" charset="0"/>
                <a:ea typeface="Courier" charset="0"/>
                <a:cs typeface="Courier" charset="0"/>
                <a:sym typeface="Symbol" charset="2"/>
              </a:rPr>
              <a:t></a:t>
            </a:r>
            <a:r>
              <a:rPr lang="it-IT" sz="3600" b="1" baseline="-25000" dirty="0" smtClean="0">
                <a:solidFill>
                  <a:srgbClr val="C80000"/>
                </a:solidFill>
                <a:latin typeface="Courier" charset="0"/>
                <a:ea typeface="Courier" charset="0"/>
                <a:cs typeface="Courier" charset="0"/>
              </a:rPr>
              <a:t>13 </a:t>
            </a:r>
            <a:endParaRPr lang="en-US" sz="3600" b="1" dirty="0" smtClean="0">
              <a:solidFill>
                <a:srgbClr val="C80000"/>
              </a:solidFill>
              <a:latin typeface="Comic Sans MS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152400" y="152400"/>
            <a:ext cx="16462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7D"/>
                </a:solidFill>
              </a:rPr>
              <a:t>Gianluigi Fogli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143000" y="6089650"/>
            <a:ext cx="8229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100" b="1" dirty="0">
                <a:solidFill>
                  <a:srgbClr val="C80000"/>
                </a:solidFill>
                <a:latin typeface="Times" charset="0"/>
              </a:rPr>
              <a:t>XIII International Workshop on “Neutrino Telescopes”</a:t>
            </a:r>
          </a:p>
          <a:p>
            <a:pPr algn="ctr"/>
            <a:r>
              <a:rPr lang="en-US" sz="1800" b="1" dirty="0">
                <a:solidFill>
                  <a:srgbClr val="C80000"/>
                </a:solidFill>
                <a:latin typeface="Times" charset="0"/>
              </a:rPr>
              <a:t>17</a:t>
            </a:r>
            <a:r>
              <a:rPr lang="en-US" sz="1800" b="1" baseline="30000" dirty="0">
                <a:solidFill>
                  <a:srgbClr val="C80000"/>
                </a:solidFill>
                <a:latin typeface="Times" charset="0"/>
              </a:rPr>
              <a:t>th</a:t>
            </a:r>
            <a:r>
              <a:rPr lang="en-US" sz="1800" b="1" dirty="0">
                <a:solidFill>
                  <a:srgbClr val="C80000"/>
                </a:solidFill>
                <a:latin typeface="Times" charset="0"/>
              </a:rPr>
              <a:t> of the series “Un altro modo di guardare il cielo”</a:t>
            </a:r>
          </a:p>
        </p:txBody>
      </p:sp>
      <p:sp>
        <p:nvSpPr>
          <p:cNvPr id="12" name="7-Point Star 11"/>
          <p:cNvSpPr/>
          <p:nvPr/>
        </p:nvSpPr>
        <p:spPr bwMode="auto">
          <a:xfrm>
            <a:off x="6541758" y="1270002"/>
            <a:ext cx="914400" cy="914400"/>
          </a:xfrm>
          <a:prstGeom prst="star7">
            <a:avLst/>
          </a:prstGeom>
          <a:noFill/>
          <a:ln w="412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5257800" y="1955802"/>
            <a:ext cx="1371600" cy="121920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5312835" y="1998138"/>
            <a:ext cx="1371600" cy="121920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5346705" y="2015070"/>
            <a:ext cx="1371600" cy="121920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5372103" y="2036241"/>
            <a:ext cx="1371600" cy="121920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5397501" y="2057400"/>
            <a:ext cx="1371600" cy="121920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17"/>
          <p:cNvSpPr/>
          <p:nvPr/>
        </p:nvSpPr>
        <p:spPr>
          <a:xfrm>
            <a:off x="6705600" y="1457980"/>
            <a:ext cx="659046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  <a:sym typeface="Symbol" charset="2"/>
              </a:rPr>
              <a:t></a:t>
            </a:r>
            <a:r>
              <a:rPr lang="it-IT" sz="2800" b="1" baseline="-25000" dirty="0" smtClean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13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F3567-7E1B-EB48-9E6C-1396747A0AFF}" type="slidenum">
              <a:rPr lang="en-US"/>
              <a:pPr>
                <a:defRPr/>
              </a:pPr>
              <a:t>49</a:t>
            </a:fld>
            <a:endParaRPr lang="en-US" sz="1400" dirty="0"/>
          </a:p>
        </p:txBody>
      </p:sp>
      <p:pic>
        <p:nvPicPr>
          <p:cNvPr id="25603" name="Picture 16" descr="Immagin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562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4"/>
          <p:cNvSpPr txBox="1">
            <a:spLocks noChangeArrowheads="1"/>
          </p:cNvSpPr>
          <p:nvPr/>
        </p:nvSpPr>
        <p:spPr bwMode="auto">
          <a:xfrm>
            <a:off x="914400" y="2895600"/>
            <a:ext cx="198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sz="2800" kern="0" dirty="0">
                <a:solidFill>
                  <a:srgbClr val="FF0000"/>
                </a:solidFill>
                <a:latin typeface="Comic Sans MS" pitchFamily="-107" charset="0"/>
                <a:ea typeface="+mj-ea"/>
                <a:cs typeface="+mj-cs"/>
              </a:rPr>
              <a:t>Outline</a:t>
            </a:r>
            <a:endParaRPr lang="en-US" sz="4400" kern="0" dirty="0">
              <a:solidFill>
                <a:schemeClr val="tx2"/>
              </a:solidFill>
              <a:latin typeface="Comic Sans MS" pitchFamily="-107" charset="0"/>
              <a:ea typeface="+mj-ea"/>
              <a:cs typeface="+mj-cs"/>
            </a:endParaRPr>
          </a:p>
        </p:txBody>
      </p:sp>
      <p:sp>
        <p:nvSpPr>
          <p:cNvPr id="25605" name="Text Box 28"/>
          <p:cNvSpPr txBox="1">
            <a:spLocks noChangeArrowheads="1"/>
          </p:cNvSpPr>
          <p:nvPr/>
        </p:nvSpPr>
        <p:spPr bwMode="auto">
          <a:xfrm>
            <a:off x="2438400" y="3733800"/>
            <a:ext cx="63246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70000"/>
              </a:lnSpc>
              <a:buFont typeface="Arial" charset="0"/>
              <a:buAutoNum type="arabicPeriod"/>
            </a:pP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>
                <a:solidFill>
                  <a:srgbClr val="2429F7"/>
                </a:solidFill>
              </a:rPr>
              <a:t>Flash-back from NO-VE 2008</a:t>
            </a:r>
            <a:endParaRPr lang="it-IT" sz="2000" dirty="0">
              <a:solidFill>
                <a:srgbClr val="FF0000"/>
              </a:solidFill>
              <a:latin typeface="Helvetica" charset="0"/>
            </a:endParaRPr>
          </a:p>
          <a:p>
            <a:pPr marL="457200" indent="-457200">
              <a:lnSpc>
                <a:spcPct val="170000"/>
              </a:lnSpc>
              <a:buFont typeface="Arial" charset="0"/>
              <a:buAutoNum type="arabicPeriod"/>
            </a:pP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it-IT" sz="2000" dirty="0">
                <a:solidFill>
                  <a:srgbClr val="0000FF"/>
                </a:solidFill>
                <a:sym typeface="Symbol" charset="2"/>
              </a:rPr>
              <a:t>The solar+KamLAND hint for </a:t>
            </a:r>
            <a:r>
              <a:rPr lang="it-IT" sz="2000" dirty="0">
                <a:solidFill>
                  <a:srgbClr val="FF0000"/>
                </a:solidFill>
                <a:latin typeface="Symbol" charset="2"/>
                <a:sym typeface="Symbol" charset="2"/>
              </a:rPr>
              <a:t></a:t>
            </a:r>
            <a:r>
              <a:rPr lang="it-IT" sz="2000" baseline="-25000" dirty="0">
                <a:solidFill>
                  <a:srgbClr val="FF0000"/>
                </a:solidFill>
              </a:rPr>
              <a:t>13 </a:t>
            </a:r>
            <a:r>
              <a:rPr lang="it-IT" sz="2000" dirty="0">
                <a:solidFill>
                  <a:srgbClr val="FF0000"/>
                </a:solidFill>
              </a:rPr>
              <a:t>&gt; 0</a:t>
            </a:r>
            <a:r>
              <a:rPr lang="it-IT" sz="2000" dirty="0">
                <a:solidFill>
                  <a:srgbClr val="0000FF"/>
                </a:solidFill>
                <a:sym typeface="Symbol" charset="2"/>
              </a:rPr>
              <a:t> </a:t>
            </a:r>
            <a:endParaRPr lang="it-IT" sz="2000" dirty="0">
              <a:solidFill>
                <a:srgbClr val="FF0000"/>
              </a:solidFill>
            </a:endParaRPr>
          </a:p>
          <a:p>
            <a:pPr marL="457200" indent="-457200">
              <a:lnSpc>
                <a:spcPct val="170000"/>
              </a:lnSpc>
              <a:buFont typeface="Arial" charset="0"/>
              <a:buAutoNum type="arabicPeriod"/>
            </a:pPr>
            <a:r>
              <a:rPr lang="it-IT" sz="2000" dirty="0">
                <a:solidFill>
                  <a:srgbClr val="FF0000"/>
                </a:solidFill>
                <a:latin typeface="Helvetica" charset="0"/>
              </a:rPr>
              <a:t> </a:t>
            </a:r>
            <a:r>
              <a:rPr lang="en-US" sz="2000" dirty="0">
                <a:solidFill>
                  <a:srgbClr val="2429F7"/>
                </a:solidFill>
              </a:rPr>
              <a:t>The atmospheric + accelerator hint for </a:t>
            </a:r>
            <a:r>
              <a:rPr lang="it-IT" sz="2000" dirty="0">
                <a:solidFill>
                  <a:srgbClr val="FF0000"/>
                </a:solidFill>
                <a:latin typeface="Symbol" charset="2"/>
                <a:sym typeface="Symbol" charset="2"/>
              </a:rPr>
              <a:t></a:t>
            </a:r>
            <a:r>
              <a:rPr lang="it-IT" sz="2000" baseline="-25000" dirty="0">
                <a:solidFill>
                  <a:srgbClr val="FF0000"/>
                </a:solidFill>
              </a:rPr>
              <a:t>13 </a:t>
            </a:r>
            <a:r>
              <a:rPr lang="it-IT" sz="2000" dirty="0">
                <a:solidFill>
                  <a:srgbClr val="FF0000"/>
                </a:solidFill>
              </a:rPr>
              <a:t>&gt; 0</a:t>
            </a:r>
            <a:endParaRPr lang="it-IT" sz="2000" u="sng" dirty="0">
              <a:solidFill>
                <a:srgbClr val="FF0000"/>
              </a:solidFill>
            </a:endParaRPr>
          </a:p>
          <a:p>
            <a:pPr marL="457200" indent="-457200">
              <a:lnSpc>
                <a:spcPct val="170000"/>
              </a:lnSpc>
              <a:buFont typeface="Arial" charset="0"/>
              <a:buAutoNum type="arabicPeriod"/>
            </a:pP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>
                <a:solidFill>
                  <a:srgbClr val="2429F7"/>
                </a:solidFill>
              </a:rPr>
              <a:t>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5" descr="KShape-and-Rate-T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143000"/>
            <a:ext cx="4930775" cy="470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5024438" y="5943600"/>
            <a:ext cx="4721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400" dirty="0">
                <a:solidFill>
                  <a:srgbClr val="13783B"/>
                </a:solidFill>
              </a:rPr>
              <a:t>[figure taken from the official Kamland site (2008)]</a:t>
            </a:r>
            <a:endParaRPr lang="it-IT" sz="2000" dirty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04800" y="990600"/>
            <a:ext cx="4227513" cy="2743200"/>
            <a:chOff x="192" y="624"/>
            <a:chExt cx="2663" cy="1728"/>
          </a:xfrm>
        </p:grpSpPr>
        <p:sp>
          <p:nvSpPr>
            <p:cNvPr id="32776" name="Text Box 11"/>
            <p:cNvSpPr txBox="1">
              <a:spLocks noChangeArrowheads="1"/>
            </p:cNvSpPr>
            <p:nvPr/>
          </p:nvSpPr>
          <p:spPr bwMode="auto">
            <a:xfrm>
              <a:off x="336" y="1008"/>
              <a:ext cx="2173" cy="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60000"/>
                </a:lnSpc>
                <a:buFontTx/>
                <a:buChar char="•"/>
              </a:pPr>
              <a:r>
                <a:rPr lang="it-IT" sz="1800" dirty="0">
                  <a:solidFill>
                    <a:srgbClr val="FF0000"/>
                  </a:solidFill>
                </a:rPr>
                <a:t>  </a:t>
              </a:r>
              <a:r>
                <a:rPr lang="it-IT" sz="1800" dirty="0">
                  <a:solidFill>
                    <a:schemeClr val="accent2"/>
                  </a:solidFill>
                </a:rPr>
                <a:t>Solar data (SNO dominated)</a:t>
              </a:r>
              <a:endParaRPr lang="it-IT" sz="1800" dirty="0">
                <a:solidFill>
                  <a:srgbClr val="FF0000"/>
                </a:solidFill>
              </a:endParaRPr>
            </a:p>
            <a:p>
              <a:pPr>
                <a:lnSpc>
                  <a:spcPct val="160000"/>
                </a:lnSpc>
                <a:buFontTx/>
                <a:buChar char="•"/>
              </a:pPr>
              <a:r>
                <a:rPr lang="it-IT" sz="1800" dirty="0">
                  <a:solidFill>
                    <a:srgbClr val="FF0000"/>
                  </a:solidFill>
                </a:rPr>
                <a:t>  </a:t>
              </a:r>
              <a:r>
                <a:rPr lang="it-IT" sz="1800" dirty="0">
                  <a:solidFill>
                    <a:schemeClr val="accent2"/>
                  </a:solidFill>
                </a:rPr>
                <a:t>KamLAND data  (at </a:t>
              </a:r>
              <a:r>
                <a:rPr lang="it-IT" sz="1800" dirty="0">
                  <a:solidFill>
                    <a:schemeClr val="accent2"/>
                  </a:solidFill>
                  <a:sym typeface="Symbol" charset="2"/>
                </a:rPr>
                <a:t></a:t>
              </a:r>
              <a:r>
                <a:rPr lang="it-IT" sz="1800" baseline="-25000" dirty="0">
                  <a:solidFill>
                    <a:schemeClr val="accent2"/>
                  </a:solidFill>
                  <a:sym typeface="Symbol" charset="2"/>
                </a:rPr>
                <a:t>13 </a:t>
              </a:r>
              <a:r>
                <a:rPr lang="it-IT" sz="1800" dirty="0">
                  <a:solidFill>
                    <a:schemeClr val="accent2"/>
                  </a:solidFill>
                </a:rPr>
                <a:t>= 0)</a:t>
              </a:r>
              <a:endParaRPr lang="it-IT" sz="1800" dirty="0">
                <a:solidFill>
                  <a:srgbClr val="FF0000"/>
                </a:solidFill>
              </a:endParaRPr>
            </a:p>
          </p:txBody>
        </p:sp>
        <p:sp>
          <p:nvSpPr>
            <p:cNvPr id="32777" name="Text Box 14"/>
            <p:cNvSpPr txBox="1">
              <a:spLocks noChangeArrowheads="1"/>
            </p:cNvSpPr>
            <p:nvPr/>
          </p:nvSpPr>
          <p:spPr bwMode="auto">
            <a:xfrm>
              <a:off x="192" y="1914"/>
              <a:ext cx="2663" cy="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it-IT" sz="1800" dirty="0">
                  <a:solidFill>
                    <a:srgbClr val="1CAE56"/>
                  </a:solidFill>
                </a:rPr>
                <a:t>when the two best-fits are compared </a:t>
              </a:r>
            </a:p>
            <a:p>
              <a:pPr>
                <a:lnSpc>
                  <a:spcPct val="110000"/>
                </a:lnSpc>
              </a:pPr>
              <a:r>
                <a:rPr lang="it-IT" sz="1800" dirty="0">
                  <a:solidFill>
                    <a:srgbClr val="1CAE56"/>
                  </a:solidFill>
                </a:rPr>
                <a:t>in the usual plane </a:t>
              </a:r>
              <a:r>
                <a:rPr lang="it-IT" sz="1800" dirty="0">
                  <a:solidFill>
                    <a:schemeClr val="accent2"/>
                  </a:solidFill>
                </a:rPr>
                <a:t>(m</a:t>
              </a:r>
              <a:r>
                <a:rPr lang="it-IT" sz="1800" baseline="30000" dirty="0">
                  <a:solidFill>
                    <a:schemeClr val="accent2"/>
                  </a:solidFill>
                </a:rPr>
                <a:t>2</a:t>
              </a:r>
              <a:r>
                <a:rPr lang="it-IT" sz="1800" baseline="-25000" dirty="0">
                  <a:solidFill>
                    <a:schemeClr val="accent2"/>
                  </a:solidFill>
                </a:rPr>
                <a:t>12</a:t>
              </a:r>
              <a:r>
                <a:rPr lang="it-IT" sz="1800" dirty="0">
                  <a:solidFill>
                    <a:schemeClr val="accent2"/>
                  </a:solidFill>
                </a:rPr>
                <a:t>, tan</a:t>
              </a:r>
              <a:r>
                <a:rPr lang="it-IT" sz="1800" baseline="30000" dirty="0">
                  <a:solidFill>
                    <a:schemeClr val="accent2"/>
                  </a:solidFill>
                </a:rPr>
                <a:t>2</a:t>
              </a:r>
              <a:r>
                <a:rPr lang="it-IT" sz="1800" dirty="0">
                  <a:solidFill>
                    <a:schemeClr val="accent2"/>
                  </a:solidFill>
                  <a:sym typeface="Symbol" charset="2"/>
                </a:rPr>
                <a:t></a:t>
              </a:r>
              <a:r>
                <a:rPr lang="it-IT" sz="1800" baseline="-25000" dirty="0">
                  <a:solidFill>
                    <a:schemeClr val="accent2"/>
                  </a:solidFill>
                  <a:sym typeface="Symbol" charset="2"/>
                </a:rPr>
                <a:t>12</a:t>
              </a:r>
              <a:r>
                <a:rPr lang="it-IT" sz="1800" dirty="0">
                  <a:solidFill>
                    <a:schemeClr val="accent2"/>
                  </a:solidFill>
                  <a:sym typeface="Symbol" charset="2"/>
                </a:rPr>
                <a:t>)</a:t>
              </a:r>
              <a:r>
                <a:rPr lang="it-IT" sz="1800" dirty="0">
                  <a:solidFill>
                    <a:srgbClr val="1CAE56"/>
                  </a:solidFill>
                </a:rPr>
                <a:t> </a:t>
              </a:r>
            </a:p>
          </p:txBody>
        </p:sp>
        <p:sp>
          <p:nvSpPr>
            <p:cNvPr id="32778" name="Rectangle 17"/>
            <p:cNvSpPr>
              <a:spLocks noChangeArrowheads="1"/>
            </p:cNvSpPr>
            <p:nvPr/>
          </p:nvSpPr>
          <p:spPr bwMode="auto">
            <a:xfrm>
              <a:off x="192" y="624"/>
              <a:ext cx="2112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eaLnBrk="1" hangingPunct="1"/>
              <a:r>
                <a:rPr lang="it-IT" sz="1800" dirty="0">
                  <a:solidFill>
                    <a:srgbClr val="FF0000"/>
                  </a:solidFill>
                </a:rPr>
                <a:t>Slight disagreement between</a:t>
              </a:r>
              <a:endParaRPr lang="en-US" sz="4400" dirty="0">
                <a:solidFill>
                  <a:schemeClr val="tx2"/>
                </a:solidFill>
                <a:latin typeface="Arial" charset="0"/>
              </a:endParaRPr>
            </a:p>
          </p:txBody>
        </p:sp>
      </p:grpSp>
      <p:sp>
        <p:nvSpPr>
          <p:cNvPr id="39" name="Rectangle 18"/>
          <p:cNvSpPr txBox="1">
            <a:spLocks noChangeArrowheads="1"/>
          </p:cNvSpPr>
          <p:nvPr/>
        </p:nvSpPr>
        <p:spPr bwMode="auto">
          <a:xfrm>
            <a:off x="304800" y="304800"/>
            <a:ext cx="144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sz="1800" kern="0" dirty="0">
                <a:solidFill>
                  <a:srgbClr val="2429F7"/>
                </a:solidFill>
                <a:ea typeface="+mj-ea"/>
                <a:cs typeface="+mj-cs"/>
              </a:rPr>
              <a:t>Reason: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8C4DBA-97B0-A347-B458-BA95E29ADDCA}" type="slidenum">
              <a:rPr lang="en-US"/>
              <a:pPr>
                <a:defRPr/>
              </a:pPr>
              <a:t>5</a:t>
            </a:fld>
            <a:endParaRPr lang="en-US" sz="1400" dirty="0"/>
          </a:p>
        </p:txBody>
      </p:sp>
      <p:sp>
        <p:nvSpPr>
          <p:cNvPr id="32775" name="TextBox 41"/>
          <p:cNvSpPr txBox="1">
            <a:spLocks noChangeArrowheads="1"/>
          </p:cNvSpPr>
          <p:nvPr/>
        </p:nvSpPr>
        <p:spPr bwMode="auto">
          <a:xfrm>
            <a:off x="8734425" y="228600"/>
            <a:ext cx="94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(2/4)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 txBox="1">
            <a:spLocks noGrp="1" noChangeArrowheads="1"/>
          </p:cNvSpPr>
          <p:nvPr/>
        </p:nvSpPr>
        <p:spPr bwMode="auto">
          <a:xfrm>
            <a:off x="7537450" y="6438900"/>
            <a:ext cx="206375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>
              <a:defRPr/>
            </a:pPr>
            <a:fld id="{E0A47355-1EF2-8447-A68D-8BC6897E744A}" type="slidenum">
              <a:rPr lang="en-US" sz="1200">
                <a:latin typeface="+mn-lt"/>
                <a:ea typeface="ＭＳ Ｐゴシック" pitchFamily="-107" charset="-128"/>
                <a:cs typeface="ＭＳ Ｐゴシック" pitchFamily="-107" charset="-128"/>
              </a:rPr>
              <a:pPr algn="r">
                <a:defRPr/>
              </a:pPr>
              <a:t>50</a:t>
            </a:fld>
            <a:endParaRPr lang="en-US" sz="1400" dirty="0">
              <a:latin typeface="+mn-lt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7651" name="Rectangle 7"/>
          <p:cNvSpPr>
            <a:spLocks noChangeArrowheads="1"/>
          </p:cNvSpPr>
          <p:nvPr/>
        </p:nvSpPr>
        <p:spPr bwMode="auto">
          <a:xfrm>
            <a:off x="495300" y="5715000"/>
            <a:ext cx="84201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1600" dirty="0">
                <a:solidFill>
                  <a:schemeClr val="accent2"/>
                </a:solidFill>
              </a:rPr>
              <a:t>Based on work done in collaboration with: </a:t>
            </a:r>
            <a:br>
              <a:rPr lang="en-US" sz="1600" dirty="0">
                <a:solidFill>
                  <a:schemeClr val="accent2"/>
                </a:solidFill>
              </a:rPr>
            </a:br>
            <a:r>
              <a:rPr lang="en-US" sz="1600" dirty="0">
                <a:solidFill>
                  <a:schemeClr val="accent2"/>
                </a:solidFill>
              </a:rPr>
              <a:t>E. Lisi, A. Marrone, A. Palazzo, A.M. Rotunno</a:t>
            </a:r>
            <a:br>
              <a:rPr lang="en-US" sz="1600" dirty="0">
                <a:solidFill>
                  <a:schemeClr val="accent2"/>
                </a:solidFill>
              </a:rPr>
            </a:b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27652" name="Line 8"/>
          <p:cNvSpPr>
            <a:spLocks noChangeShapeType="1"/>
          </p:cNvSpPr>
          <p:nvPr/>
        </p:nvSpPr>
        <p:spPr bwMode="auto">
          <a:xfrm>
            <a:off x="609600" y="5410200"/>
            <a:ext cx="6273800" cy="1588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 dirty="0"/>
          </a:p>
        </p:txBody>
      </p:sp>
      <p:sp>
        <p:nvSpPr>
          <p:cNvPr id="27653" name="Text Box 10"/>
          <p:cNvSpPr txBox="1">
            <a:spLocks noChangeArrowheads="1"/>
          </p:cNvSpPr>
          <p:nvPr/>
        </p:nvSpPr>
        <p:spPr bwMode="auto">
          <a:xfrm>
            <a:off x="3962400" y="3124200"/>
            <a:ext cx="1646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185B1D"/>
                </a:solidFill>
              </a:rPr>
              <a:t>Gianluigi Fogli</a:t>
            </a:r>
          </a:p>
        </p:txBody>
      </p:sp>
      <p:sp>
        <p:nvSpPr>
          <p:cNvPr id="27654" name="Text Box 11"/>
          <p:cNvSpPr txBox="1">
            <a:spLocks noChangeArrowheads="1"/>
          </p:cNvSpPr>
          <p:nvPr/>
        </p:nvSpPr>
        <p:spPr bwMode="auto">
          <a:xfrm>
            <a:off x="990600" y="3733800"/>
            <a:ext cx="76771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700" dirty="0">
                <a:solidFill>
                  <a:srgbClr val="185B1D"/>
                </a:solidFill>
              </a:rPr>
              <a:t>Dipartimento di Fisica dell’Università di Bari &amp; Sezione INFN – Bari</a:t>
            </a:r>
          </a:p>
          <a:p>
            <a:pPr algn="ctr"/>
            <a:r>
              <a:rPr lang="en-US" sz="1700" dirty="0">
                <a:solidFill>
                  <a:srgbClr val="185B1D"/>
                </a:solidFill>
              </a:rPr>
              <a:t>ITALY</a:t>
            </a:r>
          </a:p>
        </p:txBody>
      </p:sp>
      <p:sp>
        <p:nvSpPr>
          <p:cNvPr id="27655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981200"/>
            <a:ext cx="8997950" cy="9144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Comic Sans MS" charset="0"/>
              </a:rPr>
              <a:t>SNO, KamLAND and neutrino oscillations: </a:t>
            </a:r>
            <a:r>
              <a:rPr lang="it-IT" sz="3200" b="1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  <a:sym typeface="Symbol" charset="2"/>
              </a:rPr>
              <a:t></a:t>
            </a:r>
            <a:r>
              <a:rPr lang="it-IT" sz="3200" b="1" baseline="-25000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13 </a:t>
            </a:r>
            <a:r>
              <a:rPr lang="en-US" sz="3200" b="1" dirty="0" smtClean="0">
                <a:solidFill>
                  <a:srgbClr val="FF0000"/>
                </a:solidFill>
                <a:latin typeface="Courier" charset="0"/>
                <a:ea typeface="Courier" charset="0"/>
                <a:cs typeface="Courier" charset="0"/>
              </a:rPr>
              <a:t> </a:t>
            </a:r>
            <a:endParaRPr lang="en-US" sz="2800" b="1" dirty="0" smtClean="0">
              <a:solidFill>
                <a:srgbClr val="FF000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27656" name="Rectangle 19"/>
          <p:cNvSpPr>
            <a:spLocks noChangeArrowheads="1"/>
          </p:cNvSpPr>
          <p:nvPr/>
        </p:nvSpPr>
        <p:spPr bwMode="auto">
          <a:xfrm>
            <a:off x="9144000" y="6324600"/>
            <a:ext cx="609600" cy="381000"/>
          </a:xfrm>
          <a:prstGeom prst="rect">
            <a:avLst/>
          </a:prstGeom>
          <a:solidFill>
            <a:srgbClr val="FFFABE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516FD4-AB83-5941-BA8B-E24E892A228B}" type="slidenum">
              <a:rPr lang="en-US"/>
              <a:pPr>
                <a:defRPr/>
              </a:pPr>
              <a:t>50</a:t>
            </a:fld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0657B7-7018-FB41-8003-9697B638E486}" type="slidenum">
              <a:rPr lang="en-US"/>
              <a:pPr>
                <a:defRPr/>
              </a:pPr>
              <a:t>51</a:t>
            </a:fld>
            <a:endParaRPr lang="en-US" sz="1400" dirty="0"/>
          </a:p>
        </p:txBody>
      </p:sp>
      <p:pic>
        <p:nvPicPr>
          <p:cNvPr id="3" name="Picture 2" descr="ritratto di Galile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" cy="2983346"/>
          </a:xfrm>
          <a:prstGeom prst="rect">
            <a:avLst/>
          </a:prstGeom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2971800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rgbClr val="185B1D"/>
                </a:solidFill>
              </a:rPr>
              <a:t>Portrait of Galileo</a:t>
            </a:r>
          </a:p>
          <a:p>
            <a:pPr algn="ctr"/>
            <a:r>
              <a:rPr lang="en-US" sz="1200" dirty="0">
                <a:solidFill>
                  <a:srgbClr val="185B1D"/>
                </a:solidFill>
              </a:rPr>
              <a:t>Justus Sustermans – Firenze, Uffizi</a:t>
            </a:r>
          </a:p>
        </p:txBody>
      </p:sp>
      <p:pic>
        <p:nvPicPr>
          <p:cNvPr id="7" name="Picture 6" descr="Galileo by Guido Ren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0"/>
            <a:ext cx="3048000" cy="2908071"/>
          </a:xfrm>
          <a:prstGeom prst="rect">
            <a:avLst/>
          </a:prstGeom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6553200" y="0"/>
            <a:ext cx="2667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rgbClr val="185B1D"/>
                </a:solidFill>
              </a:rPr>
              <a:t>Galileo Galilei by Guido Reni (?)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0657B7-7018-FB41-8003-9697B638E486}" type="slidenum">
              <a:rPr lang="en-US"/>
              <a:pPr>
                <a:defRPr/>
              </a:pPr>
              <a:t>52</a:t>
            </a:fld>
            <a:endParaRPr lang="en-US" sz="1400" dirty="0"/>
          </a:p>
        </p:txBody>
      </p:sp>
      <p:pic>
        <p:nvPicPr>
          <p:cNvPr id="3" name="Picture 2" descr="Galileo facing the Inquisi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43600" cy="3776196"/>
          </a:xfrm>
          <a:prstGeom prst="rect">
            <a:avLst/>
          </a:prstGeom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219200" y="3810000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rgbClr val="185B1D"/>
                </a:solidFill>
              </a:rPr>
              <a:t>Galileo before the Holy Office, by Joseph Nicolas Robert-Fleury – Luxembourg Museum</a:t>
            </a:r>
          </a:p>
        </p:txBody>
      </p:sp>
      <p:pic>
        <p:nvPicPr>
          <p:cNvPr id="5" name="Picture 4" descr="canocchiale di Galile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-1"/>
            <a:ext cx="2819400" cy="412337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295400" y="762000"/>
            <a:ext cx="7300913" cy="4879975"/>
            <a:chOff x="816" y="816"/>
            <a:chExt cx="4599" cy="3074"/>
          </a:xfrm>
        </p:grpSpPr>
        <p:pic>
          <p:nvPicPr>
            <p:cNvPr id="34823" name="Picture 3" descr="fig_chi2_00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12" y="816"/>
              <a:ext cx="2152" cy="2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4" name="Picture 5" descr="fig_chi2_00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64" y="816"/>
              <a:ext cx="2151" cy="2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5" name="Rectangle 6"/>
            <p:cNvSpPr>
              <a:spLocks noChangeArrowheads="1"/>
            </p:cNvSpPr>
            <p:nvPr/>
          </p:nvSpPr>
          <p:spPr bwMode="auto">
            <a:xfrm>
              <a:off x="960" y="3206"/>
              <a:ext cx="90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2000" dirty="0">
                  <a:solidFill>
                    <a:srgbClr val="FF0000"/>
                  </a:solidFill>
                  <a:sym typeface="Symbol" charset="2"/>
                </a:rPr>
                <a:t>sin</a:t>
              </a:r>
              <a:r>
                <a:rPr lang="it-IT" sz="2000" baseline="30000" dirty="0">
                  <a:solidFill>
                    <a:srgbClr val="FF0000"/>
                  </a:solidFill>
                  <a:sym typeface="Symbol" charset="2"/>
                </a:rPr>
                <a:t>2</a:t>
              </a:r>
              <a:r>
                <a:rPr lang="it-IT" sz="2000" dirty="0">
                  <a:solidFill>
                    <a:srgbClr val="FF0000"/>
                  </a:solidFill>
                  <a:sym typeface="Symbol" charset="2"/>
                </a:rPr>
                <a:t></a:t>
              </a:r>
              <a:r>
                <a:rPr lang="it-IT" sz="2000" baseline="-25000" dirty="0">
                  <a:solidFill>
                    <a:srgbClr val="FF0000"/>
                  </a:solidFill>
                  <a:sym typeface="Symbol" charset="2"/>
                </a:rPr>
                <a:t>13 </a:t>
              </a:r>
              <a:r>
                <a:rPr lang="it-IT" sz="2000" dirty="0">
                  <a:solidFill>
                    <a:srgbClr val="FF0000"/>
                  </a:solidFill>
                  <a:sym typeface="Symbol" charset="2"/>
                </a:rPr>
                <a:t>= 0</a:t>
              </a:r>
              <a:endParaRPr lang="it-IT" sz="2000" dirty="0">
                <a:sym typeface="Symbol" charset="2"/>
              </a:endParaRPr>
            </a:p>
          </p:txBody>
        </p:sp>
        <p:sp>
          <p:nvSpPr>
            <p:cNvPr id="34826" name="Rectangle 7"/>
            <p:cNvSpPr>
              <a:spLocks noChangeArrowheads="1"/>
            </p:cNvSpPr>
            <p:nvPr/>
          </p:nvSpPr>
          <p:spPr bwMode="auto">
            <a:xfrm>
              <a:off x="3408" y="3206"/>
              <a:ext cx="11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2000" dirty="0">
                  <a:solidFill>
                    <a:srgbClr val="FF0000"/>
                  </a:solidFill>
                  <a:sym typeface="Symbol" charset="2"/>
                </a:rPr>
                <a:t>sin</a:t>
              </a:r>
              <a:r>
                <a:rPr lang="it-IT" sz="2000" baseline="30000" dirty="0">
                  <a:solidFill>
                    <a:srgbClr val="FF0000"/>
                  </a:solidFill>
                  <a:sym typeface="Symbol" charset="2"/>
                </a:rPr>
                <a:t>2</a:t>
              </a:r>
              <a:r>
                <a:rPr lang="it-IT" sz="2000" dirty="0">
                  <a:solidFill>
                    <a:srgbClr val="FF0000"/>
                  </a:solidFill>
                  <a:sym typeface="Symbol" charset="2"/>
                </a:rPr>
                <a:t></a:t>
              </a:r>
              <a:r>
                <a:rPr lang="it-IT" sz="2000" baseline="-25000" dirty="0">
                  <a:solidFill>
                    <a:srgbClr val="FF0000"/>
                  </a:solidFill>
                  <a:sym typeface="Symbol" charset="2"/>
                </a:rPr>
                <a:t>13 </a:t>
              </a:r>
              <a:r>
                <a:rPr lang="it-IT" sz="2000" dirty="0">
                  <a:solidFill>
                    <a:srgbClr val="FF0000"/>
                  </a:solidFill>
                  <a:sym typeface="Symbol" charset="2"/>
                </a:rPr>
                <a:t>= 0.03</a:t>
              </a:r>
              <a:endParaRPr lang="it-IT" sz="2000" dirty="0">
                <a:sym typeface="Symbol" charset="2"/>
              </a:endParaRPr>
            </a:p>
          </p:txBody>
        </p:sp>
        <p:sp>
          <p:nvSpPr>
            <p:cNvPr id="34827" name="Text Box 8"/>
            <p:cNvSpPr txBox="1">
              <a:spLocks noChangeArrowheads="1"/>
            </p:cNvSpPr>
            <p:nvPr/>
          </p:nvSpPr>
          <p:spPr bwMode="auto">
            <a:xfrm>
              <a:off x="816" y="3696"/>
              <a:ext cx="265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400" dirty="0">
                  <a:solidFill>
                    <a:srgbClr val="13783B"/>
                  </a:solidFill>
                </a:rPr>
                <a:t>(figures prepared by A.M. Rotunno for this talk)</a:t>
              </a:r>
              <a:endParaRPr lang="it-IT" sz="2000" dirty="0"/>
            </a:p>
          </p:txBody>
        </p:sp>
      </p:grp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314325" y="5867400"/>
            <a:ext cx="9210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800" dirty="0">
                <a:solidFill>
                  <a:srgbClr val="13783B"/>
                </a:solidFill>
              </a:rPr>
              <a:t>… thanks to the different dependence in </a:t>
            </a:r>
            <a:r>
              <a:rPr lang="it-IT" sz="1800" dirty="0">
                <a:solidFill>
                  <a:srgbClr val="FF0000"/>
                </a:solidFill>
              </a:rPr>
              <a:t>SNO</a:t>
            </a:r>
            <a:r>
              <a:rPr lang="it-IT" sz="1800" dirty="0">
                <a:solidFill>
                  <a:srgbClr val="13783B"/>
                </a:solidFill>
              </a:rPr>
              <a:t> and </a:t>
            </a:r>
            <a:r>
              <a:rPr lang="it-IT" sz="1800" dirty="0">
                <a:solidFill>
                  <a:srgbClr val="FF0000"/>
                </a:solidFill>
              </a:rPr>
              <a:t>KamLAND </a:t>
            </a:r>
            <a:r>
              <a:rPr lang="it-IT" sz="1800" dirty="0">
                <a:solidFill>
                  <a:srgbClr val="13783B"/>
                </a:solidFill>
              </a:rPr>
              <a:t>from</a:t>
            </a:r>
            <a:r>
              <a:rPr lang="it-IT" sz="1800" dirty="0">
                <a:solidFill>
                  <a:srgbClr val="FF0000"/>
                </a:solidFill>
              </a:rPr>
              <a:t> </a:t>
            </a:r>
            <a:r>
              <a:rPr lang="it-IT" sz="1800" dirty="0">
                <a:solidFill>
                  <a:srgbClr val="13783B"/>
                </a:solidFill>
              </a:rPr>
              <a:t>(</a:t>
            </a:r>
            <a:r>
              <a:rPr lang="it-IT" sz="1800" dirty="0">
                <a:solidFill>
                  <a:srgbClr val="2429F7"/>
                </a:solidFill>
                <a:sym typeface="Symbol" charset="2"/>
              </a:rPr>
              <a:t></a:t>
            </a:r>
            <a:r>
              <a:rPr lang="it-IT" sz="1800" baseline="-25000" dirty="0">
                <a:solidFill>
                  <a:srgbClr val="2429F7"/>
                </a:solidFill>
                <a:sym typeface="Symbol" charset="2"/>
              </a:rPr>
              <a:t>12</a:t>
            </a:r>
            <a:r>
              <a:rPr lang="it-IT" sz="1800" baseline="-25000" dirty="0">
                <a:solidFill>
                  <a:srgbClr val="13783B"/>
                </a:solidFill>
                <a:sym typeface="Symbol" charset="2"/>
              </a:rPr>
              <a:t> </a:t>
            </a:r>
            <a:r>
              <a:rPr lang="it-IT" sz="1800" dirty="0">
                <a:solidFill>
                  <a:srgbClr val="13783B"/>
                </a:solidFill>
              </a:rPr>
              <a:t>, </a:t>
            </a:r>
            <a:r>
              <a:rPr lang="it-IT" sz="1800" dirty="0">
                <a:solidFill>
                  <a:srgbClr val="2429F7"/>
                </a:solidFill>
                <a:sym typeface="Symbol" charset="2"/>
              </a:rPr>
              <a:t></a:t>
            </a:r>
            <a:r>
              <a:rPr lang="it-IT" sz="1800" baseline="-25000" dirty="0">
                <a:solidFill>
                  <a:srgbClr val="2429F7"/>
                </a:solidFill>
                <a:sym typeface="Symbol" charset="2"/>
              </a:rPr>
              <a:t>13</a:t>
            </a:r>
            <a:r>
              <a:rPr lang="it-IT" sz="1800" dirty="0">
                <a:solidFill>
                  <a:srgbClr val="13783B"/>
                </a:solidFill>
              </a:rPr>
              <a:t>).</a:t>
            </a:r>
          </a:p>
        </p:txBody>
      </p:sp>
      <p:sp>
        <p:nvSpPr>
          <p:cNvPr id="20" name="Rectangle 10"/>
          <p:cNvSpPr txBox="1">
            <a:spLocks noChangeArrowheads="1"/>
          </p:cNvSpPr>
          <p:nvPr/>
        </p:nvSpPr>
        <p:spPr bwMode="auto">
          <a:xfrm>
            <a:off x="304800" y="304800"/>
            <a:ext cx="441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sz="1800" kern="0" dirty="0">
                <a:solidFill>
                  <a:srgbClr val="2429F7"/>
                </a:solidFill>
                <a:ea typeface="+mj-ea"/>
                <a:cs typeface="+mj-cs"/>
              </a:rPr>
              <a:t>Disagreement reduced for </a:t>
            </a:r>
            <a:r>
              <a:rPr lang="it-IT" sz="1800" kern="0" dirty="0">
                <a:solidFill>
                  <a:srgbClr val="2429F7"/>
                </a:solidFill>
                <a:ea typeface="+mj-ea"/>
                <a:cs typeface="+mj-cs"/>
                <a:sym typeface="Symbol" charset="2"/>
              </a:rPr>
              <a:t></a:t>
            </a:r>
            <a:r>
              <a:rPr lang="it-IT" sz="1800" kern="0" baseline="-25000" dirty="0">
                <a:solidFill>
                  <a:srgbClr val="2429F7"/>
                </a:solidFill>
                <a:ea typeface="+mj-ea"/>
                <a:cs typeface="+mj-cs"/>
                <a:sym typeface="Symbol" charset="2"/>
              </a:rPr>
              <a:t>13 </a:t>
            </a:r>
            <a:r>
              <a:rPr lang="it-IT" sz="1800" kern="0" dirty="0">
                <a:solidFill>
                  <a:srgbClr val="2429F7"/>
                </a:solidFill>
                <a:ea typeface="+mj-ea"/>
                <a:cs typeface="+mj-cs"/>
              </a:rPr>
              <a:t>&gt; 0 …</a:t>
            </a:r>
            <a:endParaRPr lang="en-US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A14080-A44E-7D4E-92BE-01FB4300FFB1}" type="slidenum">
              <a:rPr lang="en-US"/>
              <a:pPr>
                <a:defRPr/>
              </a:pPr>
              <a:t>6</a:t>
            </a:fld>
            <a:endParaRPr lang="en-US" sz="1400" dirty="0"/>
          </a:p>
        </p:txBody>
      </p:sp>
      <p:sp>
        <p:nvSpPr>
          <p:cNvPr id="34822" name="TextBox 41"/>
          <p:cNvSpPr txBox="1">
            <a:spLocks noChangeArrowheads="1"/>
          </p:cNvSpPr>
          <p:nvPr/>
        </p:nvSpPr>
        <p:spPr bwMode="auto">
          <a:xfrm>
            <a:off x="8734425" y="228600"/>
            <a:ext cx="94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(3/4)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04800" y="1339850"/>
            <a:ext cx="861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800" dirty="0">
                <a:solidFill>
                  <a:srgbClr val="13783B"/>
                </a:solidFill>
              </a:rPr>
              <a:t>but with some </a:t>
            </a:r>
            <a:r>
              <a:rPr lang="en-US" sz="1800" u="sng" dirty="0">
                <a:solidFill>
                  <a:srgbClr val="13783B"/>
                </a:solidFill>
              </a:rPr>
              <a:t>potential for improvement</a:t>
            </a:r>
            <a:r>
              <a:rPr lang="en-US" sz="1800" dirty="0">
                <a:solidFill>
                  <a:srgbClr val="13783B"/>
                </a:solidFill>
              </a:rPr>
              <a:t>, once final </a:t>
            </a:r>
            <a:r>
              <a:rPr lang="en-US" sz="1800" dirty="0">
                <a:solidFill>
                  <a:srgbClr val="FF0000"/>
                </a:solidFill>
              </a:rPr>
              <a:t>SNO data</a:t>
            </a:r>
            <a:r>
              <a:rPr lang="en-US" sz="1800" dirty="0">
                <a:solidFill>
                  <a:srgbClr val="13783B"/>
                </a:solidFill>
              </a:rPr>
              <a:t> and further  </a:t>
            </a:r>
            <a:r>
              <a:rPr lang="en-US" sz="1800" dirty="0">
                <a:solidFill>
                  <a:srgbClr val="FF0000"/>
                </a:solidFill>
              </a:rPr>
              <a:t>KamLAND data</a:t>
            </a:r>
            <a:r>
              <a:rPr lang="en-US" sz="1800" dirty="0">
                <a:solidFill>
                  <a:srgbClr val="13783B"/>
                </a:solidFill>
              </a:rPr>
              <a:t>  will  be available.</a:t>
            </a:r>
          </a:p>
        </p:txBody>
      </p:sp>
      <p:sp>
        <p:nvSpPr>
          <p:cNvPr id="22" name="Rectangle 10"/>
          <p:cNvSpPr txBox="1">
            <a:spLocks noChangeArrowheads="1"/>
          </p:cNvSpPr>
          <p:nvPr/>
        </p:nvSpPr>
        <p:spPr bwMode="auto">
          <a:xfrm>
            <a:off x="304800" y="762000"/>
            <a:ext cx="304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1800" dirty="0">
                <a:solidFill>
                  <a:srgbClr val="2429F7"/>
                </a:solidFill>
              </a:rPr>
              <a:t>A tiny effect, of course,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2EACE4-5AC9-D04B-A812-137B227CDE14}" type="slidenum">
              <a:rPr lang="en-US"/>
              <a:pPr>
                <a:defRPr/>
              </a:pPr>
              <a:t>7</a:t>
            </a:fld>
            <a:endParaRPr lang="en-US" sz="1400" dirty="0"/>
          </a:p>
        </p:txBody>
      </p:sp>
      <p:sp>
        <p:nvSpPr>
          <p:cNvPr id="36869" name="TextBox 41"/>
          <p:cNvSpPr txBox="1">
            <a:spLocks noChangeArrowheads="1"/>
          </p:cNvSpPr>
          <p:nvPr/>
        </p:nvSpPr>
        <p:spPr bwMode="auto">
          <a:xfrm>
            <a:off x="8734425" y="228600"/>
            <a:ext cx="94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(4/4)</a:t>
            </a:r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2514600" y="4114800"/>
            <a:ext cx="3520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… what </a:t>
            </a:r>
            <a:r>
              <a:rPr lang="en-US" dirty="0"/>
              <a:t>happened next</a:t>
            </a:r>
            <a:r>
              <a:rPr lang="en-US" dirty="0" smtClean="0"/>
              <a:t>?  </a:t>
            </a:r>
            <a:endParaRPr lang="it-IT" sz="1400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971800" y="2814935"/>
            <a:ext cx="30140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This one year ago …</a:t>
            </a:r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6870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23"/>
          <p:cNvSpPr txBox="1">
            <a:spLocks noChangeArrowheads="1"/>
          </p:cNvSpPr>
          <p:nvPr/>
        </p:nvSpPr>
        <p:spPr bwMode="auto">
          <a:xfrm>
            <a:off x="152400" y="901700"/>
            <a:ext cx="571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Concerning solar + KamLAND (S+K) neutrinos: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21D690-D49D-CF4D-84F7-D7C8BD8BCE3F}" type="slidenum">
              <a:rPr lang="en-US"/>
              <a:pPr>
                <a:defRPr/>
              </a:pPr>
              <a:t>8</a:t>
            </a:fld>
            <a:endParaRPr lang="en-US" sz="1400" dirty="0"/>
          </a:p>
        </p:txBody>
      </p:sp>
      <p:sp>
        <p:nvSpPr>
          <p:cNvPr id="38916" name="TextBox 3"/>
          <p:cNvSpPr txBox="1">
            <a:spLocks noChangeArrowheads="1"/>
          </p:cNvSpPr>
          <p:nvPr/>
        </p:nvSpPr>
        <p:spPr bwMode="auto">
          <a:xfrm>
            <a:off x="228600" y="2940050"/>
            <a:ext cx="678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Concerning atmospheric + long-baseline neutrinos:</a:t>
            </a:r>
          </a:p>
        </p:txBody>
      </p:sp>
      <p:sp>
        <p:nvSpPr>
          <p:cNvPr id="38917" name="TextBox 4"/>
          <p:cNvSpPr txBox="1">
            <a:spLocks noChangeArrowheads="1"/>
          </p:cNvSpPr>
          <p:nvPr/>
        </p:nvSpPr>
        <p:spPr bwMode="auto">
          <a:xfrm>
            <a:off x="228600" y="5068887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800" dirty="0">
                <a:solidFill>
                  <a:srgbClr val="000090"/>
                </a:solidFill>
              </a:rPr>
              <a:t>This talk will be concerned with all such 8 </a:t>
            </a:r>
            <a:r>
              <a:rPr lang="en-US" sz="1800" b="1" dirty="0">
                <a:solidFill>
                  <a:srgbClr val="000090"/>
                </a:solidFill>
              </a:rPr>
              <a:t>“events”</a:t>
            </a:r>
            <a:r>
              <a:rPr lang="en-US" sz="1800" dirty="0">
                <a:solidFill>
                  <a:srgbClr val="000090"/>
                </a:solidFill>
              </a:rPr>
              <a:t>, and will be concluded with an approximate “update estimate” for</a:t>
            </a:r>
          </a:p>
        </p:txBody>
      </p:sp>
      <p:sp>
        <p:nvSpPr>
          <p:cNvPr id="38918" name="TextBox 5"/>
          <p:cNvSpPr txBox="1">
            <a:spLocks noChangeArrowheads="1"/>
          </p:cNvSpPr>
          <p:nvPr/>
        </p:nvSpPr>
        <p:spPr bwMode="auto">
          <a:xfrm>
            <a:off x="228600" y="1435100"/>
            <a:ext cx="784860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AutoNum type="arabicPeriod"/>
            </a:pPr>
            <a:r>
              <a:rPr lang="en-US" sz="1600" dirty="0">
                <a:solidFill>
                  <a:srgbClr val="008000"/>
                </a:solidFill>
              </a:rPr>
              <a:t>2008, Apr: 	Effect discussed independently (Balantekin &amp; Yilmaz)</a:t>
            </a:r>
          </a:p>
          <a:p>
            <a:pPr marL="342900" indent="-342900">
              <a:spcAft>
                <a:spcPts val="600"/>
              </a:spcAft>
              <a:buFont typeface="Arial" charset="0"/>
              <a:buAutoNum type="arabicPeriod"/>
            </a:pPr>
            <a:r>
              <a:rPr lang="en-US" sz="1600" dirty="0">
                <a:solidFill>
                  <a:srgbClr val="008000"/>
                </a:solidFill>
              </a:rPr>
              <a:t>2008, May: 	SNO-III data release (Neutrino 2008 conference)</a:t>
            </a:r>
          </a:p>
          <a:p>
            <a:pPr marL="342900" indent="-342900">
              <a:spcAft>
                <a:spcPts val="600"/>
              </a:spcAft>
              <a:buFont typeface="Arial" charset="0"/>
              <a:buAutoNum type="arabicPeriod"/>
            </a:pPr>
            <a:r>
              <a:rPr lang="en-US" sz="1600" dirty="0">
                <a:solidFill>
                  <a:srgbClr val="008000"/>
                </a:solidFill>
              </a:rPr>
              <a:t>2008, Jun: 	</a:t>
            </a:r>
            <a:r>
              <a:rPr lang="en-US" sz="1600" dirty="0">
                <a:solidFill>
                  <a:srgbClr val="FF0000"/>
                </a:solidFill>
              </a:rPr>
              <a:t>sin</a:t>
            </a:r>
            <a:r>
              <a:rPr lang="en-US" sz="1600" baseline="30000" dirty="0">
                <a:solidFill>
                  <a:srgbClr val="FF0000"/>
                </a:solidFill>
              </a:rPr>
              <a:t>2</a:t>
            </a:r>
            <a:r>
              <a:rPr lang="el-GR" sz="1600" dirty="0">
                <a:solidFill>
                  <a:srgbClr val="FF0000"/>
                </a:solidFill>
                <a:latin typeface="Lucida Grande" charset="0"/>
                <a:sym typeface="Symbol" charset="2"/>
              </a:rPr>
              <a:t>θ</a:t>
            </a:r>
            <a:r>
              <a:rPr lang="en-US" sz="1600" baseline="-25000" dirty="0">
                <a:solidFill>
                  <a:srgbClr val="FF0000"/>
                </a:solidFill>
                <a:sym typeface="Symbol" charset="2"/>
              </a:rPr>
              <a:t>13 </a:t>
            </a:r>
            <a:r>
              <a:rPr lang="en-US" sz="1600" dirty="0">
                <a:solidFill>
                  <a:srgbClr val="FF0000"/>
                </a:solidFill>
                <a:sym typeface="Symbol" charset="2"/>
              </a:rPr>
              <a:t>= 0.021  0.017 </a:t>
            </a:r>
            <a:r>
              <a:rPr lang="en-US" sz="1600" dirty="0">
                <a:solidFill>
                  <a:srgbClr val="008000"/>
                </a:solidFill>
                <a:sym typeface="Symbol" charset="2"/>
              </a:rPr>
              <a:t>from </a:t>
            </a:r>
            <a:r>
              <a:rPr lang="en-US" sz="1600" dirty="0">
                <a:solidFill>
                  <a:srgbClr val="008000"/>
                </a:solidFill>
              </a:rPr>
              <a:t>our S+K analysis (PRL)</a:t>
            </a:r>
          </a:p>
          <a:p>
            <a:pPr marL="342900" indent="-342900">
              <a:spcAft>
                <a:spcPts val="600"/>
              </a:spcAft>
              <a:buFont typeface="Arial" charset="0"/>
              <a:buAutoNum type="arabicPeriod"/>
            </a:pPr>
            <a:r>
              <a:rPr lang="en-US" sz="1600" dirty="0">
                <a:solidFill>
                  <a:srgbClr val="008000"/>
                </a:solidFill>
              </a:rPr>
              <a:t>2008, Aug: 	Independent S+K analysis (Schwetz, Tortola, Valle)</a:t>
            </a:r>
          </a:p>
        </p:txBody>
      </p:sp>
      <p:sp>
        <p:nvSpPr>
          <p:cNvPr id="38920" name="TextBox 7"/>
          <p:cNvSpPr txBox="1">
            <a:spLocks noChangeArrowheads="1"/>
          </p:cNvSpPr>
          <p:nvPr/>
        </p:nvSpPr>
        <p:spPr bwMode="auto">
          <a:xfrm>
            <a:off x="3124200" y="5786438"/>
            <a:ext cx="1905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sin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l-GR" dirty="0">
                <a:solidFill>
                  <a:srgbClr val="FF0000"/>
                </a:solidFill>
                <a:latin typeface="Lucida Grande" charset="0"/>
                <a:sym typeface="Symbol" charset="2"/>
              </a:rPr>
              <a:t>θ</a:t>
            </a:r>
            <a:r>
              <a:rPr lang="en-US" baseline="-25000" dirty="0">
                <a:solidFill>
                  <a:srgbClr val="FF0000"/>
                </a:solidFill>
                <a:sym typeface="Symbol" charset="2"/>
              </a:rPr>
              <a:t>13</a:t>
            </a:r>
            <a:endParaRPr lang="en-US" dirty="0">
              <a:solidFill>
                <a:srgbClr val="FF0000"/>
              </a:solidFill>
              <a:sym typeface="Symbol" charset="2"/>
            </a:endParaRPr>
          </a:p>
        </p:txBody>
      </p:sp>
      <p:sp>
        <p:nvSpPr>
          <p:cNvPr id="38921" name="TextBox 8"/>
          <p:cNvSpPr txBox="1">
            <a:spLocks noChangeArrowheads="1"/>
          </p:cNvSpPr>
          <p:nvPr/>
        </p:nvSpPr>
        <p:spPr bwMode="auto">
          <a:xfrm>
            <a:off x="5181600" y="5834063"/>
            <a:ext cx="457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sym typeface="Symbol" charset="2"/>
              </a:rPr>
              <a:t>(the number only in the last slide, be patient!)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/>
              <a:t>    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52400" y="304800"/>
            <a:ext cx="2895600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sym typeface="Symbol" charset="2"/>
              </a:rPr>
              <a:t>Time-table of “events”</a:t>
            </a:r>
            <a:endParaRPr lang="en-US" sz="20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7620000" y="2247900"/>
            <a:ext cx="992982" cy="1353600"/>
            <a:chOff x="7924800" y="2247900"/>
            <a:chExt cx="992982" cy="1353600"/>
          </a:xfrm>
        </p:grpSpPr>
        <p:cxnSp>
          <p:nvCxnSpPr>
            <p:cNvPr id="14" name="Straight Arrow Connector 13"/>
            <p:cNvCxnSpPr/>
            <p:nvPr/>
          </p:nvCxnSpPr>
          <p:spPr bwMode="auto">
            <a:xfrm rot="10800000">
              <a:off x="7924800" y="2250986"/>
              <a:ext cx="990600" cy="1588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rot="10800000">
              <a:off x="7924800" y="3596744"/>
              <a:ext cx="990600" cy="1588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rot="5400000">
              <a:off x="8239791" y="2923509"/>
              <a:ext cx="1353600" cy="2382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" name="TextBox 15"/>
          <p:cNvSpPr txBox="1"/>
          <p:nvPr/>
        </p:nvSpPr>
        <p:spPr>
          <a:xfrm>
            <a:off x="228600" y="3416350"/>
            <a:ext cx="7778492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600">
                <a:solidFill>
                  <a:srgbClr val="13783B"/>
                </a:solidFill>
              </a:rPr>
              <a:t>5.   2008, Jun: </a:t>
            </a:r>
            <a:r>
              <a:rPr lang="it-IT" sz="1600"/>
              <a:t>	</a:t>
            </a:r>
            <a:r>
              <a:rPr lang="en-US" sz="1600" dirty="0">
                <a:solidFill>
                  <a:srgbClr val="FF0000"/>
                </a:solidFill>
              </a:rPr>
              <a:t>sin</a:t>
            </a:r>
            <a:r>
              <a:rPr lang="en-US" sz="1600" baseline="30000" dirty="0">
                <a:solidFill>
                  <a:srgbClr val="FF0000"/>
                </a:solidFill>
              </a:rPr>
              <a:t>2</a:t>
            </a:r>
            <a:r>
              <a:rPr lang="el-GR" sz="1600" dirty="0">
                <a:solidFill>
                  <a:srgbClr val="FF0000"/>
                </a:solidFill>
                <a:latin typeface="Lucida Grande" charset="0"/>
                <a:sym typeface="Symbol" charset="2"/>
              </a:rPr>
              <a:t>θ</a:t>
            </a:r>
            <a:r>
              <a:rPr lang="en-US" sz="1600" baseline="-25000" dirty="0">
                <a:solidFill>
                  <a:srgbClr val="FF0000"/>
                </a:solidFill>
                <a:sym typeface="Symbol" charset="2"/>
              </a:rPr>
              <a:t>13 </a:t>
            </a:r>
            <a:r>
              <a:rPr lang="en-US" sz="1600" dirty="0">
                <a:solidFill>
                  <a:srgbClr val="FF0000"/>
                </a:solidFill>
                <a:sym typeface="Symbol" charset="2"/>
              </a:rPr>
              <a:t>= 0.016  0.010 </a:t>
            </a:r>
            <a:r>
              <a:rPr lang="en-US" sz="1600" dirty="0">
                <a:solidFill>
                  <a:srgbClr val="13783B"/>
                </a:solidFill>
                <a:sym typeface="Symbol" charset="2"/>
              </a:rPr>
              <a:t>from all data in </a:t>
            </a:r>
            <a:r>
              <a:rPr lang="en-US" sz="1600" dirty="0">
                <a:solidFill>
                  <a:srgbClr val="13783B"/>
                </a:solidFill>
              </a:rPr>
              <a:t>our analysis (PRL)</a:t>
            </a:r>
          </a:p>
          <a:p>
            <a:pPr>
              <a:spcAft>
                <a:spcPts val="600"/>
              </a:spcAft>
            </a:pPr>
            <a:r>
              <a:rPr lang="it-IT" sz="1600">
                <a:solidFill>
                  <a:srgbClr val="13783B"/>
                </a:solidFill>
              </a:rPr>
              <a:t>6.   2008, Dec:</a:t>
            </a:r>
            <a:r>
              <a:rPr lang="it-IT" sz="1600"/>
              <a:t>	</a:t>
            </a:r>
            <a:r>
              <a:rPr lang="en-US" sz="1600" dirty="0">
                <a:solidFill>
                  <a:srgbClr val="13783B"/>
                </a:solidFill>
              </a:rPr>
              <a:t>Comments on atmospheric hint of </a:t>
            </a:r>
            <a:r>
              <a:rPr lang="it-IT" sz="1600" dirty="0">
                <a:solidFill>
                  <a:srgbClr val="13783B"/>
                </a:solidFill>
                <a:sym typeface="Symbol" charset="2"/>
              </a:rPr>
              <a:t></a:t>
            </a:r>
            <a:r>
              <a:rPr lang="it-IT" sz="1600" baseline="-25000" dirty="0">
                <a:solidFill>
                  <a:srgbClr val="13783B"/>
                </a:solidFill>
                <a:sym typeface="Symbol" charset="2"/>
              </a:rPr>
              <a:t>13</a:t>
            </a:r>
            <a:r>
              <a:rPr lang="it-IT" sz="800" baseline="-25000" dirty="0">
                <a:solidFill>
                  <a:srgbClr val="13783B"/>
                </a:solidFill>
                <a:sym typeface="Symbol" charset="2"/>
              </a:rPr>
              <a:t> </a:t>
            </a:r>
            <a:r>
              <a:rPr lang="en-US" sz="1600" dirty="0">
                <a:solidFill>
                  <a:srgbClr val="13783B"/>
                </a:solidFill>
              </a:rPr>
              <a:t>&gt;</a:t>
            </a:r>
            <a:r>
              <a:rPr lang="en-US" sz="800" dirty="0">
                <a:solidFill>
                  <a:srgbClr val="13783B"/>
                </a:solidFill>
              </a:rPr>
              <a:t> </a:t>
            </a:r>
            <a:r>
              <a:rPr lang="en-US" sz="1600" dirty="0">
                <a:solidFill>
                  <a:srgbClr val="13783B"/>
                </a:solidFill>
              </a:rPr>
              <a:t>0 (Maltoni, Schwetz)</a:t>
            </a:r>
          </a:p>
          <a:p>
            <a:pPr>
              <a:spcAft>
                <a:spcPts val="600"/>
              </a:spcAft>
            </a:pPr>
            <a:r>
              <a:rPr lang="it-IT" sz="1600">
                <a:solidFill>
                  <a:srgbClr val="13783B"/>
                </a:solidFill>
              </a:rPr>
              <a:t>7.   2008, ???:</a:t>
            </a:r>
            <a:r>
              <a:rPr lang="it-IT" sz="1600"/>
              <a:t>	</a:t>
            </a:r>
            <a:r>
              <a:rPr lang="en-US" sz="1600" dirty="0">
                <a:solidFill>
                  <a:srgbClr val="13783B"/>
                </a:solidFill>
              </a:rPr>
              <a:t>New three-flavor atmospheric analysis from SK (upcoming?)</a:t>
            </a:r>
          </a:p>
          <a:p>
            <a:pPr>
              <a:spcAft>
                <a:spcPts val="600"/>
              </a:spcAft>
            </a:pPr>
            <a:r>
              <a:rPr lang="it-IT" sz="1600">
                <a:solidFill>
                  <a:srgbClr val="13783B"/>
                </a:solidFill>
              </a:rPr>
              <a:t>8.   2009, Feb:</a:t>
            </a:r>
            <a:r>
              <a:rPr lang="it-IT" sz="1600"/>
              <a:t>	</a:t>
            </a:r>
            <a:r>
              <a:rPr lang="en-US" sz="1600" dirty="0">
                <a:solidFill>
                  <a:srgbClr val="13783B"/>
                </a:solidFill>
              </a:rPr>
              <a:t>First MINOS results on </a:t>
            </a:r>
            <a:r>
              <a:rPr lang="en-US" sz="1600" dirty="0">
                <a:solidFill>
                  <a:srgbClr val="FF0000"/>
                </a:solidFill>
              </a:rPr>
              <a:t>electron neutrino appearance</a:t>
            </a:r>
            <a:endParaRPr lang="it-IT" sz="16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16" grpId="0"/>
      <p:bldP spid="38917" grpId="0"/>
      <p:bldP spid="38918" grpId="0"/>
      <p:bldP spid="38920" grpId="0"/>
      <p:bldP spid="38921" grpId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A87A1-3974-324A-A98E-0B6069700B65}" type="slidenum">
              <a:rPr lang="en-US"/>
              <a:pPr>
                <a:defRPr/>
              </a:pPr>
              <a:t>9</a:t>
            </a:fld>
            <a:endParaRPr lang="en-US" sz="1400" dirty="0"/>
          </a:p>
        </p:txBody>
      </p:sp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228600" y="2819400"/>
            <a:ext cx="9445309" cy="990600"/>
            <a:chOff x="762000" y="1981200"/>
            <a:chExt cx="9445309" cy="990600"/>
          </a:xfrm>
        </p:grpSpPr>
        <p:sp>
          <p:nvSpPr>
            <p:cNvPr id="40964" name="Rectangle 7"/>
            <p:cNvSpPr>
              <a:spLocks noChangeArrowheads="1"/>
            </p:cNvSpPr>
            <p:nvPr/>
          </p:nvSpPr>
          <p:spPr bwMode="auto">
            <a:xfrm>
              <a:off x="762000" y="1981200"/>
              <a:ext cx="9372600" cy="990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 dirty="0"/>
            </a:p>
          </p:txBody>
        </p:sp>
        <p:sp>
          <p:nvSpPr>
            <p:cNvPr id="40965" name="Rectangle 6"/>
            <p:cNvSpPr>
              <a:spLocks noChangeArrowheads="1"/>
            </p:cNvSpPr>
            <p:nvPr/>
          </p:nvSpPr>
          <p:spPr bwMode="auto">
            <a:xfrm>
              <a:off x="1143000" y="2133600"/>
              <a:ext cx="906430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3200" b="1" dirty="0" smtClean="0">
                  <a:solidFill>
                    <a:srgbClr val="FF0000"/>
                  </a:solidFill>
                  <a:sym typeface="Symbol" charset="2"/>
                </a:rPr>
                <a:t>ACT ONE: </a:t>
              </a:r>
              <a:r>
                <a:rPr lang="it-IT" sz="3200" b="1" dirty="0" smtClean="0">
                  <a:solidFill>
                    <a:srgbClr val="0000FF"/>
                  </a:solidFill>
                  <a:sym typeface="Symbol" charset="2"/>
                </a:rPr>
                <a:t>Solar </a:t>
              </a:r>
              <a:r>
                <a:rPr lang="it-IT" sz="3200" b="1" dirty="0">
                  <a:solidFill>
                    <a:srgbClr val="0000FF"/>
                  </a:solidFill>
                  <a:sym typeface="Symbol" charset="2"/>
                </a:rPr>
                <a:t>+ KamLAND hint for </a:t>
              </a:r>
              <a:r>
                <a:rPr lang="it-IT" sz="3600" b="1" dirty="0">
                  <a:solidFill>
                    <a:srgbClr val="0000FF"/>
                  </a:solidFill>
                  <a:sym typeface="Symbol" charset="2"/>
                </a:rPr>
                <a:t></a:t>
              </a:r>
              <a:r>
                <a:rPr lang="it-IT" sz="3200" b="1" baseline="-25000" dirty="0">
                  <a:solidFill>
                    <a:srgbClr val="0000FF"/>
                  </a:solidFill>
                  <a:sym typeface="Symbol" charset="2"/>
                </a:rPr>
                <a:t>13</a:t>
              </a:r>
              <a:r>
                <a:rPr lang="en-US" sz="3200" b="1" dirty="0">
                  <a:solidFill>
                    <a:srgbClr val="0000FF"/>
                  </a:solidFill>
                </a:rPr>
                <a:t>&gt;0</a:t>
              </a:r>
              <a:r>
                <a:rPr lang="it-IT" sz="3200" b="1" dirty="0">
                  <a:solidFill>
                    <a:srgbClr val="0000FF"/>
                  </a:solidFill>
                  <a:sym typeface="Symbol" charset="2"/>
                </a:rPr>
                <a:t> </a:t>
              </a:r>
              <a:endParaRPr lang="it-IT" sz="32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04800" y="4419600"/>
            <a:ext cx="69673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[where we find out what the main problem is …]</a:t>
            </a:r>
            <a:endParaRPr lang="it-IT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11020</TotalTime>
  <Words>3493</Words>
  <Application>Microsoft PowerPoint</Application>
  <PresentationFormat>A4 Paper (210x297 mm)</PresentationFormat>
  <Paragraphs>358</Paragraphs>
  <Slides>52</Slides>
  <Notes>38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Blank Presentation</vt:lpstr>
      <vt:lpstr>SNO, KamLAND and neutrino oscillations: 13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SNO, KamLAND and neutrino oscillations: 13 </vt:lpstr>
      <vt:lpstr>SNO, KamLAND and  neutrino oscillations: </vt:lpstr>
      <vt:lpstr>Slide 46</vt:lpstr>
      <vt:lpstr>Slide 47</vt:lpstr>
      <vt:lpstr>SNO, KamLAND and neutrino oscillations: 13 </vt:lpstr>
      <vt:lpstr>Slide 49</vt:lpstr>
      <vt:lpstr>SNO, KamLAND and neutrino oscillations: 13  </vt:lpstr>
      <vt:lpstr>Slide 51</vt:lpstr>
      <vt:lpstr>Slide 52</vt:lpstr>
    </vt:vector>
  </TitlesOfParts>
  <Company>INFN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neutrino mass-mixing parameters  and  implications for single and double beta decay searches</dc:title>
  <dc:creator>GianLuigi Fogli</dc:creator>
  <cp:lastModifiedBy>Gianluigi Fogli</cp:lastModifiedBy>
  <cp:revision>215</cp:revision>
  <cp:lastPrinted>2007-02-23T16:24:26Z</cp:lastPrinted>
  <dcterms:created xsi:type="dcterms:W3CDTF">2009-03-09T23:14:21Z</dcterms:created>
  <dcterms:modified xsi:type="dcterms:W3CDTF">2009-03-10T00:09:39Z</dcterms:modified>
</cp:coreProperties>
</file>