
<file path=[Content_Types].xml><?xml version="1.0" encoding="utf-8"?>
<Types xmlns="http://schemas.openxmlformats.org/package/2006/content-types">
  <Override PartName="/ppt/slides/slide108.xml" ContentType="application/vnd.openxmlformats-officedocument.presentationml.slide+xml"/>
  <Override PartName="/ppt/slides/slide6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90.xml" ContentType="application/vnd.openxmlformats-officedocument.presentationml.slide+xml"/>
  <Override PartName="/ppt/slides/slide21.xml" ContentType="application/vnd.openxmlformats-officedocument.presentationml.slide+xml"/>
  <Override PartName="/ppt/slides/slide107.xml" ContentType="application/vnd.openxmlformats-officedocument.presentationml.slide+xml"/>
  <Override PartName="/ppt/slides/slide2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embeddings/Microsoft_Equation8.bin" ContentType="application/vnd.openxmlformats-officedocument.oleObject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slides/slide97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92.xml" ContentType="application/vnd.openxmlformats-officedocument.presentationml.sl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4.xml" ContentType="application/vnd.openxmlformats-officedocument.presentationml.notesSlide+xml"/>
  <Override PartName="/ppt/embeddings/Microsoft_Equation11.bin" ContentType="application/vnd.openxmlformats-officedocument.oleObject"/>
  <Override PartName="/ppt/embeddings/Microsoft_Equation4.bin" ContentType="application/vnd.openxmlformats-officedocument.oleObject"/>
  <Override PartName="/ppt/embeddings/Microsoft_Equation12.bin" ContentType="application/vnd.openxmlformats-officedocument.oleObject"/>
  <Override PartName="/ppt/slides/slide13.xml" ContentType="application/vnd.openxmlformats-officedocument.presentationml.slide+xml"/>
  <Override PartName="/ppt/embeddings/Microsoft_Equation5.bin" ContentType="application/vnd.openxmlformats-officedocument.oleObject"/>
  <Default Extension="pict" ContentType="image/pict"/>
  <Override PartName="/ppt/slides/slide87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4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Default Extension="png" ContentType="image/png"/>
  <Override PartName="/ppt/slides/slide83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embeddings/Microsoft_Equation3.bin" ContentType="application/vnd.openxmlformats-officedocument.oleObject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00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84.xml" ContentType="application/vnd.openxmlformats-officedocument.presentationml.slide+xml"/>
  <Override PartName="/ppt/embeddings/Microsoft_Equation15.bin" ContentType="application/vnd.openxmlformats-officedocument.oleObject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embeddings/Microsoft_Equation16.bin" ContentType="application/vnd.openxmlformats-officedocument.oleObject"/>
  <Override PartName="/ppt/notesSlides/notesSlide3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embeddings/Microsoft_Equation14.bin" ContentType="application/vnd.openxmlformats-officedocument.oleObject"/>
  <Override PartName="/ppt/slides/slide63.xml" ContentType="application/vnd.openxmlformats-officedocument.presentationml.slide+xml"/>
  <Override PartName="/ppt/slides/slide9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82.xml" ContentType="application/vnd.openxmlformats-officedocument.presentationml.slide+xml"/>
  <Override PartName="/ppt/slides/slide105.xml" ContentType="application/vnd.openxmlformats-officedocument.presentationml.slide+xml"/>
  <Override PartName="/ppt/slides/slide34.xml" ContentType="application/vnd.openxmlformats-officedocument.presentationml.slide+xml"/>
  <Override PartName="/ppt/embeddings/Microsoft_Equation10.bin" ContentType="application/vnd.openxmlformats-officedocument.oleObject"/>
  <Override PartName="/ppt/slides/slide44.xml" ContentType="application/vnd.openxmlformats-officedocument.presentationml.slide+xml"/>
  <Override PartName="/ppt/slides/slide106.xml" ContentType="application/vnd.openxmlformats-officedocument.presentationml.slide+xml"/>
  <Override PartName="/ppt/embeddings/Microsoft_Equation7.bin" ContentType="application/vnd.openxmlformats-officedocument.oleObject"/>
  <Override PartName="/ppt/slides/slide103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88.xml" ContentType="application/vnd.openxmlformats-officedocument.presentationml.slide+xml"/>
  <Override PartName="/ppt/slides/slide48.xml" ContentType="application/vnd.openxmlformats-officedocument.presentationml.slide+xml"/>
  <Override PartName="/ppt/slides/slide99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109.xml" ContentType="application/vnd.openxmlformats-officedocument.presentationml.slide+xml"/>
  <Override PartName="/ppt/slides/slide77.xml" ContentType="application/vnd.openxmlformats-officedocument.presentationml.slide+xml"/>
  <Override PartName="/ppt/embeddings/Microsoft_Equation13.bin" ContentType="application/vnd.openxmlformats-officedocument.oleObject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79.xml" ContentType="application/vnd.openxmlformats-officedocument.presentationml.slide+xml"/>
  <Override PartName="/ppt/slides/slide95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96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s/slide98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102.xml" ContentType="application/vnd.openxmlformats-officedocument.presentationml.slide+xml"/>
  <Override PartName="/ppt/slides/slide15.xml" ContentType="application/vnd.openxmlformats-officedocument.presentationml.slide+xml"/>
  <Override PartName="/ppt/embeddings/Microsoft_Equation9.bin" ContentType="application/vnd.openxmlformats-officedocument.oleObject"/>
  <Override PartName="/ppt/embeddings/Microsoft_Equation6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11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5" r:id="rId26"/>
    <p:sldId id="286" r:id="rId27"/>
    <p:sldId id="287" r:id="rId28"/>
    <p:sldId id="289" r:id="rId29"/>
    <p:sldId id="290" r:id="rId30"/>
    <p:sldId id="291" r:id="rId31"/>
    <p:sldId id="292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8" r:id="rId82"/>
    <p:sldId id="349" r:id="rId83"/>
    <p:sldId id="350" r:id="rId84"/>
    <p:sldId id="352" r:id="rId85"/>
    <p:sldId id="353" r:id="rId86"/>
    <p:sldId id="354" r:id="rId87"/>
    <p:sldId id="355" r:id="rId88"/>
    <p:sldId id="356" r:id="rId89"/>
    <p:sldId id="357" r:id="rId90"/>
    <p:sldId id="358" r:id="rId91"/>
    <p:sldId id="359" r:id="rId92"/>
    <p:sldId id="360" r:id="rId93"/>
    <p:sldId id="361" r:id="rId94"/>
    <p:sldId id="362" r:id="rId95"/>
    <p:sldId id="363" r:id="rId96"/>
    <p:sldId id="364" r:id="rId97"/>
    <p:sldId id="365" r:id="rId98"/>
    <p:sldId id="366" r:id="rId99"/>
    <p:sldId id="367" r:id="rId100"/>
    <p:sldId id="368" r:id="rId101"/>
    <p:sldId id="369" r:id="rId102"/>
    <p:sldId id="370" r:id="rId103"/>
    <p:sldId id="371" r:id="rId104"/>
    <p:sldId id="372" r:id="rId105"/>
    <p:sldId id="373" r:id="rId106"/>
    <p:sldId id="374" r:id="rId107"/>
    <p:sldId id="380" r:id="rId108"/>
    <p:sldId id="381" r:id="rId109"/>
    <p:sldId id="382" r:id="rId1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7" d="100"/>
          <a:sy n="87" d="100"/>
        </p:scale>
        <p:origin x="-9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70" Type="http://schemas.openxmlformats.org/officeDocument/2006/relationships/slide" Target="slides/slide69.xml"/><Relationship Id="rId94" Type="http://schemas.openxmlformats.org/officeDocument/2006/relationships/slide" Target="slides/slide93.xml"/><Relationship Id="rId7" Type="http://schemas.openxmlformats.org/officeDocument/2006/relationships/slide" Target="slides/slide6.xml"/><Relationship Id="rId74" Type="http://schemas.openxmlformats.org/officeDocument/2006/relationships/slide" Target="slides/slide73.xml"/><Relationship Id="rId102" Type="http://schemas.openxmlformats.org/officeDocument/2006/relationships/slide" Target="slides/slide101.xml"/><Relationship Id="rId25" Type="http://schemas.openxmlformats.org/officeDocument/2006/relationships/slide" Target="slides/slide24.xml"/><Relationship Id="rId106" Type="http://schemas.openxmlformats.org/officeDocument/2006/relationships/slide" Target="slides/slide105.xml"/><Relationship Id="rId116" Type="http://schemas.openxmlformats.org/officeDocument/2006/relationships/tableStyles" Target="tableStyles.xml"/><Relationship Id="rId96" Type="http://schemas.openxmlformats.org/officeDocument/2006/relationships/slide" Target="slides/slide95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107" Type="http://schemas.openxmlformats.org/officeDocument/2006/relationships/slide" Target="slides/slide106.xml"/><Relationship Id="rId71" Type="http://schemas.openxmlformats.org/officeDocument/2006/relationships/slide" Target="slides/slide70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89" Type="http://schemas.openxmlformats.org/officeDocument/2006/relationships/slide" Target="slides/slide88.xml"/><Relationship Id="rId114" Type="http://schemas.openxmlformats.org/officeDocument/2006/relationships/viewProps" Target="viewProps.xml"/><Relationship Id="rId88" Type="http://schemas.openxmlformats.org/officeDocument/2006/relationships/slide" Target="slides/slide87.xml"/><Relationship Id="rId82" Type="http://schemas.openxmlformats.org/officeDocument/2006/relationships/slide" Target="slides/slide81.xml"/><Relationship Id="rId69" Type="http://schemas.openxmlformats.org/officeDocument/2006/relationships/slide" Target="slides/slide6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72" Type="http://schemas.openxmlformats.org/officeDocument/2006/relationships/slide" Target="slides/slide71.xml"/><Relationship Id="rId35" Type="http://schemas.openxmlformats.org/officeDocument/2006/relationships/slide" Target="slides/slide34.xml"/><Relationship Id="rId75" Type="http://schemas.openxmlformats.org/officeDocument/2006/relationships/slide" Target="slides/slide74.xml"/><Relationship Id="rId80" Type="http://schemas.openxmlformats.org/officeDocument/2006/relationships/slide" Target="slides/slide79.xml"/><Relationship Id="rId31" Type="http://schemas.openxmlformats.org/officeDocument/2006/relationships/slide" Target="slides/slide30.xml"/><Relationship Id="rId62" Type="http://schemas.openxmlformats.org/officeDocument/2006/relationships/slide" Target="slides/slide61.xml"/><Relationship Id="rId79" Type="http://schemas.openxmlformats.org/officeDocument/2006/relationships/slide" Target="slides/slide78.xml"/><Relationship Id="rId97" Type="http://schemas.openxmlformats.org/officeDocument/2006/relationships/slide" Target="slides/slide96.xml"/><Relationship Id="rId111" Type="http://schemas.openxmlformats.org/officeDocument/2006/relationships/notesMaster" Target="notesMasters/notesMaster1.xml"/><Relationship Id="rId98" Type="http://schemas.openxmlformats.org/officeDocument/2006/relationships/slide" Target="slides/slide97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32" Type="http://schemas.openxmlformats.org/officeDocument/2006/relationships/slide" Target="slides/slide31.xml"/><Relationship Id="rId13" Type="http://schemas.openxmlformats.org/officeDocument/2006/relationships/slide" Target="slides/slide12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01" Type="http://schemas.openxmlformats.org/officeDocument/2006/relationships/slide" Target="slides/slide100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slide" Target="slides/slide83.xml"/><Relationship Id="rId30" Type="http://schemas.openxmlformats.org/officeDocument/2006/relationships/slide" Target="slides/slide29.xml"/><Relationship Id="rId29" Type="http://schemas.openxmlformats.org/officeDocument/2006/relationships/slide" Target="slides/slide28.xml"/><Relationship Id="rId83" Type="http://schemas.openxmlformats.org/officeDocument/2006/relationships/slide" Target="slides/slide8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22" Type="http://schemas.openxmlformats.org/officeDocument/2006/relationships/slide" Target="slides/slide21.xml"/><Relationship Id="rId95" Type="http://schemas.openxmlformats.org/officeDocument/2006/relationships/slide" Target="slides/slide94.xml"/><Relationship Id="rId39" Type="http://schemas.openxmlformats.org/officeDocument/2006/relationships/slide" Target="slides/slide38.xml"/><Relationship Id="rId43" Type="http://schemas.openxmlformats.org/officeDocument/2006/relationships/slide" Target="slides/slide42.xml"/><Relationship Id="rId104" Type="http://schemas.openxmlformats.org/officeDocument/2006/relationships/slide" Target="slides/slide103.xml"/><Relationship Id="rId90" Type="http://schemas.openxmlformats.org/officeDocument/2006/relationships/slide" Target="slides/slide8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85" Type="http://schemas.openxmlformats.org/officeDocument/2006/relationships/slide" Target="slides/slide84.xml"/><Relationship Id="rId105" Type="http://schemas.openxmlformats.org/officeDocument/2006/relationships/slide" Target="slides/slide104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99" Type="http://schemas.openxmlformats.org/officeDocument/2006/relationships/slide" Target="slides/slide98.xml"/><Relationship Id="rId14" Type="http://schemas.openxmlformats.org/officeDocument/2006/relationships/slide" Target="slides/slide13.xml"/><Relationship Id="rId103" Type="http://schemas.openxmlformats.org/officeDocument/2006/relationships/slide" Target="slides/slide102.xml"/><Relationship Id="rId92" Type="http://schemas.openxmlformats.org/officeDocument/2006/relationships/slide" Target="slides/slide91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7" Type="http://schemas.openxmlformats.org/officeDocument/2006/relationships/slide" Target="slides/slide86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12" Type="http://schemas.openxmlformats.org/officeDocument/2006/relationships/printerSettings" Target="printerSettings/printerSettings1.bin"/><Relationship Id="rId19" Type="http://schemas.openxmlformats.org/officeDocument/2006/relationships/slide" Target="slides/slide18.xml"/><Relationship Id="rId57" Type="http://schemas.openxmlformats.org/officeDocument/2006/relationships/slide" Target="slides/slide56.xml"/><Relationship Id="rId109" Type="http://schemas.openxmlformats.org/officeDocument/2006/relationships/slide" Target="slides/slide108.xml"/><Relationship Id="rId46" Type="http://schemas.openxmlformats.org/officeDocument/2006/relationships/slide" Target="slides/slide45.xml"/><Relationship Id="rId86" Type="http://schemas.openxmlformats.org/officeDocument/2006/relationships/slide" Target="slides/slide85.xml"/><Relationship Id="rId59" Type="http://schemas.openxmlformats.org/officeDocument/2006/relationships/slide" Target="slides/slide58.xml"/><Relationship Id="rId51" Type="http://schemas.openxmlformats.org/officeDocument/2006/relationships/slide" Target="slides/slide50.xml"/><Relationship Id="rId66" Type="http://schemas.openxmlformats.org/officeDocument/2006/relationships/slide" Target="slides/slide65.xml"/><Relationship Id="rId55" Type="http://schemas.openxmlformats.org/officeDocument/2006/relationships/slide" Target="slides/slide54.xml"/><Relationship Id="rId34" Type="http://schemas.openxmlformats.org/officeDocument/2006/relationships/slide" Target="slides/slide33.xml"/><Relationship Id="rId81" Type="http://schemas.openxmlformats.org/officeDocument/2006/relationships/slide" Target="slides/slide80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76" Type="http://schemas.openxmlformats.org/officeDocument/2006/relationships/slide" Target="slides/slide75.xml"/><Relationship Id="rId8" Type="http://schemas.openxmlformats.org/officeDocument/2006/relationships/slide" Target="slides/slide7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37" Type="http://schemas.openxmlformats.org/officeDocument/2006/relationships/slide" Target="slides/slide36.xml"/><Relationship Id="rId110" Type="http://schemas.openxmlformats.org/officeDocument/2006/relationships/slide" Target="slides/slide109.xml"/><Relationship Id="rId113" Type="http://schemas.openxmlformats.org/officeDocument/2006/relationships/presProps" Target="presProps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" Type="http://schemas.openxmlformats.org/officeDocument/2006/relationships/slide" Target="slides/slide2.xml"/><Relationship Id="rId26" Type="http://schemas.openxmlformats.org/officeDocument/2006/relationships/slide" Target="slides/slide25.xml"/><Relationship Id="rId100" Type="http://schemas.openxmlformats.org/officeDocument/2006/relationships/slide" Target="slides/slide9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115" Type="http://schemas.openxmlformats.org/officeDocument/2006/relationships/theme" Target="theme/theme1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91" Type="http://schemas.openxmlformats.org/officeDocument/2006/relationships/slide" Target="slides/slide90.xml"/><Relationship Id="rId93" Type="http://schemas.openxmlformats.org/officeDocument/2006/relationships/slide" Target="slides/slide92.xml"/><Relationship Id="rId78" Type="http://schemas.openxmlformats.org/officeDocument/2006/relationships/slide" Target="slides/slide77.xml"/><Relationship Id="rId15" Type="http://schemas.openxmlformats.org/officeDocument/2006/relationships/slide" Target="slides/slide14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ict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ict"/><Relationship Id="rId1" Type="http://schemas.openxmlformats.org/officeDocument/2006/relationships/image" Target="../media/image217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4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4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pict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ict"/><Relationship Id="rId1" Type="http://schemas.openxmlformats.org/officeDocument/2006/relationships/image" Target="../media/image182.pict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ict"/><Relationship Id="rId3" Type="http://schemas.openxmlformats.org/officeDocument/2006/relationships/image" Target="../media/image187.pict"/><Relationship Id="rId1" Type="http://schemas.openxmlformats.org/officeDocument/2006/relationships/image" Target="../media/image185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3DD4D-7C22-C64A-9BED-DA50BA669803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641D3-9F61-E34B-97D7-52E0C7995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48E77-E0BC-2345-9557-B9C378B3A0D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48E77-E0BC-2345-9557-B9C378B3A0D3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48E77-E0BC-2345-9557-B9C378B3A0D3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48E77-E0BC-2345-9557-B9C378B3A0D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48E77-E0BC-2345-9557-B9C378B3A0D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48E77-E0BC-2345-9557-B9C378B3A0D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48E77-E0BC-2345-9557-B9C378B3A0D3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48E77-E0BC-2345-9557-B9C378B3A0D3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48E77-E0BC-2345-9557-B9C378B3A0D3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48E77-E0BC-2345-9557-B9C378B3A0D3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Improvement </a:t>
            </a:r>
            <a:r>
              <a:rPr lang="en-US" dirty="0" err="1" smtClean="0"/>
              <a:t>massimizzato</a:t>
            </a:r>
            <a:r>
              <a:rPr lang="en-US" dirty="0" smtClean="0"/>
              <a:t> per </a:t>
            </a:r>
            <a:r>
              <a:rPr lang="en-US" dirty="0" err="1" smtClean="0"/>
              <a:t>Omega_c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per </a:t>
            </a:r>
            <a:r>
              <a:rPr lang="en-US" baseline="0" dirty="0" err="1" smtClean="0"/>
              <a:t>n_s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48E77-E0BC-2345-9557-B9C378B3A0D3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206C-5A2D-104B-836E-2023DAC84563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03D-9CED-EA4F-ABC3-4D47C9FEC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206C-5A2D-104B-836E-2023DAC84563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03D-9CED-EA4F-ABC3-4D47C9FEC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206C-5A2D-104B-836E-2023DAC84563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03D-9CED-EA4F-ABC3-4D47C9FEC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206C-5A2D-104B-836E-2023DAC84563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03D-9CED-EA4F-ABC3-4D47C9FEC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206C-5A2D-104B-836E-2023DAC84563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03D-9CED-EA4F-ABC3-4D47C9FEC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206C-5A2D-104B-836E-2023DAC84563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03D-9CED-EA4F-ABC3-4D47C9FEC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206C-5A2D-104B-836E-2023DAC84563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03D-9CED-EA4F-ABC3-4D47C9FEC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206C-5A2D-104B-836E-2023DAC84563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03D-9CED-EA4F-ABC3-4D47C9FEC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206C-5A2D-104B-836E-2023DAC84563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03D-9CED-EA4F-ABC3-4D47C9FEC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206C-5A2D-104B-836E-2023DAC84563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03D-9CED-EA4F-ABC3-4D47C9FEC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206C-5A2D-104B-836E-2023DAC84563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B03D-9CED-EA4F-ABC3-4D47C9FEC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9206C-5A2D-104B-836E-2023DAC84563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0B03D-9CED-EA4F-ABC3-4D47C9FEC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df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3" Type="http://schemas.openxmlformats.org/officeDocument/2006/relationships/image" Target="../media/image234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3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1.pd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9.png"/><Relationship Id="rId3" Type="http://schemas.openxmlformats.org/officeDocument/2006/relationships/image" Target="../media/image240.png"/><Relationship Id="rId5" Type="http://schemas.openxmlformats.org/officeDocument/2006/relationships/image" Target="../media/image242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ssd.esa.int/index.php?project=Planck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df"/><Relationship Id="rId4" Type="http://schemas.openxmlformats.org/officeDocument/2006/relationships/image" Target="../media/image32.pdf"/><Relationship Id="rId5" Type="http://schemas.openxmlformats.org/officeDocument/2006/relationships/image" Target="../media/image33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df"/><Relationship Id="rId9" Type="http://schemas.openxmlformats.org/officeDocument/2006/relationships/image" Target="../media/image37.png"/><Relationship Id="rId3" Type="http://schemas.openxmlformats.org/officeDocument/2006/relationships/image" Target="../media/image31.png"/><Relationship Id="rId6" Type="http://schemas.openxmlformats.org/officeDocument/2006/relationships/image" Target="../media/image34.pd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49.png"/><Relationship Id="rId4" Type="http://schemas.openxmlformats.org/officeDocument/2006/relationships/image" Target="../media/image41.png"/><Relationship Id="rId7" Type="http://schemas.openxmlformats.org/officeDocument/2006/relationships/image" Target="../media/image42.pdf"/><Relationship Id="rId11" Type="http://schemas.openxmlformats.org/officeDocument/2006/relationships/image" Target="../media/image43.pd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8" Type="http://schemas.openxmlformats.org/officeDocument/2006/relationships/image" Target="../media/image451.png"/><Relationship Id="rId13" Type="http://schemas.openxmlformats.org/officeDocument/2006/relationships/image" Target="../media/image44.pdf"/><Relationship Id="rId10" Type="http://schemas.openxmlformats.org/officeDocument/2006/relationships/image" Target="../media/image182.png"/><Relationship Id="rId5" Type="http://schemas.openxmlformats.org/officeDocument/2006/relationships/image" Target="../media/image41.pdf"/><Relationship Id="rId15" Type="http://schemas.openxmlformats.org/officeDocument/2006/relationships/image" Target="../media/image45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9" Type="http://schemas.openxmlformats.org/officeDocument/2006/relationships/image" Target="../media/image17.pdf"/><Relationship Id="rId3" Type="http://schemas.openxmlformats.org/officeDocument/2006/relationships/image" Target="../media/image40.pdf"/></Relationships>
</file>

<file path=ppt/slides/_rels/slide14.xml.rels><?xml version="1.0" encoding="UTF-8" standalone="yes"?>
<Relationships xmlns="http://schemas.openxmlformats.org/package/2006/relationships"><Relationship Id="rId14" Type="http://schemas.openxmlformats.org/officeDocument/2006/relationships/image" Target="../media/image52.pdf"/><Relationship Id="rId20" Type="http://schemas.openxmlformats.org/officeDocument/2006/relationships/image" Target="../media/image54.pdf"/><Relationship Id="rId4" Type="http://schemas.openxmlformats.org/officeDocument/2006/relationships/image" Target="../media/image47.pdf"/><Relationship Id="rId21" Type="http://schemas.openxmlformats.org/officeDocument/2006/relationships/image" Target="../media/image68.png"/><Relationship Id="rId22" Type="http://schemas.openxmlformats.org/officeDocument/2006/relationships/image" Target="../media/image55.pdf"/><Relationship Id="rId23" Type="http://schemas.openxmlformats.org/officeDocument/2006/relationships/image" Target="../media/image70.png"/><Relationship Id="rId7" Type="http://schemas.openxmlformats.org/officeDocument/2006/relationships/image" Target="../media/image56.png"/><Relationship Id="rId11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df"/><Relationship Id="rId16" Type="http://schemas.openxmlformats.org/officeDocument/2006/relationships/image" Target="../media/image53.pdf"/><Relationship Id="rId8" Type="http://schemas.openxmlformats.org/officeDocument/2006/relationships/image" Target="../media/image49.pdf"/><Relationship Id="rId13" Type="http://schemas.openxmlformats.org/officeDocument/2006/relationships/image" Target="../media/image62.png"/><Relationship Id="rId10" Type="http://schemas.openxmlformats.org/officeDocument/2006/relationships/image" Target="../media/image50.pdf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2" Type="http://schemas.openxmlformats.org/officeDocument/2006/relationships/image" Target="../media/image51.pdf"/><Relationship Id="rId17" Type="http://schemas.openxmlformats.org/officeDocument/2006/relationships/image" Target="../media/image661.png"/><Relationship Id="rId19" Type="http://schemas.openxmlformats.org/officeDocument/2006/relationships/image" Target="../media/image182.png"/><Relationship Id="rId2" Type="http://schemas.openxmlformats.org/officeDocument/2006/relationships/image" Target="../media/image46.pdf"/><Relationship Id="rId9" Type="http://schemas.openxmlformats.org/officeDocument/2006/relationships/image" Target="../media/image58.png"/><Relationship Id="rId3" Type="http://schemas.openxmlformats.org/officeDocument/2006/relationships/image" Target="../media/image52.png"/><Relationship Id="rId18" Type="http://schemas.openxmlformats.org/officeDocument/2006/relationships/image" Target="../media/image17.pd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d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5.png"/><Relationship Id="rId5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df"/><Relationship Id="rId5" Type="http://schemas.openxmlformats.org/officeDocument/2006/relationships/image" Target="../media/image76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df"/><Relationship Id="rId3" Type="http://schemas.openxmlformats.org/officeDocument/2006/relationships/image" Target="../media/image74.png"/><Relationship Id="rId6" Type="http://schemas.openxmlformats.org/officeDocument/2006/relationships/image" Target="../media/image59.pdf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1.pdf"/><Relationship Id="rId5" Type="http://schemas.openxmlformats.org/officeDocument/2006/relationships/image" Target="../media/image82.png"/><Relationship Id="rId7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df"/><Relationship Id="rId3" Type="http://schemas.openxmlformats.org/officeDocument/2006/relationships/image" Target="../media/image80.png"/><Relationship Id="rId6" Type="http://schemas.openxmlformats.org/officeDocument/2006/relationships/image" Target="../media/image62.pdf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d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df"/><Relationship Id="rId3" Type="http://schemas.openxmlformats.org/officeDocument/2006/relationships/image" Target="../media/image861.png"/><Relationship Id="rId5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pdf"/><Relationship Id="rId5" Type="http://schemas.openxmlformats.org/officeDocument/2006/relationships/image" Target="../media/image921.png"/><Relationship Id="rId7" Type="http://schemas.openxmlformats.org/officeDocument/2006/relationships/image" Target="../media/image9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6" Type="http://schemas.openxmlformats.org/officeDocument/2006/relationships/image" Target="../media/image68.pd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df"/><Relationship Id="rId5" Type="http://schemas.openxmlformats.org/officeDocument/2006/relationships/image" Target="../media/image76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df"/><Relationship Id="rId3" Type="http://schemas.openxmlformats.org/officeDocument/2006/relationships/image" Target="../media/image74.png"/><Relationship Id="rId6" Type="http://schemas.openxmlformats.org/officeDocument/2006/relationships/image" Target="../media/image59.pd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df"/><Relationship Id="rId4" Type="http://schemas.openxmlformats.org/officeDocument/2006/relationships/image" Target="../media/image69.pdf"/><Relationship Id="rId5" Type="http://schemas.openxmlformats.org/officeDocument/2006/relationships/image" Target="../media/image961.png"/><Relationship Id="rId7" Type="http://schemas.openxmlformats.org/officeDocument/2006/relationships/image" Target="../media/image9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df"/><Relationship Id="rId9" Type="http://schemas.openxmlformats.org/officeDocument/2006/relationships/image" Target="../media/image1001.png"/><Relationship Id="rId3" Type="http://schemas.openxmlformats.org/officeDocument/2006/relationships/image" Target="../media/image74.png"/><Relationship Id="rId6" Type="http://schemas.openxmlformats.org/officeDocument/2006/relationships/image" Target="../media/image70.pdf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1.pdf"/><Relationship Id="rId5" Type="http://schemas.openxmlformats.org/officeDocument/2006/relationships/image" Target="../media/image82.png"/><Relationship Id="rId7" Type="http://schemas.openxmlformats.org/officeDocument/2006/relationships/image" Target="../media/image10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df"/><Relationship Id="rId3" Type="http://schemas.openxmlformats.org/officeDocument/2006/relationships/image" Target="../media/image80.png"/><Relationship Id="rId6" Type="http://schemas.openxmlformats.org/officeDocument/2006/relationships/image" Target="../media/image72.pdf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4.pdf"/><Relationship Id="rId7" Type="http://schemas.openxmlformats.org/officeDocument/2006/relationships/image" Target="../media/image1081.png"/><Relationship Id="rId11" Type="http://schemas.openxmlformats.org/officeDocument/2006/relationships/image" Target="../media/image11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df"/><Relationship Id="rId8" Type="http://schemas.openxmlformats.org/officeDocument/2006/relationships/image" Target="../media/image76.pdf"/><Relationship Id="rId13" Type="http://schemas.openxmlformats.org/officeDocument/2006/relationships/image" Target="../media/image1141.png"/><Relationship Id="rId10" Type="http://schemas.openxmlformats.org/officeDocument/2006/relationships/image" Target="../media/image77.pdf"/><Relationship Id="rId5" Type="http://schemas.openxmlformats.org/officeDocument/2006/relationships/image" Target="../media/image1061.png"/><Relationship Id="rId12" Type="http://schemas.openxmlformats.org/officeDocument/2006/relationships/image" Target="../media/image78.pdf"/><Relationship Id="rId2" Type="http://schemas.openxmlformats.org/officeDocument/2006/relationships/image" Target="../media/image73.pdf"/><Relationship Id="rId9" Type="http://schemas.openxmlformats.org/officeDocument/2006/relationships/image" Target="../media/image1101.png"/><Relationship Id="rId3" Type="http://schemas.openxmlformats.org/officeDocument/2006/relationships/image" Target="../media/image10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df"/><Relationship Id="rId4" Type="http://schemas.openxmlformats.org/officeDocument/2006/relationships/image" Target="../media/image80.pdf"/><Relationship Id="rId10" Type="http://schemas.openxmlformats.org/officeDocument/2006/relationships/image" Target="../media/image83.pdf"/><Relationship Id="rId5" Type="http://schemas.openxmlformats.org/officeDocument/2006/relationships/image" Target="../media/image1181.png"/><Relationship Id="rId7" Type="http://schemas.openxmlformats.org/officeDocument/2006/relationships/image" Target="../media/image1201.png"/><Relationship Id="rId11" Type="http://schemas.openxmlformats.org/officeDocument/2006/relationships/image" Target="../media/image12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df"/><Relationship Id="rId9" Type="http://schemas.openxmlformats.org/officeDocument/2006/relationships/image" Target="../media/image1221.png"/><Relationship Id="rId3" Type="http://schemas.openxmlformats.org/officeDocument/2006/relationships/image" Target="../media/image1161.png"/><Relationship Id="rId6" Type="http://schemas.openxmlformats.org/officeDocument/2006/relationships/image" Target="../media/image81.pd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df"/><Relationship Id="rId3" Type="http://schemas.openxmlformats.org/officeDocument/2006/relationships/image" Target="../media/image12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8.pd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df"/><Relationship Id="rId3" Type="http://schemas.openxmlformats.org/officeDocument/2006/relationships/image" Target="../media/image1301.png"/><Relationship Id="rId5" Type="http://schemas.openxmlformats.org/officeDocument/2006/relationships/image" Target="../media/image13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df"/><Relationship Id="rId3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3.pdf"/><Relationship Id="rId7" Type="http://schemas.openxmlformats.org/officeDocument/2006/relationships/image" Target="../media/image96.png"/><Relationship Id="rId11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df"/><Relationship Id="rId8" Type="http://schemas.openxmlformats.org/officeDocument/2006/relationships/image" Target="../media/image97.pdf"/><Relationship Id="rId13" Type="http://schemas.openxmlformats.org/officeDocument/2006/relationships/image" Target="../media/image102.png"/><Relationship Id="rId10" Type="http://schemas.openxmlformats.org/officeDocument/2006/relationships/image" Target="../media/image99.pdf"/><Relationship Id="rId5" Type="http://schemas.openxmlformats.org/officeDocument/2006/relationships/image" Target="../media/image94.png"/><Relationship Id="rId12" Type="http://schemas.openxmlformats.org/officeDocument/2006/relationships/image" Target="../media/image101.pdf"/><Relationship Id="rId2" Type="http://schemas.openxmlformats.org/officeDocument/2006/relationships/image" Target="../media/image91.pdf"/><Relationship Id="rId9" Type="http://schemas.openxmlformats.org/officeDocument/2006/relationships/image" Target="../media/image98.png"/><Relationship Id="rId3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5.pd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df"/><Relationship Id="rId4" Type="http://schemas.openxmlformats.org/officeDocument/2006/relationships/image" Target="../media/image105.pdf"/><Relationship Id="rId5" Type="http://schemas.openxmlformats.org/officeDocument/2006/relationships/image" Target="../media/image106.png"/><Relationship Id="rId7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df"/><Relationship Id="rId9" Type="http://schemas.openxmlformats.org/officeDocument/2006/relationships/image" Target="../media/image110.png"/><Relationship Id="rId3" Type="http://schemas.openxmlformats.org/officeDocument/2006/relationships/image" Target="../media/image104.png"/><Relationship Id="rId6" Type="http://schemas.openxmlformats.org/officeDocument/2006/relationships/image" Target="../media/image107.pd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df"/><Relationship Id="rId4" Type="http://schemas.openxmlformats.org/officeDocument/2006/relationships/image" Target="../media/image113.pdf"/><Relationship Id="rId10" Type="http://schemas.openxmlformats.org/officeDocument/2006/relationships/image" Target="../media/image119.pdf"/><Relationship Id="rId5" Type="http://schemas.openxmlformats.org/officeDocument/2006/relationships/image" Target="../media/image114.png"/><Relationship Id="rId7" Type="http://schemas.openxmlformats.org/officeDocument/2006/relationships/image" Target="../media/image116.png"/><Relationship Id="rId11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df"/><Relationship Id="rId9" Type="http://schemas.openxmlformats.org/officeDocument/2006/relationships/image" Target="../media/image118.png"/><Relationship Id="rId3" Type="http://schemas.openxmlformats.org/officeDocument/2006/relationships/image" Target="../media/image112.png"/><Relationship Id="rId6" Type="http://schemas.openxmlformats.org/officeDocument/2006/relationships/image" Target="../media/image115.pdf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3.pdf"/><Relationship Id="rId5" Type="http://schemas.openxmlformats.org/officeDocument/2006/relationships/image" Target="../media/image124.png"/><Relationship Id="rId7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df"/><Relationship Id="rId3" Type="http://schemas.openxmlformats.org/officeDocument/2006/relationships/image" Target="../media/image122.png"/><Relationship Id="rId6" Type="http://schemas.openxmlformats.org/officeDocument/2006/relationships/image" Target="../media/image125.pdf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df"/><Relationship Id="rId4" Type="http://schemas.openxmlformats.org/officeDocument/2006/relationships/image" Target="../media/image131.pdf"/><Relationship Id="rId5" Type="http://schemas.openxmlformats.org/officeDocument/2006/relationships/image" Target="../media/image132.png"/><Relationship Id="rId7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df"/><Relationship Id="rId9" Type="http://schemas.openxmlformats.org/officeDocument/2006/relationships/image" Target="../media/image136.png"/><Relationship Id="rId3" Type="http://schemas.openxmlformats.org/officeDocument/2006/relationships/image" Target="../media/image130.png"/><Relationship Id="rId6" Type="http://schemas.openxmlformats.org/officeDocument/2006/relationships/image" Target="../media/image133.pd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3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3.png"/><Relationship Id="rId4" Type="http://schemas.openxmlformats.org/officeDocument/2006/relationships/image" Target="../media/image141.pd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pdf"/><Relationship Id="rId3" Type="http://schemas.openxmlformats.org/officeDocument/2006/relationships/image" Target="../media/image140.png"/><Relationship Id="rId5" Type="http://schemas.openxmlformats.org/officeDocument/2006/relationships/image" Target="../media/image1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Equation3.bin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df"/><Relationship Id="rId4" Type="http://schemas.openxmlformats.org/officeDocument/2006/relationships/image" Target="../media/image5.pdf"/><Relationship Id="rId10" Type="http://schemas.openxmlformats.org/officeDocument/2006/relationships/image" Target="../media/image11.pdf"/><Relationship Id="rId5" Type="http://schemas.openxmlformats.org/officeDocument/2006/relationships/image" Target="../media/image6.png"/><Relationship Id="rId7" Type="http://schemas.openxmlformats.org/officeDocument/2006/relationships/image" Target="../media/image8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Relationship Id="rId9" Type="http://schemas.openxmlformats.org/officeDocument/2006/relationships/image" Target="../media/image10.png"/><Relationship Id="rId3" Type="http://schemas.openxmlformats.org/officeDocument/2006/relationships/image" Target="../media/image4.png"/><Relationship Id="rId6" Type="http://schemas.openxmlformats.org/officeDocument/2006/relationships/image" Target="../media/image7.pdf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5.pdf"/><Relationship Id="rId5" Type="http://schemas.openxmlformats.org/officeDocument/2006/relationships/image" Target="../media/image146.png"/><Relationship Id="rId7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df"/><Relationship Id="rId3" Type="http://schemas.openxmlformats.org/officeDocument/2006/relationships/image" Target="../media/image96.png"/><Relationship Id="rId6" Type="http://schemas.openxmlformats.org/officeDocument/2006/relationships/image" Target="../media/image103.pdf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4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3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2.pdf"/><Relationship Id="rId5" Type="http://schemas.openxmlformats.org/officeDocument/2006/relationships/image" Target="../media/image153.png"/><Relationship Id="rId7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df"/><Relationship Id="rId3" Type="http://schemas.openxmlformats.org/officeDocument/2006/relationships/image" Target="../media/image151.png"/><Relationship Id="rId6" Type="http://schemas.openxmlformats.org/officeDocument/2006/relationships/image" Target="../media/image154.pdf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7.pd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6.png"/><Relationship Id="rId3" Type="http://schemas.openxmlformats.org/officeDocument/2006/relationships/image" Target="../media/image25.png"/><Relationship Id="rId5" Type="http://schemas.openxmlformats.org/officeDocument/2006/relationships/image" Target="../media/image158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9.pdf"/><Relationship Id="rId3" Type="http://schemas.openxmlformats.org/officeDocument/2006/relationships/image" Target="../media/image160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2.png"/><Relationship Id="rId3" Type="http://schemas.openxmlformats.org/officeDocument/2006/relationships/image" Target="../media/image159.pdf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87.pd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3.pdf"/><Relationship Id="rId3" Type="http://schemas.openxmlformats.org/officeDocument/2006/relationships/image" Target="../media/image164.png"/><Relationship Id="rId5" Type="http://schemas.openxmlformats.org/officeDocument/2006/relationships/image" Target="../media/image165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8.pdf"/><Relationship Id="rId7" Type="http://schemas.openxmlformats.org/officeDocument/2006/relationships/image" Target="../media/image171.png"/><Relationship Id="rId11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df"/><Relationship Id="rId8" Type="http://schemas.openxmlformats.org/officeDocument/2006/relationships/image" Target="../media/image172.pdf"/><Relationship Id="rId13" Type="http://schemas.openxmlformats.org/officeDocument/2006/relationships/image" Target="../media/image177.png"/><Relationship Id="rId10" Type="http://schemas.openxmlformats.org/officeDocument/2006/relationships/image" Target="../media/image174.pdf"/><Relationship Id="rId5" Type="http://schemas.openxmlformats.org/officeDocument/2006/relationships/image" Target="../media/image169.png"/><Relationship Id="rId12" Type="http://schemas.openxmlformats.org/officeDocument/2006/relationships/image" Target="../media/image176.pdf"/><Relationship Id="rId2" Type="http://schemas.openxmlformats.org/officeDocument/2006/relationships/image" Target="../media/image166.pdf"/><Relationship Id="rId9" Type="http://schemas.openxmlformats.org/officeDocument/2006/relationships/image" Target="../media/image173.png"/><Relationship Id="rId3" Type="http://schemas.openxmlformats.org/officeDocument/2006/relationships/image" Target="../media/image16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df"/><Relationship Id="rId4" Type="http://schemas.openxmlformats.org/officeDocument/2006/relationships/image" Target="../media/image15.pdf"/><Relationship Id="rId10" Type="http://schemas.openxmlformats.org/officeDocument/2006/relationships/image" Target="../media/image21.pdf"/><Relationship Id="rId5" Type="http://schemas.openxmlformats.org/officeDocument/2006/relationships/image" Target="../media/image16.png"/><Relationship Id="rId7" Type="http://schemas.openxmlformats.org/officeDocument/2006/relationships/image" Target="../media/image18.png"/><Relationship Id="rId11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df"/><Relationship Id="rId9" Type="http://schemas.openxmlformats.org/officeDocument/2006/relationships/image" Target="../media/image20.png"/><Relationship Id="rId3" Type="http://schemas.openxmlformats.org/officeDocument/2006/relationships/image" Target="../media/image14.png"/><Relationship Id="rId6" Type="http://schemas.openxmlformats.org/officeDocument/2006/relationships/image" Target="../media/image17.pdf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5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79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6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8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7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84.png"/><Relationship Id="rId5" Type="http://schemas.openxmlformats.org/officeDocument/2006/relationships/oleObject" Target="../embeddings/Microsoft_Equation8.bin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11.bin"/><Relationship Id="rId4" Type="http://schemas.openxmlformats.org/officeDocument/2006/relationships/oleObject" Target="../embeddings/Microsoft_Equation9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88.png"/><Relationship Id="rId5" Type="http://schemas.openxmlformats.org/officeDocument/2006/relationships/oleObject" Target="../embeddings/Microsoft_Equation10.bin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3" Type="http://schemas.openxmlformats.org/officeDocument/2006/relationships/hyperlink" Target="http://www.rssd.esa.int/index.php?project=Planck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4.jpeg"/><Relationship Id="rId5" Type="http://schemas.openxmlformats.org/officeDocument/2006/relationships/oleObject" Target="../embeddings/Microsoft_Equation1.bin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12.bin"/><Relationship Id="rId1" Type="http://schemas.openxmlformats.org/officeDocument/2006/relationships/vmlDrawing" Target="../drawings/vmlDrawing9.vml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1.pdf"/><Relationship Id="rId5" Type="http://schemas.openxmlformats.org/officeDocument/2006/relationships/image" Target="../media/image202.png"/><Relationship Id="rId7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9.pdf"/><Relationship Id="rId3" Type="http://schemas.openxmlformats.org/officeDocument/2006/relationships/image" Target="../media/image200.png"/><Relationship Id="rId6" Type="http://schemas.openxmlformats.org/officeDocument/2006/relationships/image" Target="../media/image203.pdf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5.png"/><Relationship Id="rId3" Type="http://schemas.openxmlformats.org/officeDocument/2006/relationships/image" Target="../media/image20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2.png"/><Relationship Id="rId3" Type="http://schemas.openxmlformats.org/officeDocument/2006/relationships/image" Target="../media/image21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4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Equation13.bin"/></Relationships>
</file>

<file path=ppt/slides/_rels/slide87.xml.rels><?xml version="1.0" encoding="UTF-8" standalone="yes"?>
<Relationships xmlns="http://schemas.openxmlformats.org/package/2006/relationships"><Relationship Id="rId6" Type="http://schemas.openxmlformats.org/officeDocument/2006/relationships/image" Target="../media/image219.png"/><Relationship Id="rId4" Type="http://schemas.openxmlformats.org/officeDocument/2006/relationships/image" Target="../media/image157.pd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6.png"/><Relationship Id="rId3" Type="http://schemas.openxmlformats.org/officeDocument/2006/relationships/image" Target="../media/image25.png"/><Relationship Id="rId5" Type="http://schemas.openxmlformats.org/officeDocument/2006/relationships/image" Target="../media/image15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3.png"/><Relationship Id="rId4" Type="http://schemas.openxmlformats.org/officeDocument/2006/relationships/image" Target="../media/image141.pd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pdf"/><Relationship Id="rId3" Type="http://schemas.openxmlformats.org/officeDocument/2006/relationships/image" Target="../media/image140.png"/><Relationship Id="rId5" Type="http://schemas.openxmlformats.org/officeDocument/2006/relationships/image" Target="../media/image142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df"/><Relationship Id="rId3" Type="http://schemas.openxmlformats.org/officeDocument/2006/relationships/image" Target="../media/image221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df"/><Relationship Id="rId3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4" Type="http://schemas.openxmlformats.org/officeDocument/2006/relationships/oleObject" Target="../embeddings/Microsoft_Equation15.bin"/><Relationship Id="rId5" Type="http://schemas.openxmlformats.org/officeDocument/2006/relationships/image" Target="../media/image226.png"/><Relationship Id="rId7" Type="http://schemas.openxmlformats.org/officeDocument/2006/relationships/image" Target="../media/image228.pd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25.png"/><Relationship Id="rId6" Type="http://schemas.openxmlformats.org/officeDocument/2006/relationships/image" Target="../media/image227.png"/></Relationships>
</file>

<file path=ppt/slides/_rels/slide9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7.png"/><Relationship Id="rId5" Type="http://schemas.openxmlformats.org/officeDocument/2006/relationships/oleObject" Target="../embeddings/Microsoft_Equation16.bin"/><Relationship Id="rId7" Type="http://schemas.openxmlformats.org/officeDocument/2006/relationships/image" Target="../media/image232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30.png"/><Relationship Id="rId6" Type="http://schemas.openxmlformats.org/officeDocument/2006/relationships/image" Target="../media/image2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214632" y="5187675"/>
            <a:ext cx="8756107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Nicola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Bartolo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Dip.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Fisica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``G.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Galilei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’’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INFN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Padova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162" dirty="0" err="1" smtClean="0">
                <a:solidFill>
                  <a:srgbClr val="000000"/>
                </a:solidFill>
              </a:rPr>
              <a:t>Padova</a:t>
            </a:r>
            <a:r>
              <a:rPr lang="en-US" sz="2162" dirty="0" smtClean="0">
                <a:solidFill>
                  <a:srgbClr val="000000"/>
                </a:solidFill>
              </a:rPr>
              <a:t> 18</a:t>
            </a:r>
            <a:r>
              <a:rPr lang="en-US" sz="2162" baseline="30000" dirty="0" smtClean="0">
                <a:solidFill>
                  <a:srgbClr val="000000"/>
                </a:solidFill>
              </a:rPr>
              <a:t>th</a:t>
            </a:r>
            <a:r>
              <a:rPr lang="en-US" sz="2162" dirty="0" smtClean="0">
                <a:solidFill>
                  <a:srgbClr val="000000"/>
                </a:solidFill>
              </a:rPr>
              <a:t> May 2011, </a:t>
            </a:r>
            <a:r>
              <a:rPr lang="en-US" sz="2162" dirty="0" err="1" smtClean="0">
                <a:solidFill>
                  <a:srgbClr val="000000"/>
                </a:solidFill>
              </a:rPr>
              <a:t>Scuola</a:t>
            </a:r>
            <a:r>
              <a:rPr lang="en-US" sz="2162" dirty="0" smtClean="0">
                <a:solidFill>
                  <a:srgbClr val="000000"/>
                </a:solidFill>
              </a:rPr>
              <a:t> </a:t>
            </a:r>
            <a:r>
              <a:rPr lang="en-US" sz="2162" dirty="0" err="1" smtClean="0">
                <a:solidFill>
                  <a:srgbClr val="000000"/>
                </a:solidFill>
              </a:rPr>
              <a:t>di</a:t>
            </a:r>
            <a:r>
              <a:rPr lang="en-US" sz="2162" dirty="0" smtClean="0">
                <a:solidFill>
                  <a:srgbClr val="000000"/>
                </a:solidFill>
              </a:rPr>
              <a:t> </a:t>
            </a:r>
            <a:r>
              <a:rPr lang="en-US" sz="2162" dirty="0" err="1" smtClean="0">
                <a:solidFill>
                  <a:srgbClr val="000000"/>
                </a:solidFill>
              </a:rPr>
              <a:t>neutrini</a:t>
            </a:r>
            <a:r>
              <a:rPr lang="en-US" sz="2162" dirty="0" smtClean="0">
                <a:solidFill>
                  <a:srgbClr val="000000"/>
                </a:solidFill>
              </a:rPr>
              <a:t> in </a:t>
            </a:r>
            <a:r>
              <a:rPr lang="en-US" sz="2162" dirty="0" err="1" smtClean="0">
                <a:solidFill>
                  <a:srgbClr val="000000"/>
                </a:solidFill>
              </a:rPr>
              <a:t>Cosmologia</a:t>
            </a:r>
            <a:endParaRPr kumimoji="0" lang="en-US" sz="216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11053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Inflazione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cosmologica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cosa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aspettiamo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Planck?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847" y="2031729"/>
            <a:ext cx="3606303" cy="320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rot="5400000" flipH="1" flipV="1">
            <a:off x="598714" y="4082156"/>
            <a:ext cx="19957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596571" y="5058841"/>
            <a:ext cx="6244203" cy="211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14714" y="3338299"/>
            <a:ext cx="2540004" cy="15058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40774" y="4749274"/>
            <a:ext cx="1759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Log </a:t>
            </a:r>
            <a:r>
              <a:rPr lang="en-US" sz="2800" dirty="0" err="1" smtClean="0"/>
              <a:t>a(t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154718" y="3628581"/>
            <a:ext cx="2703282" cy="12155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5144" y="3755582"/>
            <a:ext cx="217239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Hubble radius: (a H)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3935681" y="5063193"/>
            <a:ext cx="438079" cy="159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18492" y="5076984"/>
            <a:ext cx="313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inflation -&gt; radiation epoch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595777" y="4390582"/>
            <a:ext cx="5262223" cy="1588"/>
          </a:xfrm>
          <a:prstGeom prst="line">
            <a:avLst/>
          </a:prstGeom>
          <a:ln w="3175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-8831" y="3036512"/>
            <a:ext cx="1573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comoving</a:t>
            </a:r>
            <a:r>
              <a:rPr lang="en-US" sz="1400" dirty="0" smtClean="0"/>
              <a:t>) lengths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17283" y="4210740"/>
            <a:ext cx="1034508" cy="40011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λ</a:t>
            </a:r>
            <a:r>
              <a:rPr lang="en-US" sz="2000" dirty="0" smtClean="0"/>
              <a:t>~ 2 </a:t>
            </a:r>
            <a:r>
              <a:rPr lang="en-US" sz="2000" dirty="0" err="1" smtClean="0"/>
              <a:t>π/k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1850573" y="2703296"/>
            <a:ext cx="1238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Subhorizon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53559" y="2674266"/>
            <a:ext cx="143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Superhorizon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 rot="16200000" flipH="1">
            <a:off x="2215111" y="3881463"/>
            <a:ext cx="2356338" cy="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4456" y="1015998"/>
            <a:ext cx="8821804" cy="1528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(</a:t>
            </a:r>
            <a:r>
              <a:rPr lang="en-US" sz="2000" dirty="0" err="1" smtClean="0"/>
              <a:t>comoving</a:t>
            </a:r>
            <a:r>
              <a:rPr lang="en-US" sz="2000" b="1" dirty="0" smtClean="0"/>
              <a:t>) Hubble radius  (a H)</a:t>
            </a:r>
            <a:r>
              <a:rPr lang="en-US" sz="2000" b="1" baseline="30000" dirty="0" smtClean="0"/>
              <a:t>-1 </a:t>
            </a:r>
            <a:r>
              <a:rPr lang="en-US" sz="2000" b="1" dirty="0" smtClean="0"/>
              <a:t> </a:t>
            </a:r>
            <a:r>
              <a:rPr lang="en-US" sz="2000" dirty="0" smtClean="0"/>
              <a:t>(the horizon) decreases exponentially during </a:t>
            </a:r>
          </a:p>
          <a:p>
            <a:r>
              <a:rPr lang="en-US" sz="2000" dirty="0" smtClean="0"/>
              <a:t>inflation; </a:t>
            </a:r>
          </a:p>
          <a:p>
            <a:r>
              <a:rPr lang="en-US" sz="2000" dirty="0" smtClean="0"/>
              <a:t>regions of size </a:t>
            </a:r>
            <a:r>
              <a:rPr lang="en-US" sz="2000" dirty="0" err="1" smtClean="0"/>
              <a:t>λ</a:t>
            </a:r>
            <a:r>
              <a:rPr lang="en-US" sz="2000" dirty="0" smtClean="0"/>
              <a:t> &gt; (a H)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are causally disconnected;</a:t>
            </a:r>
          </a:p>
          <a:p>
            <a:r>
              <a:rPr lang="en-US" sz="2000" dirty="0" smtClean="0"/>
              <a:t>they are causally connected for </a:t>
            </a:r>
            <a:r>
              <a:rPr lang="en-US" sz="2000" dirty="0" err="1" smtClean="0"/>
              <a:t>λ</a:t>
            </a:r>
            <a:r>
              <a:rPr lang="en-US" sz="2000" dirty="0" smtClean="0"/>
              <a:t> &lt;(a H)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</a:t>
            </a:r>
          </a:p>
          <a:p>
            <a:r>
              <a:rPr lang="en-US" sz="2000" baseline="30000" dirty="0" smtClean="0"/>
              <a:t> 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6858000" y="5083456"/>
            <a:ext cx="98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0</a:t>
            </a:r>
            <a:r>
              <a:rPr lang="en-US" dirty="0" smtClean="0"/>
              <a:t>: today</a:t>
            </a:r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 rot="5400000">
            <a:off x="6902034" y="5036774"/>
            <a:ext cx="23850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35853" y="-36290"/>
            <a:ext cx="88074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Example: solving the horizon problem</a:t>
            </a:r>
            <a:endParaRPr lang="en-US" sz="4400" dirty="0"/>
          </a:p>
        </p:txBody>
      </p:sp>
      <p:sp>
        <p:nvSpPr>
          <p:cNvPr id="23" name="TextBox 22"/>
          <p:cNvSpPr txBox="1"/>
          <p:nvPr/>
        </p:nvSpPr>
        <p:spPr>
          <a:xfrm>
            <a:off x="2390106" y="5098363"/>
            <a:ext cx="120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INFLATION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08885" y="5733135"/>
            <a:ext cx="8250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N.B.: Inflation must last enough to solve the horizon (flatness) problems</a:t>
            </a: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98286" y="5972396"/>
            <a:ext cx="6467138" cy="871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57" y="1550430"/>
            <a:ext cx="5253858" cy="39854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4555" y="11716"/>
            <a:ext cx="2929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Flattened NG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334" y="1550430"/>
            <a:ext cx="3104699" cy="653143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46057" y="1176769"/>
            <a:ext cx="58383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Bispectrum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peaks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for flattened triangles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Times" charset="0"/>
                <a:cs typeface="Times" charset="0"/>
              </a:rPr>
              <a:t> k</a:t>
            </a:r>
            <a:r>
              <a:rPr lang="en-US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Times" charset="0"/>
                <a:cs typeface="Times" charset="0"/>
              </a:rPr>
              <a:t>2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Times" charset="0"/>
                <a:cs typeface="Times" charset="0"/>
              </a:rPr>
              <a:t> = k</a:t>
            </a:r>
            <a:r>
              <a:rPr lang="en-US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Times" charset="0"/>
                <a:cs typeface="Times" charset="0"/>
              </a:rPr>
              <a:t>1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Times" charset="0"/>
                <a:cs typeface="Times" charset="0"/>
              </a:rPr>
              <a:t>+k</a:t>
            </a:r>
            <a:r>
              <a:rPr lang="en-US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Times" charset="0"/>
                <a:cs typeface="Times" charset="0"/>
              </a:rPr>
              <a:t>3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160" y="5535852"/>
            <a:ext cx="81528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(typical of NG from excited initial states, see </a:t>
            </a:r>
            <a:r>
              <a:rPr lang="en-US" dirty="0" err="1" smtClean="0"/>
              <a:t>Meerburg</a:t>
            </a:r>
            <a:r>
              <a:rPr lang="en-US" dirty="0" smtClean="0"/>
              <a:t> et al. arXiv:0901.4044;</a:t>
            </a:r>
          </a:p>
          <a:p>
            <a:r>
              <a:rPr lang="en-US" dirty="0" smtClean="0"/>
              <a:t> Chen et al. hep-th/0605045; Holman &amp; </a:t>
            </a:r>
            <a:r>
              <a:rPr lang="en-US" dirty="0" err="1" smtClean="0"/>
              <a:t>Tolley</a:t>
            </a:r>
            <a:r>
              <a:rPr lang="en-US" dirty="0" smtClean="0"/>
              <a:t> arXiv:0710.1302;</a:t>
            </a:r>
          </a:p>
          <a:p>
            <a:r>
              <a:rPr lang="en-US" dirty="0" smtClean="0"/>
              <a:t>or from higher derivative interactions, </a:t>
            </a:r>
            <a:r>
              <a:rPr lang="en-US" dirty="0" err="1" smtClean="0"/>
              <a:t>Fasiello</a:t>
            </a:r>
            <a:r>
              <a:rPr lang="en-US" dirty="0" smtClean="0"/>
              <a:t>, </a:t>
            </a:r>
            <a:r>
              <a:rPr lang="en-US" dirty="0" err="1" smtClean="0"/>
              <a:t>Bartolo</a:t>
            </a:r>
            <a:r>
              <a:rPr lang="en-US" dirty="0" smtClean="0"/>
              <a:t>, </a:t>
            </a:r>
            <a:r>
              <a:rPr lang="en-US" dirty="0" err="1" smtClean="0"/>
              <a:t>Matarrese</a:t>
            </a:r>
            <a:r>
              <a:rPr lang="en-US" dirty="0" smtClean="0"/>
              <a:t>, </a:t>
            </a:r>
            <a:r>
              <a:rPr lang="en-US" dirty="0" err="1" smtClean="0"/>
              <a:t>Riotto</a:t>
            </a:r>
            <a:r>
              <a:rPr lang="en-US" dirty="0" smtClean="0"/>
              <a:t> arXiv:1004.0893)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28160" y="1176769"/>
            <a:ext cx="8471127" cy="43590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5741266" y="3631366"/>
            <a:ext cx="271861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7076" y="912299"/>
            <a:ext cx="891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Measuring the amplitude and shape of non-</a:t>
            </a:r>
            <a:r>
              <a:rPr lang="en-US" sz="2400" dirty="0" err="1" smtClean="0"/>
              <a:t>Gaussianities</a:t>
            </a:r>
            <a:r>
              <a:rPr lang="en-US" sz="2400" dirty="0" smtClean="0"/>
              <a:t>, </a:t>
            </a:r>
          </a:p>
          <a:p>
            <a:r>
              <a:rPr lang="en-US" sz="2400" dirty="0" smtClean="0"/>
              <a:t>with their huge amount of information associated to triangular</a:t>
            </a:r>
          </a:p>
          <a:p>
            <a:r>
              <a:rPr lang="en-US" sz="2400" dirty="0" smtClean="0"/>
              <a:t>configurations is analogous to measuring a cross section as a function </a:t>
            </a:r>
          </a:p>
          <a:p>
            <a:r>
              <a:rPr lang="en-US" sz="2400" dirty="0" smtClean="0"/>
              <a:t>of the angle of the outgoing particles in particle and collider physics   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304" y="2556115"/>
            <a:ext cx="4022041" cy="229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017652" y="3631366"/>
            <a:ext cx="1365871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>
            <a:off x="572338" y="5295001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7706" y="5946411"/>
            <a:ext cx="8786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Constraints on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NL</a:t>
            </a:r>
            <a:r>
              <a:rPr lang="en-US" sz="2400" dirty="0" smtClean="0"/>
              <a:t> translates into constraints of the coefficients of the </a:t>
            </a:r>
          </a:p>
          <a:p>
            <a:r>
              <a:rPr lang="en-US" sz="2400" dirty="0" smtClean="0"/>
              <a:t>interactions of the </a:t>
            </a:r>
            <a:r>
              <a:rPr lang="en-US" sz="2400" dirty="0" err="1" smtClean="0"/>
              <a:t>inflaton</a:t>
            </a:r>
            <a:r>
              <a:rPr lang="en-US" sz="2400" dirty="0" smtClean="0"/>
              <a:t> </a:t>
            </a:r>
            <a:r>
              <a:rPr lang="en-US" sz="2400" dirty="0" err="1" smtClean="0"/>
              <a:t>Lagrangian</a:t>
            </a:r>
            <a:r>
              <a:rPr lang="en-US" sz="2400" dirty="0" smtClean="0"/>
              <a:t>   </a:t>
            </a:r>
            <a:r>
              <a:rPr lang="en-US" sz="1600" dirty="0" smtClean="0"/>
              <a:t>(e.g. </a:t>
            </a:r>
            <a:r>
              <a:rPr lang="en-US" sz="1600" dirty="0" err="1" smtClean="0"/>
              <a:t>Senatore</a:t>
            </a:r>
            <a:r>
              <a:rPr lang="en-US" sz="1600" dirty="0" smtClean="0"/>
              <a:t> et al. 0905.37462) 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741266" y="3631366"/>
            <a:ext cx="1502389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243655" y="2862154"/>
            <a:ext cx="822739" cy="769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243655" y="3631366"/>
            <a:ext cx="822739" cy="5903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85656" y="-118898"/>
            <a:ext cx="8229600" cy="1143000"/>
          </a:xfrm>
        </p:spPr>
        <p:txBody>
          <a:bodyPr/>
          <a:lstStyle/>
          <a:p>
            <a:r>
              <a:rPr lang="en-US" dirty="0" smtClean="0"/>
              <a:t>NG …..IT’S NOT JUST A NUMBER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065"/>
            <a:ext cx="8229600" cy="1143000"/>
          </a:xfrm>
        </p:spPr>
        <p:txBody>
          <a:bodyPr/>
          <a:lstStyle/>
          <a:p>
            <a:r>
              <a:rPr lang="en-US" dirty="0" smtClean="0"/>
              <a:t>Observational constraints on 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87" y="1363685"/>
            <a:ext cx="8876360" cy="25812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387" y="3412440"/>
            <a:ext cx="8876360" cy="514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27308" y="4144488"/>
            <a:ext cx="5008068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-10 &lt; </a:t>
            </a:r>
            <a:r>
              <a:rPr lang="en-US" sz="2800" dirty="0" err="1" smtClean="0"/>
              <a:t>f</a:t>
            </a:r>
            <a:r>
              <a:rPr lang="en-US" sz="2800" baseline="-25000" dirty="0" err="1" smtClean="0"/>
              <a:t>NL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 (local) 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&lt; 74    (95% C.L&gt;) </a:t>
            </a:r>
          </a:p>
          <a:p>
            <a:endParaRPr lang="en-US" sz="2800" dirty="0" smtClean="0"/>
          </a:p>
          <a:p>
            <a:r>
              <a:rPr lang="en-US" sz="2800" dirty="0" smtClean="0"/>
              <a:t>-214 &lt; </a:t>
            </a:r>
            <a:r>
              <a:rPr lang="en-US" sz="2800" dirty="0" err="1" smtClean="0"/>
              <a:t>f</a:t>
            </a:r>
            <a:r>
              <a:rPr lang="en-US" sz="2800" baseline="-25000" dirty="0" err="1" smtClean="0"/>
              <a:t>NL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 (equilateral) 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&lt; 266</a:t>
            </a:r>
          </a:p>
          <a:p>
            <a:endParaRPr lang="en-US" sz="2800" dirty="0" smtClean="0"/>
          </a:p>
          <a:p>
            <a:r>
              <a:rPr lang="en-US" sz="2800" dirty="0" smtClean="0"/>
              <a:t>-410 &lt; </a:t>
            </a:r>
            <a:r>
              <a:rPr lang="en-US" sz="2800" dirty="0" err="1" smtClean="0"/>
              <a:t>f</a:t>
            </a:r>
            <a:r>
              <a:rPr lang="en-US" sz="2800" baseline="-25000" dirty="0" err="1" smtClean="0"/>
              <a:t>NL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 (orthogonal) 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&lt; 6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349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Komatsu &amp; WAMP team 1001.4538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30" y="2195283"/>
            <a:ext cx="8229600" cy="1143000"/>
          </a:xfrm>
        </p:spPr>
        <p:txBody>
          <a:bodyPr/>
          <a:lstStyle/>
          <a:p>
            <a:r>
              <a:rPr lang="en-US" dirty="0" smtClean="0"/>
              <a:t>What do we expect from PLANCK?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870" y="1125725"/>
            <a:ext cx="6068989" cy="5732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1004" y="113744"/>
            <a:ext cx="5057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Forecasts for PLANCK</a:t>
            </a:r>
            <a:endParaRPr lang="en-US" sz="4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573125" y="4217252"/>
            <a:ext cx="51481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25855" y="3972386"/>
            <a:ext cx="318997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Minimum value </a:t>
            </a:r>
          </a:p>
          <a:p>
            <a:r>
              <a:rPr lang="en-US" sz="2800" dirty="0" smtClean="0"/>
              <a:t>detectable by Planck </a:t>
            </a:r>
          </a:p>
          <a:p>
            <a:r>
              <a:rPr lang="en-US" sz="2800" dirty="0" smtClean="0"/>
              <a:t>is f</a:t>
            </a:r>
            <a:r>
              <a:rPr lang="en-US" sz="2800" baseline="-25000" dirty="0" smtClean="0"/>
              <a:t>NL</a:t>
            </a:r>
            <a:r>
              <a:rPr lang="en-US" sz="2800" dirty="0" smtClean="0"/>
              <a:t>~2</a:t>
            </a:r>
          </a:p>
          <a:p>
            <a:r>
              <a:rPr lang="en-US" sz="2800" dirty="0" smtClean="0"/>
              <a:t>(WAMP is 20): </a:t>
            </a:r>
          </a:p>
          <a:p>
            <a:r>
              <a:rPr lang="en-US" sz="2800" dirty="0" smtClean="0"/>
              <a:t>1 order magnitude </a:t>
            </a:r>
          </a:p>
          <a:p>
            <a:r>
              <a:rPr lang="en-US" sz="2800" dirty="0" smtClean="0"/>
              <a:t>better! 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536942" y="1252199"/>
            <a:ext cx="3707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Komatsu &amp; </a:t>
            </a:r>
            <a:r>
              <a:rPr lang="en-US" dirty="0" err="1" smtClean="0"/>
              <a:t>Spergel</a:t>
            </a:r>
            <a:r>
              <a:rPr lang="en-US" dirty="0" smtClean="0"/>
              <a:t> astro-ph/0005036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81" y="1167796"/>
            <a:ext cx="6900053" cy="34797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46372" y="113744"/>
            <a:ext cx="5057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Forecasts for PLANCK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51" y="4685481"/>
            <a:ext cx="6426008" cy="243807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43628" y="6256088"/>
            <a:ext cx="5875729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19356" y="4820705"/>
            <a:ext cx="2510011" cy="175432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Minimum detectable  value of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NL</a:t>
            </a:r>
            <a:r>
              <a:rPr lang="en-US" dirty="0" smtClean="0"/>
              <a:t> : </a:t>
            </a:r>
          </a:p>
          <a:p>
            <a:endParaRPr lang="en-US" dirty="0" smtClean="0"/>
          </a:p>
          <a:p>
            <a:r>
              <a:rPr lang="en-US" dirty="0" smtClean="0"/>
              <a:t>With polarization information a factor 2 better  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10434" y="1096244"/>
            <a:ext cx="196550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Yadav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astro-ph/0701921</a:t>
            </a:r>
          </a:p>
          <a:p>
            <a:r>
              <a:rPr lang="en-US" dirty="0" err="1" smtClean="0"/>
              <a:t>Babich</a:t>
            </a:r>
            <a:r>
              <a:rPr lang="en-US" dirty="0" smtClean="0"/>
              <a:t>, </a:t>
            </a:r>
            <a:r>
              <a:rPr lang="en-US" dirty="0" err="1" smtClean="0"/>
              <a:t>Zaldarriaga</a:t>
            </a:r>
            <a:endParaRPr lang="en-US" dirty="0" smtClean="0"/>
          </a:p>
          <a:p>
            <a:r>
              <a:rPr lang="en-US" dirty="0" smtClean="0"/>
              <a:t>astro-ph/0408455;</a:t>
            </a:r>
          </a:p>
          <a:p>
            <a:r>
              <a:rPr lang="en-US" dirty="0" err="1" smtClean="0"/>
              <a:t>Liguori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0708.3786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04775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883025"/>
            <a:ext cx="44196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601913" y="85725"/>
            <a:ext cx="34968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3200" dirty="0"/>
              <a:t>Non-Gaussian maps</a:t>
            </a:r>
            <a:r>
              <a:rPr lang="en-GB" dirty="0"/>
              <a:t>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224338" y="1066800"/>
            <a:ext cx="150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 baseline="-25000">
                <a:solidFill>
                  <a:srgbClr val="000000"/>
                </a:solidFill>
              </a:rPr>
              <a:t>NL</a:t>
            </a:r>
            <a:r>
              <a:rPr lang="en-GB">
                <a:solidFill>
                  <a:srgbClr val="000000"/>
                </a:solidFill>
              </a:rPr>
              <a:t>=+3000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343400" y="3962400"/>
            <a:ext cx="87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000000"/>
                </a:solidFill>
              </a:rPr>
              <a:t>f</a:t>
            </a:r>
            <a:r>
              <a:rPr lang="en-GB" baseline="-25000">
                <a:solidFill>
                  <a:srgbClr val="000000"/>
                </a:solidFill>
              </a:rPr>
              <a:t>NL</a:t>
            </a:r>
            <a:r>
              <a:rPr lang="en-GB">
                <a:solidFill>
                  <a:srgbClr val="000000"/>
                </a:solidFill>
              </a:rPr>
              <a:t>=0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34950" y="1565275"/>
            <a:ext cx="27130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Planck resolution 5’ </a:t>
            </a:r>
          </a:p>
          <a:p>
            <a:r>
              <a:rPr lang="en-GB"/>
              <a:t>l</a:t>
            </a:r>
            <a:r>
              <a:rPr lang="en-GB" baseline="-25000"/>
              <a:t>max=</a:t>
            </a:r>
            <a:r>
              <a:rPr lang="en-GB"/>
              <a:t>=3000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58763" y="2554288"/>
            <a:ext cx="400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 err="1"/>
              <a:t>Liguori</a:t>
            </a:r>
            <a:r>
              <a:rPr lang="en-GB" sz="2000" dirty="0"/>
              <a:t>, </a:t>
            </a:r>
            <a:r>
              <a:rPr lang="en-GB" sz="2000" dirty="0" err="1"/>
              <a:t>Matarrese</a:t>
            </a:r>
            <a:r>
              <a:rPr lang="en-GB" sz="2000" dirty="0"/>
              <a:t>, </a:t>
            </a:r>
            <a:r>
              <a:rPr lang="en-GB" sz="2000" dirty="0" err="1"/>
              <a:t>Moscardini</a:t>
            </a:r>
            <a:r>
              <a:rPr lang="en-GB" sz="2000" dirty="0"/>
              <a:t>, 2003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905" y="3634770"/>
            <a:ext cx="38668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r>
              <a:rPr lang="en-US" sz="2000" baseline="-25000" dirty="0" smtClean="0"/>
              <a:t>NL</a:t>
            </a:r>
            <a:r>
              <a:rPr lang="en-US" sz="2000" dirty="0" smtClean="0"/>
              <a:t>~5 is really a tiny effect!! </a:t>
            </a:r>
          </a:p>
          <a:p>
            <a:endParaRPr lang="en-US" sz="2000" dirty="0" smtClean="0"/>
          </a:p>
          <a:p>
            <a:r>
              <a:rPr lang="en-US" sz="2000" dirty="0" smtClean="0"/>
              <a:t>Planck will be sensitive to deviation </a:t>
            </a:r>
          </a:p>
          <a:p>
            <a:r>
              <a:rPr lang="en-US" sz="2000" dirty="0" smtClean="0"/>
              <a:t>from </a:t>
            </a:r>
            <a:r>
              <a:rPr lang="en-US" sz="2000" dirty="0" err="1" smtClean="0"/>
              <a:t>gaussianity</a:t>
            </a:r>
            <a:r>
              <a:rPr lang="en-US" sz="2000" dirty="0" smtClean="0"/>
              <a:t> of 1 part in 10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!!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68048" y="4958209"/>
            <a:ext cx="3383338" cy="90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949" y="3634770"/>
            <a:ext cx="3989388" cy="222969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0886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0399" y="980594"/>
            <a:ext cx="883812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000" dirty="0" smtClean="0"/>
              <a:t> Planck will measure with exquisite accuracy and precision many cosmological</a:t>
            </a:r>
          </a:p>
          <a:p>
            <a:r>
              <a:rPr lang="en-US" sz="2000" dirty="0" smtClean="0"/>
              <a:t>      parameters  including those characterizing the primordial (inflationary) </a:t>
            </a:r>
          </a:p>
          <a:p>
            <a:r>
              <a:rPr lang="en-US" sz="2000" dirty="0" smtClean="0"/>
              <a:t>      density perturbations</a:t>
            </a:r>
          </a:p>
          <a:p>
            <a:r>
              <a:rPr lang="en-US" sz="2000" dirty="0" smtClean="0"/>
              <a:t>     (cold dark </a:t>
            </a:r>
            <a:r>
              <a:rPr lang="en-US" sz="2000" dirty="0" err="1" smtClean="0"/>
              <a:t>matterd</a:t>
            </a:r>
            <a:r>
              <a:rPr lang="en-US" sz="2000" dirty="0" smtClean="0"/>
              <a:t> density, baryon density, optical depth, </a:t>
            </a:r>
            <a:r>
              <a:rPr lang="en-US" sz="2000" dirty="0" err="1" smtClean="0"/>
              <a:t>comsological</a:t>
            </a:r>
            <a:r>
              <a:rPr lang="en-US" sz="2000" dirty="0" smtClean="0"/>
              <a:t> constant, </a:t>
            </a:r>
          </a:p>
          <a:p>
            <a:r>
              <a:rPr lang="en-US" sz="2000" dirty="0" smtClean="0"/>
              <a:t>     primordial </a:t>
            </a:r>
            <a:r>
              <a:rPr lang="en-US" sz="2000" dirty="0" err="1" smtClean="0"/>
              <a:t>fluctiuation</a:t>
            </a:r>
            <a:r>
              <a:rPr lang="en-US" sz="2000" dirty="0" smtClean="0"/>
              <a:t> amplitude, primordial spectral index) </a:t>
            </a:r>
          </a:p>
          <a:p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 This will allow to rule out/confirm various inflationary models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But……main message: </a:t>
            </a:r>
            <a:r>
              <a:rPr lang="en-US" sz="2000" b="1" i="1" dirty="0" smtClean="0">
                <a:solidFill>
                  <a:srgbClr val="FF0000"/>
                </a:solidFill>
              </a:rPr>
              <a:t>with Planck </a:t>
            </a:r>
            <a:r>
              <a:rPr lang="en-US" sz="2000" dirty="0" smtClean="0"/>
              <a:t>(and other future CMB and LSS experiments) </a:t>
            </a:r>
          </a:p>
          <a:p>
            <a:r>
              <a:rPr lang="en-US" sz="2000" dirty="0" smtClean="0"/>
              <a:t>    we will begin to look for more!!!  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    We can start to pass from a description of what the universe is made of to 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    ``why’’ it has the form we observe </a:t>
            </a:r>
          </a:p>
          <a:p>
            <a:r>
              <a:rPr lang="en-US" sz="2000" dirty="0" smtClean="0"/>
              <a:t>    (nature and origin of various components, fundamental physics driving inflation) </a:t>
            </a:r>
          </a:p>
          <a:p>
            <a:endParaRPr lang="en-US" sz="2000" dirty="0" smtClean="0"/>
          </a:p>
          <a:p>
            <a:r>
              <a:rPr lang="en-US" sz="2000" dirty="0" smtClean="0"/>
              <a:t>   </a:t>
            </a:r>
            <a:r>
              <a:rPr lang="en-US" sz="2000" b="1" dirty="0" smtClean="0">
                <a:solidFill>
                  <a:srgbClr val="FF0000"/>
                </a:solidFill>
              </a:rPr>
              <a:t>e.g. non-</a:t>
            </a:r>
            <a:r>
              <a:rPr lang="en-US" sz="2000" b="1" dirty="0" err="1" smtClean="0">
                <a:solidFill>
                  <a:srgbClr val="FF0000"/>
                </a:solidFill>
              </a:rPr>
              <a:t>Gaussianity</a:t>
            </a:r>
            <a:r>
              <a:rPr lang="en-US" sz="2000" dirty="0" smtClean="0"/>
              <a:t>: probing the interactions of the fields driving inflation  </a:t>
            </a:r>
          </a:p>
          <a:p>
            <a:r>
              <a:rPr lang="en-US" sz="2000" dirty="0" smtClean="0"/>
              <a:t>   at extremely high energies: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   learn about the fundamental physics operative during inflation. </a:t>
            </a:r>
          </a:p>
          <a:p>
            <a:r>
              <a:rPr lang="en-US" sz="2000" dirty="0" smtClean="0"/>
              <a:t>   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2737" y="965978"/>
            <a:ext cx="495595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``spectacular realization “ </a:t>
            </a:r>
          </a:p>
          <a:p>
            <a:endParaRPr lang="en-US" sz="3600" dirty="0" smtClean="0"/>
          </a:p>
          <a:p>
            <a:r>
              <a:rPr lang="en-US" sz="3600" dirty="0" smtClean="0"/>
              <a:t>(Alan </a:t>
            </a:r>
            <a:r>
              <a:rPr lang="en-US" sz="3600" dirty="0" err="1" smtClean="0"/>
              <a:t>Guth’s</a:t>
            </a:r>
            <a:r>
              <a:rPr lang="en-US" sz="3600" dirty="0" smtClean="0"/>
              <a:t> diary 1979)</a:t>
            </a:r>
            <a:endParaRPr lang="en-US" sz="3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575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We are ready for even more spectacular things!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796" y="-101010"/>
            <a:ext cx="8229600" cy="11430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4687" y="951885"/>
            <a:ext cx="7938441" cy="747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2000" dirty="0" smtClean="0"/>
              <a:t> Reviews on inflation:  </a:t>
            </a:r>
          </a:p>
          <a:p>
            <a:r>
              <a:rPr lang="en-US" sz="2000" dirty="0" smtClean="0"/>
              <a:t>  </a:t>
            </a:r>
            <a:r>
              <a:rPr lang="en-US" sz="2000" dirty="0" err="1" smtClean="0"/>
              <a:t>Riotto</a:t>
            </a:r>
            <a:r>
              <a:rPr lang="en-US" sz="2000" dirty="0" smtClean="0"/>
              <a:t>, hep-ph/9807278; arXiv:1010.2642</a:t>
            </a:r>
          </a:p>
          <a:p>
            <a:r>
              <a:rPr lang="en-US" sz="2000" dirty="0" smtClean="0"/>
              <a:t>  Baumann et al. 0811.3919, </a:t>
            </a:r>
            <a:r>
              <a:rPr lang="en-US" sz="2000" dirty="0" err="1" smtClean="0"/>
              <a:t>CMBPol</a:t>
            </a:r>
            <a:r>
              <a:rPr lang="en-US" sz="2000" dirty="0" smtClean="0"/>
              <a:t> Mission Concept Study</a:t>
            </a:r>
          </a:p>
          <a:p>
            <a:endParaRPr lang="en-US" sz="2000" dirty="0" smtClean="0"/>
          </a:p>
          <a:p>
            <a:r>
              <a:rPr lang="en-US" sz="2000" dirty="0" smtClean="0"/>
              <a:t> -Review on Inflation and non-</a:t>
            </a:r>
            <a:r>
              <a:rPr lang="en-US" sz="2000" dirty="0" err="1" smtClean="0"/>
              <a:t>Gaussianity</a:t>
            </a:r>
            <a:r>
              <a:rPr lang="en-US" sz="2000" dirty="0" smtClean="0"/>
              <a:t>: </a:t>
            </a:r>
          </a:p>
          <a:p>
            <a:r>
              <a:rPr lang="en-US" sz="2000" dirty="0" smtClean="0"/>
              <a:t>   N. </a:t>
            </a:r>
            <a:r>
              <a:rPr lang="en-US" sz="2000" dirty="0" err="1" smtClean="0"/>
              <a:t>Bartolo</a:t>
            </a:r>
            <a:r>
              <a:rPr lang="en-US" sz="2000" dirty="0" smtClean="0"/>
              <a:t>, E. Komatsu, S. </a:t>
            </a:r>
            <a:r>
              <a:rPr lang="en-US" sz="2000" dirty="0" err="1" smtClean="0"/>
              <a:t>Matarrese</a:t>
            </a:r>
            <a:r>
              <a:rPr lang="en-US" sz="2000" dirty="0" smtClean="0"/>
              <a:t>, A. </a:t>
            </a:r>
            <a:r>
              <a:rPr lang="en-US" sz="2000" dirty="0" err="1" smtClean="0"/>
              <a:t>Riotto</a:t>
            </a:r>
            <a:r>
              <a:rPr lang="en-US" sz="2000" dirty="0" smtClean="0"/>
              <a:t>, astro-ph/0406398</a:t>
            </a:r>
          </a:p>
          <a:p>
            <a:r>
              <a:rPr lang="en-US" sz="2000" dirty="0" smtClean="0"/>
              <a:t>   X. Chen, arXiv:1002.1416 </a:t>
            </a:r>
          </a:p>
          <a:p>
            <a:r>
              <a:rPr lang="en-US" sz="2000" dirty="0" smtClean="0"/>
              <a:t>   </a:t>
            </a:r>
            <a:r>
              <a:rPr lang="en-US" sz="2000" dirty="0" err="1" smtClean="0"/>
              <a:t>Bartolo</a:t>
            </a:r>
            <a:r>
              <a:rPr lang="en-US" sz="2000" dirty="0" smtClean="0"/>
              <a:t>, </a:t>
            </a:r>
            <a:r>
              <a:rPr lang="en-US" sz="2000" dirty="0" err="1" smtClean="0"/>
              <a:t>Matarrese</a:t>
            </a:r>
            <a:r>
              <a:rPr lang="en-US" sz="2000" dirty="0" smtClean="0"/>
              <a:t>, </a:t>
            </a:r>
            <a:r>
              <a:rPr lang="en-US" sz="2000" dirty="0" err="1" smtClean="0"/>
              <a:t>Riotto</a:t>
            </a:r>
            <a:r>
              <a:rPr lang="en-US" sz="2000" dirty="0" smtClean="0"/>
              <a:t>, arXiv:1001.3957 </a:t>
            </a:r>
          </a:p>
          <a:p>
            <a:r>
              <a:rPr lang="en-US" sz="2000" dirty="0" smtClean="0"/>
              <a:t>   Komatsu, 1003.6097; 0902.4759 (white paper to NASA decadal survey) </a:t>
            </a:r>
          </a:p>
          <a:p>
            <a:r>
              <a:rPr lang="en-US" sz="2000" dirty="0" smtClean="0"/>
              <a:t>   </a:t>
            </a:r>
            <a:r>
              <a:rPr lang="en-US" sz="2000" dirty="0" err="1" smtClean="0"/>
              <a:t>Yadav</a:t>
            </a:r>
            <a:r>
              <a:rPr lang="en-US" sz="2000" dirty="0" smtClean="0"/>
              <a:t>, </a:t>
            </a:r>
            <a:r>
              <a:rPr lang="en-US" sz="2000" dirty="0" err="1" smtClean="0"/>
              <a:t>Wandelt</a:t>
            </a:r>
            <a:r>
              <a:rPr lang="en-US" sz="2000" dirty="0" smtClean="0"/>
              <a:t>, arXiv:1006.0275</a:t>
            </a:r>
          </a:p>
          <a:p>
            <a:endParaRPr lang="en-US" sz="2000" dirty="0" smtClean="0"/>
          </a:p>
          <a:p>
            <a:pPr>
              <a:buFontTx/>
              <a:buChar char="-"/>
            </a:pPr>
            <a:r>
              <a:rPr lang="en-US" sz="2000" dirty="0" smtClean="0"/>
              <a:t> Inflation and Gravitational waves: </a:t>
            </a:r>
          </a:p>
          <a:p>
            <a:r>
              <a:rPr lang="en-US" sz="2000" dirty="0" smtClean="0"/>
              <a:t>  C. </a:t>
            </a:r>
            <a:r>
              <a:rPr lang="en-US" sz="2000" dirty="0" err="1" smtClean="0"/>
              <a:t>Armitage-Caplan</a:t>
            </a:r>
            <a:r>
              <a:rPr lang="en-US" sz="2000" dirty="0" smtClean="0"/>
              <a:t>  et al. 1102.2181, </a:t>
            </a:r>
            <a:r>
              <a:rPr lang="en-US" sz="2000" dirty="0" err="1" smtClean="0"/>
              <a:t>COrE</a:t>
            </a:r>
            <a:r>
              <a:rPr lang="en-US" sz="2000" dirty="0" smtClean="0"/>
              <a:t>, a white paper  </a:t>
            </a:r>
          </a:p>
          <a:p>
            <a:r>
              <a:rPr lang="en-US" sz="2000" dirty="0" smtClean="0"/>
              <a:t>  Baumann et al. 0811.3919, </a:t>
            </a:r>
            <a:r>
              <a:rPr lang="en-US" sz="2000" dirty="0" err="1" smtClean="0"/>
              <a:t>CMBPol</a:t>
            </a:r>
            <a:r>
              <a:rPr lang="en-US" sz="2000" dirty="0" smtClean="0"/>
              <a:t> Mission Concept Study</a:t>
            </a:r>
          </a:p>
          <a:p>
            <a:r>
              <a:rPr lang="en-US" sz="2000" dirty="0" smtClean="0"/>
              <a:t>   </a:t>
            </a:r>
          </a:p>
          <a:p>
            <a:r>
              <a:rPr lang="en-US" sz="2000" dirty="0"/>
              <a:t>-</a:t>
            </a:r>
            <a:r>
              <a:rPr lang="en-US" sz="2000" dirty="0" smtClean="0"/>
              <a:t> Planck satellite: visit </a:t>
            </a:r>
            <a:r>
              <a:rPr lang="en-US" sz="2000" dirty="0" smtClean="0">
                <a:hlinkClick r:id="rId2"/>
              </a:rPr>
              <a:t>http://www.rssd.esa.int/index.php?project=Planck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   and look for the </a:t>
            </a:r>
            <a:r>
              <a:rPr lang="en-US" sz="2000" b="1" i="1" dirty="0" smtClean="0">
                <a:solidFill>
                  <a:srgbClr val="0000FF"/>
                </a:solidFill>
              </a:rPr>
              <a:t>Planck Blue-Book</a:t>
            </a:r>
          </a:p>
          <a:p>
            <a:endParaRPr lang="en-US" sz="2000" dirty="0" smtClean="0"/>
          </a:p>
          <a:p>
            <a:r>
              <a:rPr lang="en-US" sz="2000" dirty="0" smtClean="0"/>
              <a:t>- textbooks: e.g. Modern Cosmology, Scott </a:t>
            </a:r>
            <a:r>
              <a:rPr lang="en-US" sz="2000" dirty="0" err="1" smtClean="0"/>
              <a:t>Dodelson</a:t>
            </a:r>
            <a:r>
              <a:rPr lang="en-US" sz="2000" dirty="0" smtClean="0"/>
              <a:t>, 2003 Academic Press </a:t>
            </a:r>
          </a:p>
          <a:p>
            <a:r>
              <a:rPr lang="en-US" sz="2000" dirty="0" smtClean="0"/>
              <a:t>                      </a:t>
            </a:r>
          </a:p>
          <a:p>
            <a:pPr>
              <a:buFontTx/>
              <a:buChar char="-"/>
            </a:pPr>
            <a:endParaRPr lang="en-US" sz="2000" dirty="0" smtClean="0"/>
          </a:p>
          <a:p>
            <a:pPr>
              <a:buFontTx/>
              <a:buChar char="-"/>
            </a:pPr>
            <a:endParaRPr lang="en-US" sz="2000" dirty="0" smtClean="0"/>
          </a:p>
          <a:p>
            <a:pPr>
              <a:buFontTx/>
              <a:buChar char="-"/>
            </a:pPr>
            <a:endParaRPr lang="en-US" sz="2000" dirty="0" smtClean="0"/>
          </a:p>
          <a:p>
            <a:pPr>
              <a:buFontTx/>
              <a:buChar char="-"/>
            </a:pPr>
            <a:r>
              <a:rPr lang="en-US" sz="2000" dirty="0" smtClean="0"/>
              <a:t>Textbooks: 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huge expansion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1371" y="1783024"/>
            <a:ext cx="81758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Take a region of size                             at the beginning of inflation: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Since                       ,  it gets inflated by                                          !!!!    </a:t>
            </a:r>
          </a:p>
          <a:p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1713" y="2409097"/>
            <a:ext cx="6839858" cy="102597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26142" y="3435076"/>
            <a:ext cx="978408" cy="484632"/>
          </a:xfrm>
          <a:prstGeom prst="rightArrow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981751" y="1656225"/>
            <a:ext cx="1914128" cy="7891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250921" y="4200978"/>
            <a:ext cx="1561222" cy="763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219670" y="3951571"/>
            <a:ext cx="2799473" cy="1447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6318"/>
            <a:ext cx="8229600" cy="1143000"/>
          </a:xfrm>
        </p:spPr>
        <p:txBody>
          <a:bodyPr/>
          <a:lstStyle/>
          <a:p>
            <a:r>
              <a:rPr lang="en-US" dirty="0" smtClean="0"/>
              <a:t>What is inflation?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470083"/>
            <a:ext cx="495595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``spectacular realization “ </a:t>
            </a:r>
          </a:p>
          <a:p>
            <a:endParaRPr lang="en-US" sz="3600" dirty="0" smtClean="0"/>
          </a:p>
          <a:p>
            <a:r>
              <a:rPr lang="en-US" sz="3600" dirty="0" smtClean="0"/>
              <a:t>(Alan </a:t>
            </a:r>
            <a:r>
              <a:rPr lang="en-US" sz="3600" dirty="0" err="1" smtClean="0"/>
              <a:t>Guth’s</a:t>
            </a:r>
            <a:r>
              <a:rPr lang="en-US" sz="3600" dirty="0" smtClean="0"/>
              <a:t> diary 1979)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312" y="1490128"/>
            <a:ext cx="3670688" cy="48754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3264031"/>
            <a:ext cx="3076319" cy="3593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419" y="56913"/>
            <a:ext cx="8452218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       INFLATION and THE INFLATON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704" y="1034138"/>
            <a:ext cx="6998956" cy="7048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Who is a candidate to get                     ? </a:t>
            </a:r>
          </a:p>
          <a:p>
            <a:endParaRPr lang="en-US" sz="2400" dirty="0" smtClean="0"/>
          </a:p>
          <a:p>
            <a:endParaRPr lang="en-US" dirty="0" smtClean="0"/>
          </a:p>
          <a:p>
            <a:r>
              <a:rPr lang="en-US" dirty="0" smtClean="0"/>
              <a:t>Consider a simple real scalar field: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Equation of motion: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Energy-momentum tensor: 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        </a:t>
            </a:r>
          </a:p>
          <a:p>
            <a:r>
              <a:rPr lang="en-US" dirty="0" smtClean="0"/>
              <a:t>                                                                      </a:t>
            </a:r>
            <a:r>
              <a:rPr lang="en-US" sz="1600" dirty="0" smtClean="0"/>
              <a:t>for a homogeneous and isotropic field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2400" dirty="0" smtClean="0"/>
          </a:p>
          <a:p>
            <a:r>
              <a:rPr lang="en-US" sz="2400" dirty="0" smtClean="0"/>
              <a:t>  </a:t>
            </a:r>
            <a:r>
              <a:rPr lang="en-US" sz="1600" dirty="0" smtClean="0"/>
              <a:t>              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633420" y="870851"/>
            <a:ext cx="1397000" cy="908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17711" y="5375671"/>
            <a:ext cx="2573075" cy="647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99565" y="2229743"/>
            <a:ext cx="6995809" cy="911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956462" y="5208371"/>
            <a:ext cx="700768" cy="887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3729802" y="5081370"/>
            <a:ext cx="3513940" cy="1521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7138228" y="6477278"/>
            <a:ext cx="1066800" cy="381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1704" y="870851"/>
            <a:ext cx="5026010" cy="908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186716" y="5733158"/>
            <a:ext cx="1078514" cy="8332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1704" y="3501571"/>
            <a:ext cx="4315342" cy="946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419" y="56913"/>
            <a:ext cx="8452218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       INFLATION and THE INFLATON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274" y="831467"/>
            <a:ext cx="91181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Inflation is attained if the energy density of the universe is dominated by the potential</a:t>
            </a:r>
          </a:p>
          <a:p>
            <a:r>
              <a:rPr lang="en-US" sz="2000" i="1" dirty="0" smtClean="0"/>
              <a:t>energy of a scalar field (the </a:t>
            </a:r>
            <a:r>
              <a:rPr lang="en-US" sz="2000" i="1" dirty="0" err="1" smtClean="0"/>
              <a:t>inflaton</a:t>
            </a:r>
            <a:r>
              <a:rPr lang="en-US" sz="2000" i="1" dirty="0" smtClean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0562" y="2457911"/>
            <a:ext cx="1749551" cy="752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052795" y="2507675"/>
            <a:ext cx="1709126" cy="53538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53134" y="6713316"/>
            <a:ext cx="41188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V="1">
            <a:off x="-1052844" y="5188984"/>
            <a:ext cx="3031899" cy="199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47412" y="3228518"/>
            <a:ext cx="723900" cy="6600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432755" y="6370187"/>
            <a:ext cx="733879" cy="597975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453571" y="5479144"/>
            <a:ext cx="4209143" cy="1236738"/>
          </a:xfrm>
          <a:custGeom>
            <a:avLst/>
            <a:gdLst>
              <a:gd name="connsiteX0" fmla="*/ 0 w 4209143"/>
              <a:gd name="connsiteY0" fmla="*/ 254000 h 1236738"/>
              <a:gd name="connsiteX1" fmla="*/ 1850572 w 4209143"/>
              <a:gd name="connsiteY1" fmla="*/ 362857 h 1236738"/>
              <a:gd name="connsiteX2" fmla="*/ 2558143 w 4209143"/>
              <a:gd name="connsiteY2" fmla="*/ 1034143 h 1236738"/>
              <a:gd name="connsiteX3" fmla="*/ 3029858 w 4209143"/>
              <a:gd name="connsiteY3" fmla="*/ 1233714 h 1236738"/>
              <a:gd name="connsiteX4" fmla="*/ 3628572 w 4209143"/>
              <a:gd name="connsiteY4" fmla="*/ 1016000 h 1236738"/>
              <a:gd name="connsiteX5" fmla="*/ 4209143 w 4209143"/>
              <a:gd name="connsiteY5" fmla="*/ 0 h 123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9143" h="1236738">
                <a:moveTo>
                  <a:pt x="0" y="254000"/>
                </a:moveTo>
                <a:cubicBezTo>
                  <a:pt x="712107" y="243416"/>
                  <a:pt x="1424215" y="232833"/>
                  <a:pt x="1850572" y="362857"/>
                </a:cubicBezTo>
                <a:cubicBezTo>
                  <a:pt x="2276929" y="492881"/>
                  <a:pt x="2361595" y="889000"/>
                  <a:pt x="2558143" y="1034143"/>
                </a:cubicBezTo>
                <a:cubicBezTo>
                  <a:pt x="2754691" y="1179286"/>
                  <a:pt x="2851453" y="1236738"/>
                  <a:pt x="3029858" y="1233714"/>
                </a:cubicBezTo>
                <a:cubicBezTo>
                  <a:pt x="3208263" y="1230690"/>
                  <a:pt x="3432025" y="1221619"/>
                  <a:pt x="3628572" y="1016000"/>
                </a:cubicBezTo>
                <a:cubicBezTo>
                  <a:pt x="3825120" y="810381"/>
                  <a:pt x="4209143" y="0"/>
                  <a:pt x="4209143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06715" y="5497735"/>
            <a:ext cx="235405" cy="2245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rot="16200000" flipH="1">
            <a:off x="1517311" y="5407135"/>
            <a:ext cx="32880" cy="4522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0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106715" y="3210695"/>
            <a:ext cx="2907053" cy="81701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88566" y="4182271"/>
            <a:ext cx="39805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(effective cosmological constant:</a:t>
            </a:r>
          </a:p>
          <a:p>
            <a:r>
              <a:rPr lang="en-US" dirty="0" smtClean="0"/>
              <a:t>inflation is driven by the vacuum energy </a:t>
            </a:r>
          </a:p>
          <a:p>
            <a:r>
              <a:rPr lang="en-US" dirty="0" smtClean="0"/>
              <a:t>of the scalar field)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079998" y="3380540"/>
            <a:ext cx="40277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Slow-roll conditions</a:t>
            </a:r>
            <a:r>
              <a:rPr lang="en-US" dirty="0" smtClean="0">
                <a:solidFill>
                  <a:srgbClr val="FF0000"/>
                </a:solidFill>
              </a:rPr>
              <a:t>: the potential V(</a:t>
            </a:r>
            <a:r>
              <a:rPr lang="en-US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must be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flat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</a:p>
          <a:p>
            <a:r>
              <a:rPr lang="en-US" dirty="0" smtClean="0"/>
              <a:t>                 </a:t>
            </a:r>
          </a:p>
          <a:p>
            <a:r>
              <a:rPr lang="en-US" dirty="0" smtClean="0"/>
              <a:t>                and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116284" y="4172855"/>
            <a:ext cx="972466" cy="48623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6288323" y="4106260"/>
            <a:ext cx="1057729" cy="5588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5112033" y="4610631"/>
            <a:ext cx="4105718" cy="123590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093890" y="3253539"/>
            <a:ext cx="4031967" cy="23417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54153" y="1548705"/>
            <a:ext cx="1599790" cy="6882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4036626" y="1476948"/>
            <a:ext cx="506506" cy="64157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47413" y="2578941"/>
            <a:ext cx="5943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                                   the </a:t>
            </a:r>
            <a:r>
              <a:rPr lang="en-US" dirty="0" err="1" smtClean="0"/>
              <a:t>inflaton</a:t>
            </a:r>
            <a:r>
              <a:rPr lang="en-US" dirty="0" smtClean="0"/>
              <a:t> is </a:t>
            </a:r>
            <a:r>
              <a:rPr lang="en-US" i="1" dirty="0" smtClean="0"/>
              <a:t>slowly rolling </a:t>
            </a:r>
            <a:r>
              <a:rPr lang="en-US" dirty="0" smtClean="0"/>
              <a:t>its potential: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2362" y="831467"/>
            <a:ext cx="9053726" cy="13414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0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4590141" y="1465079"/>
            <a:ext cx="1426368" cy="7131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1161144" y="3737434"/>
            <a:ext cx="1773059" cy="501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469454" y="270040"/>
            <a:ext cx="8205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Generating the primordial density perturbations 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415025" y="1052280"/>
            <a:ext cx="881484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dirty="0" smtClean="0"/>
              <a:t> first step: take a scalar field during an inflationary (de-Sitter) phase </a:t>
            </a:r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r>
              <a:rPr lang="en-US" dirty="0" smtClean="0"/>
              <a:t>    split the scalar field into a ``classical’’ background </a:t>
            </a:r>
            <a:r>
              <a:rPr lang="en-US" dirty="0" err="1" smtClean="0"/>
              <a:t>expextation</a:t>
            </a:r>
            <a:r>
              <a:rPr lang="en-US" dirty="0" smtClean="0"/>
              <a:t> value (on the vacuum state)</a:t>
            </a:r>
          </a:p>
          <a:p>
            <a:r>
              <a:rPr lang="en-US" dirty="0" smtClean="0"/>
              <a:t>    and </a:t>
            </a:r>
            <a:r>
              <a:rPr lang="en-US" b="1" dirty="0" smtClean="0">
                <a:solidFill>
                  <a:srgbClr val="FF0000"/>
                </a:solidFill>
              </a:rPr>
              <a:t>quantum fluctuations</a:t>
            </a:r>
            <a:r>
              <a:rPr lang="en-US" dirty="0" smtClean="0"/>
              <a:t>  around the mean value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40" y="1589766"/>
            <a:ext cx="4315342" cy="946641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324683" y="1640965"/>
            <a:ext cx="914400" cy="91440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20340" y="3676650"/>
            <a:ext cx="34925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3791855" y="907141"/>
            <a:ext cx="5439260" cy="1372631"/>
            <a:chOff x="3374566" y="798283"/>
            <a:chExt cx="5439260" cy="1372631"/>
          </a:xfrm>
        </p:grpSpPr>
        <p:grpSp>
          <p:nvGrpSpPr>
            <p:cNvPr id="3" name="Group 7"/>
            <p:cNvGrpSpPr/>
            <p:nvPr/>
          </p:nvGrpSpPr>
          <p:grpSpPr>
            <a:xfrm>
              <a:off x="3519710" y="798283"/>
              <a:ext cx="907142" cy="1003300"/>
              <a:chOff x="3519710" y="798283"/>
              <a:chExt cx="907142" cy="1003300"/>
            </a:xfrm>
          </p:grpSpPr>
          <p:cxnSp>
            <p:nvCxnSpPr>
              <p:cNvPr id="4" name="Straight Connector 3"/>
              <p:cNvCxnSpPr/>
              <p:nvPr/>
            </p:nvCxnSpPr>
            <p:spPr>
              <a:xfrm rot="16200000" flipH="1">
                <a:off x="3512286" y="887017"/>
                <a:ext cx="921990" cy="9071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rot="5400000">
                <a:off x="3471631" y="846362"/>
                <a:ext cx="1003300" cy="9071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3374566" y="1801582"/>
              <a:ext cx="5439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 </a:t>
              </a:r>
              <a:r>
                <a:rPr lang="en-US" dirty="0" err="1" smtClean="0">
                  <a:solidFill>
                    <a:srgbClr val="FF0000"/>
                  </a:solidFill>
                </a:rPr>
                <a:t>massless</a:t>
              </a:r>
              <a:r>
                <a:rPr lang="en-US" dirty="0" smtClean="0">
                  <a:solidFill>
                    <a:srgbClr val="FF0000"/>
                  </a:solidFill>
                </a:rPr>
                <a:t> or light scalar field: m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US" dirty="0" smtClean="0">
                  <a:solidFill>
                    <a:srgbClr val="FF0000"/>
                  </a:solidFill>
                </a:rPr>
                <a:t>=V’’ &lt;&lt; H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US" dirty="0" smtClean="0">
                  <a:solidFill>
                    <a:srgbClr val="FF0000"/>
                  </a:solidFill>
                </a:rPr>
                <a:t> for slow-roll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1430" y="988451"/>
            <a:ext cx="5531147" cy="9981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855" y="215268"/>
            <a:ext cx="9174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Quantum fluctuations of  a scalar field during inflation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81430" y="2588203"/>
            <a:ext cx="7494359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2400" dirty="0" smtClean="0"/>
              <a:t> when the perturbation modes are </a:t>
            </a:r>
            <a:r>
              <a:rPr lang="en-US" sz="2400" b="1" i="1" dirty="0" smtClean="0">
                <a:solidFill>
                  <a:srgbClr val="FF0000"/>
                </a:solidFill>
              </a:rPr>
              <a:t>within the horizon</a:t>
            </a:r>
            <a:r>
              <a:rPr lang="en-US" sz="2400" dirty="0" smtClean="0"/>
              <a:t>:  </a:t>
            </a:r>
          </a:p>
          <a:p>
            <a:r>
              <a:rPr lang="en-US" sz="2400" dirty="0" smtClean="0"/>
              <a:t>     </a:t>
            </a:r>
            <a:r>
              <a:rPr lang="en-US" sz="2400" dirty="0" err="1" smtClean="0"/>
              <a:t>λ</a:t>
            </a:r>
            <a:r>
              <a:rPr lang="en-US" sz="2400" dirty="0" smtClean="0"/>
              <a:t> &lt;&lt; (</a:t>
            </a:r>
            <a:r>
              <a:rPr lang="en-US" sz="2400" dirty="0" err="1" smtClean="0"/>
              <a:t>comoving</a:t>
            </a:r>
            <a:r>
              <a:rPr lang="en-US" sz="2400" dirty="0" smtClean="0"/>
              <a:t>) Hubble radius = (a H)</a:t>
            </a:r>
            <a:r>
              <a:rPr lang="en-US" sz="2400" baseline="30000" dirty="0" smtClean="0"/>
              <a:t>−1</a:t>
            </a:r>
            <a:endParaRPr lang="en-US" sz="2400" dirty="0" smtClean="0"/>
          </a:p>
          <a:p>
            <a:r>
              <a:rPr lang="en-US" sz="2400" dirty="0" smtClean="0"/>
              <a:t>     </a:t>
            </a:r>
            <a:r>
              <a:rPr lang="en-US" sz="2400" dirty="0" err="1" smtClean="0"/>
              <a:t>k</a:t>
            </a:r>
            <a:r>
              <a:rPr lang="en-US" sz="2400" dirty="0" smtClean="0"/>
              <a:t>&gt;&gt; (</a:t>
            </a:r>
            <a:r>
              <a:rPr lang="en-US" sz="2400" dirty="0" err="1" smtClean="0"/>
              <a:t>aH</a:t>
            </a:r>
            <a:r>
              <a:rPr lang="en-US" sz="2400" dirty="0" smtClean="0"/>
              <a:t>)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 typeface="Wingdings" charset="2"/>
              <a:buChar char="ü"/>
            </a:pPr>
            <a:r>
              <a:rPr lang="en-US" sz="2400" dirty="0" smtClean="0"/>
              <a:t>  when the perturbation modes are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superhorizon</a:t>
            </a:r>
            <a:r>
              <a:rPr lang="en-US" sz="2400" b="1" i="1" dirty="0" smtClean="0">
                <a:solidFill>
                  <a:srgbClr val="FF0000"/>
                </a:solidFill>
              </a:rPr>
              <a:t> scales</a:t>
            </a:r>
            <a:r>
              <a:rPr lang="en-US" sz="2400" dirty="0" smtClean="0"/>
              <a:t>: </a:t>
            </a:r>
          </a:p>
          <a:p>
            <a:endParaRPr lang="en-US" sz="2400" dirty="0" smtClean="0"/>
          </a:p>
          <a:p>
            <a:r>
              <a:rPr lang="en-US" sz="2400" dirty="0" smtClean="0"/>
              <a:t>                                                                                      (</a:t>
            </a:r>
            <a:r>
              <a:rPr lang="en-US" sz="2400" dirty="0" err="1" smtClean="0"/>
              <a:t>k</a:t>
            </a:r>
            <a:r>
              <a:rPr lang="en-US" sz="2400" dirty="0" smtClean="0"/>
              <a:t>&lt;&lt;</a:t>
            </a:r>
            <a:r>
              <a:rPr lang="en-US" sz="2400" dirty="0" err="1" smtClean="0"/>
              <a:t>aH</a:t>
            </a:r>
            <a:r>
              <a:rPr lang="en-US" sz="2400" dirty="0" smtClean="0"/>
              <a:t>)</a:t>
            </a:r>
          </a:p>
          <a:p>
            <a:pPr>
              <a:buFont typeface="Wingdings" charset="2"/>
              <a:buChar char="ü"/>
            </a:pPr>
            <a:endParaRPr lang="en-US" sz="2400" dirty="0" smtClean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7071" y="3772808"/>
            <a:ext cx="5461000" cy="1054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88730" y="5370287"/>
            <a:ext cx="5499100" cy="8255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88730" y="6195787"/>
            <a:ext cx="2903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Remember: </a:t>
            </a:r>
            <a:r>
              <a:rPr lang="en-US" sz="2400" b="1" i="1" dirty="0" err="1" smtClean="0"/>
              <a:t>H≈const</a:t>
            </a:r>
            <a:r>
              <a:rPr lang="en-US" sz="2400" b="1" i="1" dirty="0" smtClean="0"/>
              <a:t>.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 rot="5400000" flipH="1" flipV="1">
            <a:off x="598714" y="2812146"/>
            <a:ext cx="19957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605970" y="5359422"/>
            <a:ext cx="19957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596571" y="3788831"/>
            <a:ext cx="5588000" cy="211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96571" y="6358073"/>
            <a:ext cx="391885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1614714" y="4478265"/>
            <a:ext cx="1796143" cy="1439333"/>
          </a:xfrm>
          <a:custGeom>
            <a:avLst/>
            <a:gdLst>
              <a:gd name="connsiteX0" fmla="*/ 0 w 1796143"/>
              <a:gd name="connsiteY0" fmla="*/ 728738 h 1439333"/>
              <a:gd name="connsiteX1" fmla="*/ 344715 w 1796143"/>
              <a:gd name="connsiteY1" fmla="*/ 111881 h 1439333"/>
              <a:gd name="connsiteX2" fmla="*/ 707572 w 1796143"/>
              <a:gd name="connsiteY2" fmla="*/ 1400024 h 1439333"/>
              <a:gd name="connsiteX3" fmla="*/ 1016000 w 1796143"/>
              <a:gd name="connsiteY3" fmla="*/ 347738 h 1439333"/>
              <a:gd name="connsiteX4" fmla="*/ 1342572 w 1796143"/>
              <a:gd name="connsiteY4" fmla="*/ 1146024 h 1439333"/>
              <a:gd name="connsiteX5" fmla="*/ 1632857 w 1796143"/>
              <a:gd name="connsiteY5" fmla="*/ 656167 h 1439333"/>
              <a:gd name="connsiteX6" fmla="*/ 1796143 w 1796143"/>
              <a:gd name="connsiteY6" fmla="*/ 1019024 h 1439333"/>
              <a:gd name="connsiteX7" fmla="*/ 1796143 w 1796143"/>
              <a:gd name="connsiteY7" fmla="*/ 1019024 h 143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6143" h="1439333">
                <a:moveTo>
                  <a:pt x="0" y="728738"/>
                </a:moveTo>
                <a:cubicBezTo>
                  <a:pt x="113393" y="364369"/>
                  <a:pt x="226786" y="0"/>
                  <a:pt x="344715" y="111881"/>
                </a:cubicBezTo>
                <a:cubicBezTo>
                  <a:pt x="462644" y="223762"/>
                  <a:pt x="595691" y="1360715"/>
                  <a:pt x="707572" y="1400024"/>
                </a:cubicBezTo>
                <a:cubicBezTo>
                  <a:pt x="819453" y="1439333"/>
                  <a:pt x="910167" y="390071"/>
                  <a:pt x="1016000" y="347738"/>
                </a:cubicBezTo>
                <a:cubicBezTo>
                  <a:pt x="1121833" y="305405"/>
                  <a:pt x="1239763" y="1094619"/>
                  <a:pt x="1342572" y="1146024"/>
                </a:cubicBezTo>
                <a:cubicBezTo>
                  <a:pt x="1445382" y="1197429"/>
                  <a:pt x="1557262" y="677334"/>
                  <a:pt x="1632857" y="656167"/>
                </a:cubicBezTo>
                <a:cubicBezTo>
                  <a:pt x="1708452" y="635000"/>
                  <a:pt x="1796143" y="1019024"/>
                  <a:pt x="1796143" y="1019024"/>
                </a:cubicBezTo>
                <a:lnTo>
                  <a:pt x="1796143" y="1019024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stCxn id="16" idx="6"/>
          </p:cNvCxnSpPr>
          <p:nvPr/>
        </p:nvCxnSpPr>
        <p:spPr>
          <a:xfrm>
            <a:off x="3410857" y="5497289"/>
            <a:ext cx="99880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2000" y="4169834"/>
            <a:ext cx="715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δφ</a:t>
            </a:r>
            <a:r>
              <a:rPr lang="en-US" sz="2800" baseline="-25000" dirty="0" err="1" smtClean="0"/>
              <a:t>k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5624289" y="6041569"/>
            <a:ext cx="325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τ</a:t>
            </a:r>
            <a:endParaRPr lang="en-US" sz="28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614714" y="2068289"/>
            <a:ext cx="2540004" cy="15058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220857" y="3489799"/>
            <a:ext cx="1759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Log </a:t>
            </a:r>
            <a:r>
              <a:rPr lang="en-US" sz="2800" dirty="0" err="1" smtClean="0"/>
              <a:t>a(τ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4154718" y="2358571"/>
            <a:ext cx="2703282" cy="12155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778698" y="3933421"/>
            <a:ext cx="5262733" cy="158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45144" y="2485572"/>
            <a:ext cx="217239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Hubble radius: (a H)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48" name="Straight Connector 47"/>
          <p:cNvCxnSpPr/>
          <p:nvPr/>
        </p:nvCxnSpPr>
        <p:spPr>
          <a:xfrm rot="5400000">
            <a:off x="3935681" y="3793183"/>
            <a:ext cx="438079" cy="159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718492" y="3806974"/>
            <a:ext cx="313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inflation -&gt; radiation epoch</a:t>
            </a:r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1595777" y="3120572"/>
            <a:ext cx="4826794" cy="1588"/>
          </a:xfrm>
          <a:prstGeom prst="line">
            <a:avLst/>
          </a:prstGeom>
          <a:ln w="3175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685139" y="6455931"/>
            <a:ext cx="172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 crossing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54456" y="1766502"/>
            <a:ext cx="137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comoving</a:t>
            </a:r>
            <a:r>
              <a:rPr lang="en-US" sz="1200" dirty="0" smtClean="0"/>
              <a:t>) </a:t>
            </a:r>
            <a:r>
              <a:rPr lang="en-US" sz="1200" dirty="0" err="1" smtClean="0"/>
              <a:t>lenghts</a:t>
            </a:r>
            <a:endParaRPr lang="en-US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417283" y="2940730"/>
            <a:ext cx="1034508" cy="40011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λ</a:t>
            </a:r>
            <a:r>
              <a:rPr lang="en-US" sz="2000" dirty="0" smtClean="0"/>
              <a:t>~ 2 </a:t>
            </a:r>
            <a:r>
              <a:rPr lang="en-US" sz="2000" dirty="0" err="1" smtClean="0"/>
              <a:t>π/k</a:t>
            </a:r>
            <a:endParaRPr lang="en-US" sz="2000" dirty="0"/>
          </a:p>
        </p:txBody>
      </p:sp>
      <p:sp>
        <p:nvSpPr>
          <p:cNvPr id="72" name="TextBox 71"/>
          <p:cNvSpPr txBox="1"/>
          <p:nvPr/>
        </p:nvSpPr>
        <p:spPr>
          <a:xfrm>
            <a:off x="1578428" y="1034140"/>
            <a:ext cx="130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Subhorizon</a:t>
            </a:r>
            <a:r>
              <a:rPr lang="en-US" dirty="0" smtClean="0"/>
              <a:t>: </a:t>
            </a:r>
            <a:endParaRPr lang="en-US" dirty="0"/>
          </a:p>
        </p:txBody>
      </p:sp>
      <p:pic>
        <p:nvPicPr>
          <p:cNvPr id="73" name="Picture 72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78428" y="1339134"/>
            <a:ext cx="1826424" cy="640029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3581414" y="1041396"/>
            <a:ext cx="149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Superhorizon</a:t>
            </a:r>
            <a:r>
              <a:rPr lang="en-US" dirty="0" smtClean="0"/>
              <a:t>: </a:t>
            </a:r>
            <a:endParaRPr lang="en-US" dirty="0"/>
          </a:p>
        </p:txBody>
      </p:sp>
      <p:pic>
        <p:nvPicPr>
          <p:cNvPr id="82" name="Picture 81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562463" y="1403472"/>
            <a:ext cx="3622108" cy="564916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4508973" y="4423836"/>
            <a:ext cx="4589195" cy="1563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492347" y="4378715"/>
            <a:ext cx="466025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SUPERHORIZON SCALES THE FLUCTUATIONS </a:t>
            </a:r>
          </a:p>
          <a:p>
            <a:r>
              <a:rPr lang="en-US" dirty="0" smtClean="0"/>
              <a:t>GETS FROZEN IN </a:t>
            </a:r>
          </a:p>
          <a:p>
            <a:r>
              <a:rPr lang="en-US" dirty="0" smtClean="0"/>
              <a:t>  </a:t>
            </a:r>
          </a:p>
          <a:p>
            <a:r>
              <a:rPr lang="en-US" dirty="0" smtClean="0"/>
              <a:t>                          </a:t>
            </a:r>
            <a:r>
              <a:rPr lang="en-US" sz="4000" dirty="0" smtClean="0"/>
              <a:t>  ?</a:t>
            </a:r>
            <a:endParaRPr lang="en-US" sz="40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826418" y="5113508"/>
            <a:ext cx="1378019" cy="1097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140" y="1052284"/>
            <a:ext cx="89988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Guess the value of the quantum fluctuations ………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(during inflation) the only relevant scale is the Hubble radius H</a:t>
            </a:r>
            <a:r>
              <a:rPr lang="en-US" sz="2400" baseline="30000" dirty="0" smtClean="0"/>
              <a:t>−1</a:t>
            </a:r>
            <a:endParaRPr lang="en-US" sz="2400" dirty="0" smtClean="0"/>
          </a:p>
          <a:p>
            <a:endParaRPr lang="en-US" sz="2400" baseline="30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6855" y="215268"/>
            <a:ext cx="9174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Quantum fluctuations of  a scalar field during inflation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993345" y="1694736"/>
            <a:ext cx="1707243" cy="115139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5140" y="4065588"/>
            <a:ext cx="4753431" cy="2062034"/>
            <a:chOff x="145140" y="4065588"/>
            <a:chExt cx="4753431" cy="20620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3068029" y="4844139"/>
              <a:ext cx="1830542" cy="1283483"/>
            </a:xfrm>
            <a:prstGeom prst="rect">
              <a:avLst/>
            </a:prstGeom>
          </p:spPr>
        </p:pic>
        <p:grpSp>
          <p:nvGrpSpPr>
            <p:cNvPr id="9" name="Group 7"/>
            <p:cNvGrpSpPr/>
            <p:nvPr/>
          </p:nvGrpSpPr>
          <p:grpSpPr>
            <a:xfrm>
              <a:off x="145140" y="4065588"/>
              <a:ext cx="4753431" cy="2062034"/>
              <a:chOff x="145140" y="4065588"/>
              <a:chExt cx="4753431" cy="2062034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45140" y="4065588"/>
                <a:ext cx="45841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Yes, you are not so wrong……..</a:t>
                </a:r>
                <a:endParaRPr lang="en-US" sz="2800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993345" y="4844139"/>
                <a:ext cx="1905226" cy="1283483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930" y="168309"/>
            <a:ext cx="88072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power spectrum of cosmological perturbations:</a:t>
            </a:r>
          </a:p>
          <a:p>
            <a:r>
              <a:rPr lang="en-US" sz="3200" dirty="0" smtClean="0"/>
              <a:t> a quick </a:t>
            </a:r>
            <a:r>
              <a:rPr lang="en-US" sz="3200" dirty="0" err="1" smtClean="0"/>
              <a:t>definiton</a:t>
            </a:r>
            <a:endParaRPr lang="en-US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294" y="1485483"/>
            <a:ext cx="3781683" cy="10084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559" y="1753082"/>
            <a:ext cx="298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Consider a random field </a:t>
            </a:r>
            <a:r>
              <a:rPr lang="en-US" dirty="0" err="1" smtClean="0"/>
              <a:t>f(t,</a:t>
            </a:r>
            <a:r>
              <a:rPr lang="en-US" b="1" dirty="0" err="1" smtClean="0"/>
              <a:t>x</a:t>
            </a:r>
            <a:r>
              <a:rPr lang="en-US" dirty="0" smtClean="0"/>
              <a:t>):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29158" y="3648866"/>
            <a:ext cx="172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Power-spectrum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962" y="4167846"/>
            <a:ext cx="89011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Essentially</a:t>
            </a:r>
          </a:p>
          <a:p>
            <a:endParaRPr lang="en-US" dirty="0" smtClean="0"/>
          </a:p>
          <a:p>
            <a:r>
              <a:rPr lang="en-US" sz="1600" dirty="0" err="1" smtClean="0"/>
              <a:t>f(t,</a:t>
            </a:r>
            <a:r>
              <a:rPr lang="en-US" sz="1600" b="1" dirty="0" err="1" smtClean="0"/>
              <a:t>x</a:t>
            </a:r>
            <a:r>
              <a:rPr lang="en-US" sz="1600" dirty="0" smtClean="0"/>
              <a:t>)  can be the fractional energy density perturbation, or the scalar field perturbation, in which case the </a:t>
            </a:r>
            <a:r>
              <a:rPr lang="en-US" sz="1600" dirty="0" err="1" smtClean="0"/>
              <a:t>brackest</a:t>
            </a:r>
            <a:r>
              <a:rPr lang="en-US" sz="1600" dirty="0" smtClean="0"/>
              <a:t> </a:t>
            </a:r>
            <a:r>
              <a:rPr lang="en-US" sz="1600" dirty="0" err="1" smtClean="0"/>
              <a:t>denots</a:t>
            </a:r>
            <a:r>
              <a:rPr lang="en-US" sz="1600" dirty="0" smtClean="0"/>
              <a:t> the expectation value on the vacuum state and it can be computed using creation and </a:t>
            </a:r>
            <a:r>
              <a:rPr lang="en-US" sz="1600" dirty="0" err="1" smtClean="0"/>
              <a:t>annhiliation</a:t>
            </a:r>
            <a:r>
              <a:rPr lang="en-US" sz="1600" dirty="0" smtClean="0"/>
              <a:t> operators. 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79" y="2437058"/>
            <a:ext cx="4448487" cy="94513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96564" y="3061175"/>
            <a:ext cx="1099460" cy="8151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190556" y="3702728"/>
            <a:ext cx="2584173" cy="11926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963510" y="5593101"/>
            <a:ext cx="2393763" cy="11146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82444" y="5965762"/>
            <a:ext cx="207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Inflaton</a:t>
            </a:r>
            <a:r>
              <a:rPr lang="en-US" dirty="0" smtClean="0"/>
              <a:t> fluctuations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882444" y="5625413"/>
            <a:ext cx="4474829" cy="10823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Basics of Inflation</a:t>
            </a:r>
          </a:p>
          <a:p>
            <a:r>
              <a:rPr lang="en-US" dirty="0" smtClean="0"/>
              <a:t> What do we expect from Planck? </a:t>
            </a:r>
          </a:p>
          <a:p>
            <a:r>
              <a:rPr lang="en-US" dirty="0"/>
              <a:t> </a:t>
            </a:r>
            <a:r>
              <a:rPr lang="en-US" dirty="0" smtClean="0"/>
              <a:t>some avenues to probe physics beyond the  </a:t>
            </a:r>
          </a:p>
          <a:p>
            <a:pPr>
              <a:buNone/>
            </a:pPr>
            <a:r>
              <a:rPr lang="en-US" dirty="0" smtClean="0"/>
              <a:t>     standard (cosmological) model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3791855" y="907141"/>
            <a:ext cx="5439260" cy="1372631"/>
            <a:chOff x="3374566" y="798283"/>
            <a:chExt cx="5439260" cy="1372631"/>
          </a:xfrm>
        </p:grpSpPr>
        <p:grpSp>
          <p:nvGrpSpPr>
            <p:cNvPr id="3" name="Group 7"/>
            <p:cNvGrpSpPr/>
            <p:nvPr/>
          </p:nvGrpSpPr>
          <p:grpSpPr>
            <a:xfrm>
              <a:off x="3519710" y="798283"/>
              <a:ext cx="907142" cy="1003300"/>
              <a:chOff x="3519710" y="798283"/>
              <a:chExt cx="907142" cy="1003300"/>
            </a:xfrm>
          </p:grpSpPr>
          <p:cxnSp>
            <p:nvCxnSpPr>
              <p:cNvPr id="5" name="Straight Connector 4"/>
              <p:cNvCxnSpPr/>
              <p:nvPr/>
            </p:nvCxnSpPr>
            <p:spPr>
              <a:xfrm rot="16200000" flipH="1">
                <a:off x="3512286" y="887017"/>
                <a:ext cx="921990" cy="9071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rot="5400000">
                <a:off x="3471631" y="846362"/>
                <a:ext cx="1003300" cy="9071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/>
            <p:cNvSpPr txBox="1"/>
            <p:nvPr/>
          </p:nvSpPr>
          <p:spPr>
            <a:xfrm>
              <a:off x="3374566" y="1801582"/>
              <a:ext cx="5439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 </a:t>
              </a:r>
              <a:r>
                <a:rPr lang="en-US" dirty="0" err="1" smtClean="0">
                  <a:solidFill>
                    <a:srgbClr val="FF0000"/>
                  </a:solidFill>
                </a:rPr>
                <a:t>massless</a:t>
              </a:r>
              <a:r>
                <a:rPr lang="en-US" dirty="0" smtClean="0">
                  <a:solidFill>
                    <a:srgbClr val="FF0000"/>
                  </a:solidFill>
                </a:rPr>
                <a:t> or light scalar field: m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US" dirty="0" smtClean="0">
                  <a:solidFill>
                    <a:srgbClr val="FF0000"/>
                  </a:solidFill>
                </a:rPr>
                <a:t>=V’’ &lt;&lt; H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US" dirty="0" smtClean="0">
                  <a:solidFill>
                    <a:srgbClr val="FF0000"/>
                  </a:solidFill>
                </a:rPr>
                <a:t> for slow-roll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1430" y="988451"/>
            <a:ext cx="5531147" cy="9981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855" y="215268"/>
            <a:ext cx="9174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Quantum fluctuations of  a scalar field during inflation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81430" y="2588203"/>
            <a:ext cx="7494359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2400" dirty="0" smtClean="0"/>
              <a:t> when the perturbation modes are </a:t>
            </a:r>
            <a:r>
              <a:rPr lang="en-US" sz="2400" b="1" i="1" dirty="0" smtClean="0">
                <a:solidFill>
                  <a:srgbClr val="FF0000"/>
                </a:solidFill>
              </a:rPr>
              <a:t>within the horizon</a:t>
            </a:r>
            <a:r>
              <a:rPr lang="en-US" sz="2400" dirty="0" smtClean="0"/>
              <a:t>:  </a:t>
            </a:r>
          </a:p>
          <a:p>
            <a:r>
              <a:rPr lang="en-US" sz="2400" dirty="0" smtClean="0"/>
              <a:t>     </a:t>
            </a:r>
            <a:r>
              <a:rPr lang="en-US" sz="2400" dirty="0" err="1" smtClean="0"/>
              <a:t>λ</a:t>
            </a:r>
            <a:r>
              <a:rPr lang="en-US" sz="2400" dirty="0" smtClean="0"/>
              <a:t> &lt;&lt; (</a:t>
            </a:r>
            <a:r>
              <a:rPr lang="en-US" sz="2400" dirty="0" err="1" smtClean="0"/>
              <a:t>comoving</a:t>
            </a:r>
            <a:r>
              <a:rPr lang="en-US" sz="2400" dirty="0" smtClean="0"/>
              <a:t>) Hubble radius = (a H)</a:t>
            </a:r>
            <a:r>
              <a:rPr lang="en-US" sz="2400" baseline="30000" dirty="0" smtClean="0"/>
              <a:t>−1</a:t>
            </a:r>
            <a:endParaRPr lang="en-US" sz="2400" dirty="0" smtClean="0"/>
          </a:p>
          <a:p>
            <a:r>
              <a:rPr lang="en-US" sz="2400" dirty="0" smtClean="0"/>
              <a:t>     </a:t>
            </a:r>
            <a:r>
              <a:rPr lang="en-US" sz="2400" dirty="0" err="1" smtClean="0"/>
              <a:t>k</a:t>
            </a:r>
            <a:r>
              <a:rPr lang="en-US" sz="2400" dirty="0" smtClean="0"/>
              <a:t>&gt;&gt; (</a:t>
            </a:r>
            <a:r>
              <a:rPr lang="en-US" sz="2400" dirty="0" err="1" smtClean="0"/>
              <a:t>aH</a:t>
            </a:r>
            <a:r>
              <a:rPr lang="en-US" sz="2400" dirty="0" smtClean="0"/>
              <a:t>)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 typeface="Wingdings" charset="2"/>
              <a:buChar char="ü"/>
            </a:pPr>
            <a:r>
              <a:rPr lang="en-US" sz="2400" dirty="0" smtClean="0"/>
              <a:t>  when the perturbation modes are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superhorizon</a:t>
            </a:r>
            <a:r>
              <a:rPr lang="en-US" sz="2400" b="1" i="1" dirty="0" smtClean="0">
                <a:solidFill>
                  <a:srgbClr val="FF0000"/>
                </a:solidFill>
              </a:rPr>
              <a:t> scales</a:t>
            </a:r>
            <a:r>
              <a:rPr lang="en-US" sz="2400" dirty="0" smtClean="0"/>
              <a:t>: </a:t>
            </a:r>
          </a:p>
          <a:p>
            <a:endParaRPr lang="en-US" sz="2400" dirty="0" smtClean="0"/>
          </a:p>
          <a:p>
            <a:r>
              <a:rPr lang="en-US" sz="2400" dirty="0" smtClean="0"/>
              <a:t>                                                                                      (</a:t>
            </a:r>
            <a:r>
              <a:rPr lang="en-US" sz="2400" dirty="0" err="1" smtClean="0"/>
              <a:t>k</a:t>
            </a:r>
            <a:r>
              <a:rPr lang="en-US" sz="2400" dirty="0" smtClean="0"/>
              <a:t>&lt;&lt;</a:t>
            </a:r>
            <a:r>
              <a:rPr lang="en-US" sz="2400" dirty="0" err="1" smtClean="0"/>
              <a:t>aH</a:t>
            </a:r>
            <a:r>
              <a:rPr lang="en-US" sz="2400" dirty="0" smtClean="0"/>
              <a:t>)</a:t>
            </a:r>
          </a:p>
          <a:p>
            <a:pPr>
              <a:buFont typeface="Wingdings" charset="2"/>
              <a:buChar char="ü"/>
            </a:pPr>
            <a:endParaRPr lang="en-US" sz="2400" dirty="0" smtClean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7071" y="3772808"/>
            <a:ext cx="5461000" cy="1054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88730" y="5370287"/>
            <a:ext cx="5499100" cy="825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8730" y="6195787"/>
            <a:ext cx="2903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Remember: </a:t>
            </a:r>
            <a:r>
              <a:rPr lang="en-US" sz="2400" b="1" i="1" dirty="0" err="1" smtClean="0"/>
              <a:t>H≈const</a:t>
            </a:r>
            <a:r>
              <a:rPr lang="en-US" sz="2400" b="1" i="1" dirty="0" smtClean="0"/>
              <a:t>.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3737426" y="925284"/>
            <a:ext cx="5439260" cy="1372631"/>
            <a:chOff x="3374566" y="798283"/>
            <a:chExt cx="5439260" cy="1372631"/>
          </a:xfrm>
        </p:grpSpPr>
        <p:grpSp>
          <p:nvGrpSpPr>
            <p:cNvPr id="3" name="Group 7"/>
            <p:cNvGrpSpPr/>
            <p:nvPr/>
          </p:nvGrpSpPr>
          <p:grpSpPr>
            <a:xfrm>
              <a:off x="3519710" y="798283"/>
              <a:ext cx="907142" cy="1003300"/>
              <a:chOff x="3519710" y="798283"/>
              <a:chExt cx="907142" cy="1003300"/>
            </a:xfrm>
          </p:grpSpPr>
          <p:cxnSp>
            <p:nvCxnSpPr>
              <p:cNvPr id="4" name="Straight Connector 3"/>
              <p:cNvCxnSpPr/>
              <p:nvPr/>
            </p:nvCxnSpPr>
            <p:spPr>
              <a:xfrm rot="16200000" flipH="1">
                <a:off x="3512286" y="887017"/>
                <a:ext cx="921990" cy="9071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rot="5400000">
                <a:off x="3471631" y="846362"/>
                <a:ext cx="1003300" cy="9071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3374566" y="1801582"/>
              <a:ext cx="5439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 </a:t>
              </a:r>
              <a:r>
                <a:rPr lang="en-US" dirty="0" err="1" smtClean="0">
                  <a:solidFill>
                    <a:srgbClr val="FF0000"/>
                  </a:solidFill>
                </a:rPr>
                <a:t>massless</a:t>
              </a:r>
              <a:r>
                <a:rPr lang="en-US" dirty="0" smtClean="0">
                  <a:solidFill>
                    <a:srgbClr val="FF0000"/>
                  </a:solidFill>
                </a:rPr>
                <a:t> or light scalar field: m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US" dirty="0" smtClean="0">
                  <a:solidFill>
                    <a:srgbClr val="FF0000"/>
                  </a:solidFill>
                </a:rPr>
                <a:t>=V’’ &lt;&lt; H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US" dirty="0" smtClean="0">
                  <a:solidFill>
                    <a:srgbClr val="FF0000"/>
                  </a:solidFill>
                </a:rPr>
                <a:t> for slow-roll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7001" y="1006594"/>
            <a:ext cx="5531147" cy="9981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7001" y="2666998"/>
            <a:ext cx="155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Exact solution: 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677500" y="2281122"/>
            <a:ext cx="3980647" cy="128964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rot="10800000" flipV="1">
            <a:off x="1360714" y="3428999"/>
            <a:ext cx="1905000" cy="9615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882570" y="3428999"/>
            <a:ext cx="2140859" cy="9615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7001" y="4481282"/>
            <a:ext cx="3689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</a:t>
            </a:r>
            <a:r>
              <a:rPr lang="en-US" dirty="0" err="1" smtClean="0"/>
              <a:t>subhprizon</a:t>
            </a:r>
            <a:r>
              <a:rPr lang="en-US" dirty="0" smtClean="0"/>
              <a:t> scales: -</a:t>
            </a:r>
            <a:r>
              <a:rPr lang="en-US" dirty="0" err="1" smtClean="0"/>
              <a:t>k</a:t>
            </a:r>
            <a:r>
              <a:rPr lang="en-US" dirty="0"/>
              <a:t> </a:t>
            </a:r>
            <a:r>
              <a:rPr lang="en-US" dirty="0" err="1" smtClean="0"/>
              <a:t>τ</a:t>
            </a:r>
            <a:r>
              <a:rPr lang="en-US" dirty="0" smtClean="0"/>
              <a:t>=</a:t>
            </a:r>
            <a:r>
              <a:rPr lang="en-US" dirty="0" err="1" smtClean="0"/>
              <a:t>k</a:t>
            </a:r>
            <a:r>
              <a:rPr lang="en-US" dirty="0" smtClean="0"/>
              <a:t> /(</a:t>
            </a:r>
            <a:r>
              <a:rPr lang="en-US" dirty="0" err="1" smtClean="0"/>
              <a:t>aH</a:t>
            </a:r>
            <a:r>
              <a:rPr lang="en-US" dirty="0" smtClean="0"/>
              <a:t>)&gt;&gt;1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89712" y="4524824"/>
            <a:ext cx="441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 SUPERHOPRIZON SCALES: -</a:t>
            </a:r>
            <a:r>
              <a:rPr lang="en-US" dirty="0" err="1" smtClean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τ</a:t>
            </a:r>
            <a:r>
              <a:rPr lang="en-US" dirty="0" smtClean="0">
                <a:solidFill>
                  <a:srgbClr val="FF0000"/>
                </a:solidFill>
              </a:rPr>
              <a:t>=</a:t>
            </a:r>
            <a:r>
              <a:rPr lang="en-US" dirty="0" err="1" smtClean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 /(</a:t>
            </a:r>
            <a:r>
              <a:rPr lang="en-US" dirty="0" err="1" smtClean="0">
                <a:solidFill>
                  <a:srgbClr val="FF0000"/>
                </a:solidFill>
              </a:rPr>
              <a:t>aH</a:t>
            </a:r>
            <a:r>
              <a:rPr lang="en-US" dirty="0" smtClean="0">
                <a:solidFill>
                  <a:srgbClr val="FF0000"/>
                </a:solidFill>
              </a:rPr>
              <a:t>)&lt;&lt;1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810579" y="5087698"/>
            <a:ext cx="2425700" cy="1193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55813" y="5011497"/>
            <a:ext cx="28829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 rot="5400000" flipH="1" flipV="1">
            <a:off x="598714" y="2812146"/>
            <a:ext cx="19957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605970" y="5359422"/>
            <a:ext cx="19957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596571" y="3788831"/>
            <a:ext cx="5588000" cy="211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96571" y="6358073"/>
            <a:ext cx="391885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1614714" y="4478265"/>
            <a:ext cx="1796143" cy="1439333"/>
          </a:xfrm>
          <a:custGeom>
            <a:avLst/>
            <a:gdLst>
              <a:gd name="connsiteX0" fmla="*/ 0 w 1796143"/>
              <a:gd name="connsiteY0" fmla="*/ 728738 h 1439333"/>
              <a:gd name="connsiteX1" fmla="*/ 344715 w 1796143"/>
              <a:gd name="connsiteY1" fmla="*/ 111881 h 1439333"/>
              <a:gd name="connsiteX2" fmla="*/ 707572 w 1796143"/>
              <a:gd name="connsiteY2" fmla="*/ 1400024 h 1439333"/>
              <a:gd name="connsiteX3" fmla="*/ 1016000 w 1796143"/>
              <a:gd name="connsiteY3" fmla="*/ 347738 h 1439333"/>
              <a:gd name="connsiteX4" fmla="*/ 1342572 w 1796143"/>
              <a:gd name="connsiteY4" fmla="*/ 1146024 h 1439333"/>
              <a:gd name="connsiteX5" fmla="*/ 1632857 w 1796143"/>
              <a:gd name="connsiteY5" fmla="*/ 656167 h 1439333"/>
              <a:gd name="connsiteX6" fmla="*/ 1796143 w 1796143"/>
              <a:gd name="connsiteY6" fmla="*/ 1019024 h 1439333"/>
              <a:gd name="connsiteX7" fmla="*/ 1796143 w 1796143"/>
              <a:gd name="connsiteY7" fmla="*/ 1019024 h 143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6143" h="1439333">
                <a:moveTo>
                  <a:pt x="0" y="728738"/>
                </a:moveTo>
                <a:cubicBezTo>
                  <a:pt x="113393" y="364369"/>
                  <a:pt x="226786" y="0"/>
                  <a:pt x="344715" y="111881"/>
                </a:cubicBezTo>
                <a:cubicBezTo>
                  <a:pt x="462644" y="223762"/>
                  <a:pt x="595691" y="1360715"/>
                  <a:pt x="707572" y="1400024"/>
                </a:cubicBezTo>
                <a:cubicBezTo>
                  <a:pt x="819453" y="1439333"/>
                  <a:pt x="910167" y="390071"/>
                  <a:pt x="1016000" y="347738"/>
                </a:cubicBezTo>
                <a:cubicBezTo>
                  <a:pt x="1121833" y="305405"/>
                  <a:pt x="1239763" y="1094619"/>
                  <a:pt x="1342572" y="1146024"/>
                </a:cubicBezTo>
                <a:cubicBezTo>
                  <a:pt x="1445382" y="1197429"/>
                  <a:pt x="1557262" y="677334"/>
                  <a:pt x="1632857" y="656167"/>
                </a:cubicBezTo>
                <a:cubicBezTo>
                  <a:pt x="1708452" y="635000"/>
                  <a:pt x="1796143" y="1019024"/>
                  <a:pt x="1796143" y="1019024"/>
                </a:cubicBezTo>
                <a:lnTo>
                  <a:pt x="1796143" y="1019024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stCxn id="16" idx="6"/>
          </p:cNvCxnSpPr>
          <p:nvPr/>
        </p:nvCxnSpPr>
        <p:spPr>
          <a:xfrm>
            <a:off x="3410857" y="5497289"/>
            <a:ext cx="74465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2000" y="4169834"/>
            <a:ext cx="715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δφ</a:t>
            </a:r>
            <a:r>
              <a:rPr lang="en-US" sz="2800" baseline="-25000" dirty="0" err="1" smtClean="0"/>
              <a:t>k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5624289" y="6041569"/>
            <a:ext cx="325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τ</a:t>
            </a:r>
            <a:endParaRPr lang="en-US" sz="28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614714" y="2068289"/>
            <a:ext cx="2540004" cy="15058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220857" y="3489799"/>
            <a:ext cx="1759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Log </a:t>
            </a:r>
            <a:r>
              <a:rPr lang="en-US" sz="2800" dirty="0" err="1" smtClean="0"/>
              <a:t>a(τ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4154718" y="2358571"/>
            <a:ext cx="2703282" cy="12155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778698" y="3933421"/>
            <a:ext cx="5262733" cy="158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45144" y="2485572"/>
            <a:ext cx="217239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Hubble radius: (a H)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48" name="Straight Connector 47"/>
          <p:cNvCxnSpPr/>
          <p:nvPr/>
        </p:nvCxnSpPr>
        <p:spPr>
          <a:xfrm rot="5400000">
            <a:off x="3935681" y="3793183"/>
            <a:ext cx="438079" cy="159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718492" y="3806974"/>
            <a:ext cx="313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inflation -&gt; radiation epoch</a:t>
            </a:r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1595777" y="3120572"/>
            <a:ext cx="4826794" cy="1588"/>
          </a:xfrm>
          <a:prstGeom prst="line">
            <a:avLst/>
          </a:prstGeom>
          <a:ln w="3175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685139" y="6455931"/>
            <a:ext cx="172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 crossing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54456" y="1766502"/>
            <a:ext cx="137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comoving</a:t>
            </a:r>
            <a:r>
              <a:rPr lang="en-US" sz="1200" dirty="0" smtClean="0"/>
              <a:t>) </a:t>
            </a:r>
            <a:r>
              <a:rPr lang="en-US" sz="1200" dirty="0" err="1" smtClean="0"/>
              <a:t>lenghts</a:t>
            </a:r>
            <a:endParaRPr lang="en-US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417283" y="2940730"/>
            <a:ext cx="1034508" cy="40011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λ</a:t>
            </a:r>
            <a:r>
              <a:rPr lang="en-US" sz="2000" dirty="0" smtClean="0"/>
              <a:t>~ 2 </a:t>
            </a:r>
            <a:r>
              <a:rPr lang="en-US" sz="2000" dirty="0" err="1" smtClean="0"/>
              <a:t>π/k</a:t>
            </a:r>
            <a:endParaRPr lang="en-US" sz="2000" dirty="0"/>
          </a:p>
        </p:txBody>
      </p:sp>
      <p:sp>
        <p:nvSpPr>
          <p:cNvPr id="72" name="TextBox 71"/>
          <p:cNvSpPr txBox="1"/>
          <p:nvPr/>
        </p:nvSpPr>
        <p:spPr>
          <a:xfrm>
            <a:off x="1578428" y="1034140"/>
            <a:ext cx="130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Subhorizon</a:t>
            </a:r>
            <a:r>
              <a:rPr lang="en-US" dirty="0" smtClean="0"/>
              <a:t>: </a:t>
            </a:r>
            <a:endParaRPr lang="en-US" dirty="0"/>
          </a:p>
        </p:txBody>
      </p:sp>
      <p:pic>
        <p:nvPicPr>
          <p:cNvPr id="73" name="Picture 72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78428" y="1339134"/>
            <a:ext cx="1826424" cy="640029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3581414" y="1041396"/>
            <a:ext cx="149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Superhorizon</a:t>
            </a:r>
            <a:r>
              <a:rPr lang="en-US" dirty="0" smtClean="0"/>
              <a:t>: </a:t>
            </a:r>
            <a:endParaRPr lang="en-US" dirty="0"/>
          </a:p>
        </p:txBody>
      </p:sp>
      <p:pic>
        <p:nvPicPr>
          <p:cNvPr id="82" name="Picture 81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562463" y="1403472"/>
            <a:ext cx="3622108" cy="564916"/>
          </a:xfrm>
          <a:prstGeom prst="rect">
            <a:avLst/>
          </a:prstGeom>
        </p:spPr>
      </p:pic>
      <p:grpSp>
        <p:nvGrpSpPr>
          <p:cNvPr id="2" name="Group 84"/>
          <p:cNvGrpSpPr/>
          <p:nvPr/>
        </p:nvGrpSpPr>
        <p:grpSpPr>
          <a:xfrm>
            <a:off x="4391522" y="4475338"/>
            <a:ext cx="4678393" cy="1726591"/>
            <a:chOff x="4391522" y="4475338"/>
            <a:chExt cx="4678393" cy="1726591"/>
          </a:xfrm>
        </p:grpSpPr>
        <p:sp>
          <p:nvSpPr>
            <p:cNvPr id="83" name="TextBox 82"/>
            <p:cNvSpPr txBox="1"/>
            <p:nvPr/>
          </p:nvSpPr>
          <p:spPr>
            <a:xfrm>
              <a:off x="4409665" y="4475338"/>
              <a:ext cx="466025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ON SUPERHORIZON SCALES THE FLUCTUATIONS </a:t>
              </a:r>
            </a:p>
            <a:p>
              <a:r>
                <a:rPr lang="en-US" dirty="0" smtClean="0"/>
                <a:t>GETS FROZEN IN </a:t>
              </a:r>
            </a:p>
            <a:p>
              <a:endParaRPr lang="en-US" dirty="0"/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6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4391522" y="4893829"/>
              <a:ext cx="2540000" cy="1308100"/>
            </a:xfrm>
            <a:prstGeom prst="rect">
              <a:avLst/>
            </a:prstGeom>
          </p:spPr>
        </p:pic>
      </p:grpSp>
      <p:sp>
        <p:nvSpPr>
          <p:cNvPr id="86" name="Rectangle 85"/>
          <p:cNvSpPr/>
          <p:nvPr/>
        </p:nvSpPr>
        <p:spPr>
          <a:xfrm>
            <a:off x="4391522" y="4478265"/>
            <a:ext cx="4589195" cy="1563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8851"/>
            <a:ext cx="8229600" cy="1143000"/>
          </a:xfrm>
        </p:spPr>
        <p:txBody>
          <a:bodyPr/>
          <a:lstStyle/>
          <a:p>
            <a:r>
              <a:rPr lang="en-US" dirty="0" smtClean="0"/>
              <a:t>Primordial gravitational waves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1428" y="927937"/>
            <a:ext cx="866565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All light fields get excited on </a:t>
            </a:r>
            <a:r>
              <a:rPr lang="en-US" sz="2400" dirty="0" err="1" smtClean="0"/>
              <a:t>superhorizon</a:t>
            </a:r>
            <a:r>
              <a:rPr lang="en-US" sz="2400" dirty="0" smtClean="0"/>
              <a:t> scales in the same way by</a:t>
            </a:r>
          </a:p>
          <a:p>
            <a:r>
              <a:rPr lang="en-US" sz="2400" dirty="0" smtClean="0"/>
              <a:t> the accelerated expansion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Graviton field (intrinsic quantum fluctuations of the transverse </a:t>
            </a:r>
          </a:p>
          <a:p>
            <a:r>
              <a:rPr lang="en-US" sz="2400" dirty="0" smtClean="0"/>
              <a:t>trace-free part of the metric tensor perturbations)   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                </a:t>
            </a:r>
            <a:r>
              <a:rPr lang="en-US" dirty="0" smtClean="0"/>
              <a:t>or          the two polarization state.  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3582723" y="1997903"/>
            <a:ext cx="978408" cy="484632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2353" y="3684585"/>
            <a:ext cx="3629313" cy="1180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" y="4942682"/>
            <a:ext cx="901700" cy="55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528712" y="5000739"/>
            <a:ext cx="622300" cy="4826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762839" y="4263571"/>
            <a:ext cx="57329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444990" y="3684585"/>
            <a:ext cx="2012084" cy="128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56647" y="4059114"/>
            <a:ext cx="248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scale of inflation!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186714" y="3739014"/>
            <a:ext cx="488076" cy="232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656648" y="3560506"/>
            <a:ext cx="2486228" cy="8860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0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417462" y="5891285"/>
            <a:ext cx="3918676" cy="660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6692419" y="3555558"/>
            <a:ext cx="2393043" cy="65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454" y="270040"/>
            <a:ext cx="8205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Generating the primordial density perturbations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97309" y="1052282"/>
            <a:ext cx="9042973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inflaton</a:t>
            </a:r>
            <a:r>
              <a:rPr lang="en-US" dirty="0" smtClean="0"/>
              <a:t> field is special: it dominates the energy density of the universe during inflation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Fluctuations in the </a:t>
            </a:r>
            <a:r>
              <a:rPr lang="en-US" dirty="0" err="1" smtClean="0"/>
              <a:t>inflaton</a:t>
            </a:r>
            <a:r>
              <a:rPr lang="en-US" dirty="0" smtClean="0"/>
              <a:t> produce fluctuations in the universe expansion from place to place, </a:t>
            </a:r>
          </a:p>
          <a:p>
            <a:r>
              <a:rPr lang="en-US" dirty="0" smtClean="0"/>
              <a:t>so that each region in the universe goes through the same expansion history but at slightly </a:t>
            </a:r>
          </a:p>
          <a:p>
            <a:r>
              <a:rPr lang="en-US" dirty="0" smtClean="0"/>
              <a:t>different times: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2186" y="1487713"/>
            <a:ext cx="4611914" cy="738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34043" y="3334201"/>
            <a:ext cx="1669645" cy="106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154464" y="3500210"/>
            <a:ext cx="4410120" cy="655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91645" y="4957084"/>
            <a:ext cx="4684628" cy="98107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0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441620" y="4041964"/>
            <a:ext cx="4525237" cy="567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144" y="1052285"/>
            <a:ext cx="867454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N.B: </a:t>
            </a:r>
            <a:r>
              <a:rPr lang="en-US" sz="2400" b="1" i="1" dirty="0" smtClean="0">
                <a:solidFill>
                  <a:srgbClr val="FF0000"/>
                </a:solidFill>
              </a:rPr>
              <a:t>on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superhorizon</a:t>
            </a:r>
            <a:r>
              <a:rPr lang="en-US" sz="2400" b="1" i="1" dirty="0" smtClean="0">
                <a:solidFill>
                  <a:srgbClr val="FF0000"/>
                </a:solidFill>
              </a:rPr>
              <a:t> scales 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ζ</a:t>
            </a:r>
            <a:r>
              <a:rPr lang="en-US" sz="2400" b="1" i="1" dirty="0" smtClean="0">
                <a:solidFill>
                  <a:srgbClr val="FF0000"/>
                </a:solidFill>
              </a:rPr>
              <a:t>=constant</a:t>
            </a:r>
            <a:r>
              <a:rPr lang="en-US" sz="2400" dirty="0" smtClean="0"/>
              <a:t>, </a:t>
            </a:r>
          </a:p>
          <a:p>
            <a:r>
              <a:rPr lang="en-US" sz="2400" dirty="0" smtClean="0"/>
              <a:t>so one can easily relate density fluctuations after  inflation with the quantum fluctuations of the </a:t>
            </a:r>
            <a:r>
              <a:rPr lang="en-US" sz="2400" dirty="0" err="1" smtClean="0"/>
              <a:t>inflaton</a:t>
            </a:r>
            <a:r>
              <a:rPr lang="en-US" sz="2400" dirty="0" smtClean="0"/>
              <a:t> field δ</a:t>
            </a:r>
            <a:r>
              <a:rPr lang="en-US" sz="2400" dirty="0" smtClean="0">
                <a:latin typeface="Lucida Grande"/>
                <a:ea typeface="Lucida Grande"/>
                <a:cs typeface="Lucida Grande"/>
              </a:rPr>
              <a:t>ϕ</a:t>
            </a:r>
            <a:r>
              <a:rPr lang="en-US" sz="2400" dirty="0" smtClean="0"/>
              <a:t>~H/2π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9454" y="270040"/>
            <a:ext cx="8205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Generating the primordial density perturbations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53038" y="2383744"/>
            <a:ext cx="5187949" cy="148227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598714" y="5406595"/>
            <a:ext cx="19957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596571" y="6383280"/>
            <a:ext cx="6244203" cy="211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14714" y="4662738"/>
            <a:ext cx="2540004" cy="15058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40774" y="6073713"/>
            <a:ext cx="1759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Log </a:t>
            </a:r>
            <a:r>
              <a:rPr lang="en-US" sz="2800" dirty="0" err="1" smtClean="0"/>
              <a:t>a(t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154718" y="4953020"/>
            <a:ext cx="2703282" cy="12155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5144" y="5080021"/>
            <a:ext cx="2172390" cy="369332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Hubble radius: (a H)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3935681" y="6387632"/>
            <a:ext cx="438079" cy="159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18492" y="6401423"/>
            <a:ext cx="313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inflation -&gt; radiation epoch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595777" y="5715021"/>
            <a:ext cx="5987937" cy="1588"/>
          </a:xfrm>
          <a:prstGeom prst="line">
            <a:avLst/>
          </a:prstGeom>
          <a:ln w="3175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4456" y="4360951"/>
            <a:ext cx="137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comoving</a:t>
            </a:r>
            <a:r>
              <a:rPr lang="en-US" sz="1200" dirty="0" smtClean="0"/>
              <a:t>) </a:t>
            </a:r>
            <a:r>
              <a:rPr lang="en-US" sz="1200" dirty="0" err="1" smtClean="0"/>
              <a:t>lenghts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17283" y="5535179"/>
            <a:ext cx="1034508" cy="40011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λ</a:t>
            </a:r>
            <a:r>
              <a:rPr lang="en-US" sz="2000" dirty="0" smtClean="0"/>
              <a:t>~ 2 </a:t>
            </a:r>
            <a:r>
              <a:rPr lang="en-US" sz="2000" dirty="0" err="1" smtClean="0"/>
              <a:t>π/k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858000" y="6407895"/>
            <a:ext cx="98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0</a:t>
            </a:r>
            <a:r>
              <a:rPr lang="en-US" dirty="0" smtClean="0"/>
              <a:t>: today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6902034" y="6361213"/>
            <a:ext cx="23850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16200000" flipH="1">
            <a:off x="2684350" y="4971959"/>
            <a:ext cx="872440" cy="47171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rot="5400000">
            <a:off x="4952209" y="5008244"/>
            <a:ext cx="872441" cy="39914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72390" y="4082958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t(k</a:t>
            </a:r>
            <a:r>
              <a:rPr lang="en-US" dirty="0" smtClean="0"/>
              <a:t>): time when fluctuation </a:t>
            </a:r>
          </a:p>
          <a:p>
            <a:r>
              <a:rPr lang="en-US" dirty="0" smtClean="0"/>
              <a:t>of mode </a:t>
            </a:r>
            <a:r>
              <a:rPr lang="en-US" dirty="0" err="1" smtClean="0"/>
              <a:t>k</a:t>
            </a:r>
            <a:r>
              <a:rPr lang="en-US" dirty="0" smtClean="0"/>
              <a:t> exit horizon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173478" y="6412267"/>
            <a:ext cx="118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INFLATION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569855" y="4228102"/>
            <a:ext cx="172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 re-entry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588001" y="5663144"/>
            <a:ext cx="203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density fluctuations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rot="5400000" flipH="1" flipV="1">
            <a:off x="598714" y="3338293"/>
            <a:ext cx="19957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1596571" y="4314978"/>
            <a:ext cx="6244203" cy="211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614714" y="2594436"/>
            <a:ext cx="2540004" cy="15058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40774" y="4005411"/>
            <a:ext cx="1759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Log </a:t>
            </a:r>
            <a:r>
              <a:rPr lang="en-US" sz="2800" dirty="0" err="1" smtClean="0"/>
              <a:t>a(t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154718" y="2594436"/>
            <a:ext cx="2993566" cy="15058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5144" y="3011719"/>
            <a:ext cx="217239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Hubble radius: (a H)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3935681" y="4319330"/>
            <a:ext cx="438079" cy="159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18492" y="4333121"/>
            <a:ext cx="313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inflation -&gt; radiation epoch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595777" y="3646719"/>
            <a:ext cx="5552507" cy="3970"/>
          </a:xfrm>
          <a:prstGeom prst="line">
            <a:avLst/>
          </a:prstGeom>
          <a:ln w="3175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4456" y="2292649"/>
            <a:ext cx="137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comoving</a:t>
            </a:r>
            <a:r>
              <a:rPr lang="en-US" sz="1200" dirty="0" smtClean="0"/>
              <a:t>) </a:t>
            </a:r>
            <a:r>
              <a:rPr lang="en-US" sz="1200" dirty="0" err="1" smtClean="0"/>
              <a:t>lenghts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08425" y="3466877"/>
            <a:ext cx="1320043" cy="101566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λ</a:t>
            </a:r>
            <a:r>
              <a:rPr lang="en-US" sz="2000" dirty="0" smtClean="0"/>
              <a:t>~ 2 </a:t>
            </a:r>
            <a:r>
              <a:rPr lang="en-US" sz="2000" dirty="0" err="1" smtClean="0"/>
              <a:t>π/k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fluctuation</a:t>
            </a:r>
          </a:p>
          <a:p>
            <a:r>
              <a:rPr lang="en-US" sz="2000" dirty="0" smtClean="0"/>
              <a:t>mode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0" y="4339593"/>
            <a:ext cx="98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0</a:t>
            </a:r>
            <a:r>
              <a:rPr lang="en-US" dirty="0" smtClean="0"/>
              <a:t>: today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6938320" y="4292911"/>
            <a:ext cx="23850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1047"/>
          <p:cNvSpPr>
            <a:spLocks noChangeArrowheads="1"/>
          </p:cNvSpPr>
          <p:nvPr/>
        </p:nvSpPr>
        <p:spPr bwMode="auto">
          <a:xfrm>
            <a:off x="1675379" y="4502883"/>
            <a:ext cx="248322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4400" dirty="0" err="1">
                <a:sym typeface="Symbol" pitchFamily="-110" charset="2"/>
              </a:rPr>
              <a:t></a:t>
            </a:r>
            <a:r>
              <a:rPr lang="en-GB" sz="4400" dirty="0">
                <a:sym typeface="Symbol" pitchFamily="-110" charset="2"/>
              </a:rPr>
              <a:t> </a:t>
            </a:r>
            <a:r>
              <a:rPr lang="en-GB" sz="4400" b="1" dirty="0" err="1">
                <a:sym typeface="Symbol" pitchFamily="-110" charset="2"/>
              </a:rPr>
              <a:t></a:t>
            </a:r>
            <a:r>
              <a:rPr lang="en-GB" sz="4400" b="1" dirty="0">
                <a:sym typeface="Symbol" pitchFamily="-110" charset="2"/>
              </a:rPr>
              <a:t> </a:t>
            </a:r>
            <a:r>
              <a:rPr lang="en-GB" sz="4400" b="1" dirty="0" err="1" smtClean="0">
                <a:sym typeface="Symbol" pitchFamily="-110" charset="2"/>
              </a:rPr>
              <a:t></a:t>
            </a:r>
            <a:endParaRPr lang="en-GB" sz="4400" b="1" dirty="0" smtClean="0">
              <a:sym typeface="Symbol" pitchFamily="-110" charset="2"/>
            </a:endParaRPr>
          </a:p>
          <a:p>
            <a:r>
              <a:rPr lang="en-GB" sz="2000" b="1" dirty="0" smtClean="0">
                <a:sym typeface="Symbol" pitchFamily="-110" charset="2"/>
              </a:rPr>
              <a:t>quantum fluctuations</a:t>
            </a:r>
            <a:r>
              <a:rPr lang="en-GB" sz="2000" dirty="0" smtClean="0">
                <a:sym typeface="Symbol" pitchFamily="-110" charset="2"/>
              </a:rPr>
              <a:t> </a:t>
            </a:r>
            <a:endParaRPr lang="en-GB" sz="2000" dirty="0">
              <a:sym typeface="Symbol" pitchFamily="-110" charset="2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2839304" y="4181989"/>
            <a:ext cx="1070537" cy="159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404408" y="2576293"/>
            <a:ext cx="5555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 err="1" smtClean="0">
                <a:sym typeface="Symbol" pitchFamily="-110" charset="2"/>
              </a:rPr>
              <a:t></a:t>
            </a:r>
            <a:endParaRPr lang="en-US" sz="4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373777" y="3648307"/>
            <a:ext cx="1778794" cy="158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4626689" y="4175777"/>
            <a:ext cx="1051764" cy="158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1047"/>
          <p:cNvSpPr>
            <a:spLocks noChangeArrowheads="1"/>
          </p:cNvSpPr>
          <p:nvPr/>
        </p:nvSpPr>
        <p:spPr bwMode="auto">
          <a:xfrm>
            <a:off x="4700588" y="4448451"/>
            <a:ext cx="440494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Symbol" pitchFamily="-110" charset="2"/>
              <a:buChar char="z"/>
            </a:pPr>
            <a:r>
              <a:rPr lang="en-GB" sz="4400" b="1" dirty="0" err="1" smtClean="0">
                <a:sym typeface="Symbol" pitchFamily="-110" charset="2"/>
              </a:rPr>
              <a:t></a:t>
            </a:r>
            <a:r>
              <a:rPr lang="en-GB" sz="4400" b="1" dirty="0" smtClean="0">
                <a:sym typeface="Symbol" pitchFamily="-110" charset="2"/>
              </a:rPr>
              <a:t> </a:t>
            </a:r>
            <a:r>
              <a:rPr lang="en-GB" sz="4400" dirty="0" err="1" smtClean="0">
                <a:sym typeface="Symbol" pitchFamily="-110" charset="2"/>
              </a:rPr>
              <a:t>δρ</a:t>
            </a:r>
            <a:endParaRPr lang="en-GB" sz="4400" dirty="0" smtClean="0">
              <a:sym typeface="Symbol" pitchFamily="-110" charset="2"/>
            </a:endParaRPr>
          </a:p>
          <a:p>
            <a:r>
              <a:rPr lang="en-GB" sz="2000" b="1" dirty="0" smtClean="0">
                <a:sym typeface="Symbol" pitchFamily="-110" charset="2"/>
              </a:rPr>
              <a:t>CMB fluctuations &amp; structure formation</a:t>
            </a:r>
            <a:endParaRPr lang="en-GB" sz="2000" dirty="0" smtClean="0">
              <a:sym typeface="Symbol" pitchFamily="-110" charset="2"/>
            </a:endParaRPr>
          </a:p>
        </p:txBody>
      </p:sp>
      <p:pic>
        <p:nvPicPr>
          <p:cNvPr id="38" name="Picture 2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2092" y="5525669"/>
            <a:ext cx="1676400" cy="1255713"/>
          </a:xfrm>
          <a:prstGeom prst="rect">
            <a:avLst/>
          </a:prstGeom>
          <a:noFill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570" y="5498528"/>
            <a:ext cx="1360714" cy="145592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69881" y="270040"/>
            <a:ext cx="87835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Structure formation within the inflationary scenario</a:t>
            </a:r>
            <a:endParaRPr lang="en-US" sz="3200" dirty="0"/>
          </a:p>
        </p:txBody>
      </p:sp>
      <p:sp>
        <p:nvSpPr>
          <p:cNvPr id="44" name="TextBox 43"/>
          <p:cNvSpPr txBox="1"/>
          <p:nvPr/>
        </p:nvSpPr>
        <p:spPr>
          <a:xfrm>
            <a:off x="630601" y="1384365"/>
            <a:ext cx="816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Quantum fluctuations are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streched</a:t>
            </a:r>
            <a:r>
              <a:rPr lang="en-US" sz="2000" b="1" i="1" dirty="0" smtClean="0">
                <a:solidFill>
                  <a:srgbClr val="FF0000"/>
                </a:solidFill>
              </a:rPr>
              <a:t> from microscopic to cosmological scales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16200000" flipH="1">
            <a:off x="6625199" y="3121369"/>
            <a:ext cx="1052281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296484" y="2794003"/>
            <a:ext cx="130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1-3000 </a:t>
            </a:r>
            <a:r>
              <a:rPr lang="en-US" dirty="0" err="1" smtClean="0"/>
              <a:t>Mpc</a:t>
            </a:r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2042092" y="6581809"/>
            <a:ext cx="16764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972817" y="6182663"/>
            <a:ext cx="186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sub-atomic scales</a:t>
            </a:r>
            <a:endParaRPr lang="en-US" b="1" dirty="0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5787570" y="6551995"/>
            <a:ext cx="136377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751284" y="6123350"/>
            <a:ext cx="203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cosmological scales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368" y="834587"/>
            <a:ext cx="5448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On </a:t>
            </a:r>
            <a:r>
              <a:rPr lang="en-US" sz="2400" b="1" i="1" dirty="0" err="1" smtClean="0"/>
              <a:t>superhorizon</a:t>
            </a:r>
            <a:r>
              <a:rPr lang="en-US" sz="2400" b="1" i="1" dirty="0" smtClean="0"/>
              <a:t> scales at recombination </a:t>
            </a:r>
            <a:endParaRPr lang="en-US" sz="24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58826" y="4963019"/>
            <a:ext cx="9050511" cy="7812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663625"/>
            <a:ext cx="753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Friedmann-Roberston-Walker</a:t>
            </a:r>
            <a:r>
              <a:rPr lang="en-US" dirty="0" smtClean="0"/>
              <a:t>  perturbed metric (</a:t>
            </a:r>
            <a:r>
              <a:rPr lang="en-US" dirty="0" err="1" smtClean="0"/>
              <a:t>dη</a:t>
            </a:r>
            <a:r>
              <a:rPr lang="en-US" dirty="0" smtClean="0"/>
              <a:t>=</a:t>
            </a:r>
            <a:r>
              <a:rPr lang="en-US" dirty="0" err="1" smtClean="0"/>
              <a:t>dt/a(t</a:t>
            </a:r>
            <a:r>
              <a:rPr lang="en-US" dirty="0" smtClean="0"/>
              <a:t>): </a:t>
            </a:r>
            <a:r>
              <a:rPr lang="en-US" dirty="0" err="1" smtClean="0"/>
              <a:t>comformal</a:t>
            </a:r>
            <a:r>
              <a:rPr lang="en-US" dirty="0" smtClean="0"/>
              <a:t> time) 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653869" y="5535685"/>
            <a:ext cx="284344" cy="265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72649" y="5744221"/>
            <a:ext cx="228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Gravitational potential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56078" y="5730913"/>
            <a:ext cx="228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Gravitational potential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32383" y="5801096"/>
            <a:ext cx="15844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Contain tensor</a:t>
            </a:r>
          </a:p>
          <a:p>
            <a:r>
              <a:rPr lang="en-US" dirty="0" smtClean="0"/>
              <a:t>Perturbations</a:t>
            </a:r>
          </a:p>
          <a:p>
            <a:r>
              <a:rPr lang="en-US" dirty="0" smtClean="0"/>
              <a:t>(gravity waves)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37932" y="1557546"/>
            <a:ext cx="4217242" cy="160746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141968" y="5535685"/>
            <a:ext cx="284344" cy="265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7632383" y="5535685"/>
            <a:ext cx="272356" cy="265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3714" y="212511"/>
            <a:ext cx="6434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Harrison-</a:t>
            </a:r>
            <a:r>
              <a:rPr lang="en-US" sz="4000" dirty="0" err="1" smtClean="0"/>
              <a:t>Zel</a:t>
            </a:r>
            <a:r>
              <a:rPr lang="en-US" sz="4000" dirty="0" smtClean="0"/>
              <a:t>’ </a:t>
            </a:r>
            <a:r>
              <a:rPr lang="en-US" sz="4000" dirty="0" err="1" smtClean="0"/>
              <a:t>dovich</a:t>
            </a:r>
            <a:r>
              <a:rPr lang="en-US" sz="4000" dirty="0" smtClean="0"/>
              <a:t> spectrum 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03022" y="1300408"/>
            <a:ext cx="3641306" cy="16627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610" y="2922837"/>
            <a:ext cx="909736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But we know that H and </a:t>
            </a:r>
            <a:r>
              <a:rPr lang="en-US" sz="2400" dirty="0" err="1" smtClean="0">
                <a:ea typeface="Lucida Grande"/>
                <a:cs typeface="Lucida Grande"/>
              </a:rPr>
              <a:t>ϕ</a:t>
            </a:r>
            <a:r>
              <a:rPr lang="en-US" sz="2400" dirty="0" smtClean="0">
                <a:ea typeface="Lucida Grande"/>
                <a:cs typeface="Lucida Grande"/>
              </a:rPr>
              <a:t> vary in time very slowly:  the level of density </a:t>
            </a:r>
          </a:p>
          <a:p>
            <a:r>
              <a:rPr lang="en-US" sz="2400" dirty="0" smtClean="0">
                <a:ea typeface="Lucida Grande"/>
                <a:cs typeface="Lucida Grande"/>
              </a:rPr>
              <a:t>fluctuations does not depend on the cosmological  scale  </a:t>
            </a:r>
            <a:r>
              <a:rPr lang="en-US" sz="2400" dirty="0" err="1" smtClean="0"/>
              <a:t>λ</a:t>
            </a:r>
            <a:r>
              <a:rPr lang="en-US" sz="2400" dirty="0" smtClean="0"/>
              <a:t>~ 2 </a:t>
            </a:r>
            <a:r>
              <a:rPr lang="en-US" sz="2400" dirty="0" err="1" smtClean="0"/>
              <a:t>π/k</a:t>
            </a:r>
            <a:r>
              <a:rPr lang="en-US" sz="2400" dirty="0" smtClean="0"/>
              <a:t> </a:t>
            </a:r>
          </a:p>
          <a:p>
            <a:r>
              <a:rPr lang="en-US" sz="2400" b="1" i="1" dirty="0" smtClean="0"/>
              <a:t>(exact scale-invariance: Harrison-</a:t>
            </a:r>
            <a:r>
              <a:rPr lang="en-US" sz="2400" b="1" i="1" dirty="0" err="1" smtClean="0"/>
              <a:t>Zel</a:t>
            </a:r>
            <a:r>
              <a:rPr lang="en-US" sz="2400" b="1" i="1" dirty="0" smtClean="0"/>
              <a:t>’ </a:t>
            </a:r>
            <a:r>
              <a:rPr lang="en-US" sz="2400" b="1" i="1" dirty="0" err="1" smtClean="0"/>
              <a:t>dovich</a:t>
            </a:r>
            <a:r>
              <a:rPr lang="en-US" sz="2400" b="1" i="1" dirty="0" smtClean="0"/>
              <a:t> spectrum).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In fact H and </a:t>
            </a:r>
            <a:r>
              <a:rPr lang="en-US" sz="2400" dirty="0" err="1" smtClean="0">
                <a:ea typeface="Lucida Grande"/>
                <a:cs typeface="Lucida Grande"/>
              </a:rPr>
              <a:t>ϕ</a:t>
            </a:r>
            <a:r>
              <a:rPr lang="en-US" sz="2400" dirty="0" smtClean="0">
                <a:ea typeface="Lucida Grande"/>
                <a:cs typeface="Lucida Grande"/>
              </a:rPr>
              <a:t> vary a little bit: you expect a spectrum of density </a:t>
            </a:r>
          </a:p>
          <a:p>
            <a:r>
              <a:rPr lang="en-US" sz="2400" dirty="0" smtClean="0">
                <a:ea typeface="Lucida Grande"/>
                <a:cs typeface="Lucida Grande"/>
              </a:rPr>
              <a:t>perturbations which is nearly scale-invariant.  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ea typeface="Lucida Grande"/>
                <a:cs typeface="Lucida Grande"/>
              </a:rPr>
              <a:t> 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99" y="-251509"/>
            <a:ext cx="8229600" cy="1143000"/>
          </a:xfrm>
        </p:spPr>
        <p:txBody>
          <a:bodyPr/>
          <a:lstStyle/>
          <a:p>
            <a:r>
              <a:rPr lang="en-US" dirty="0" smtClean="0"/>
              <a:t>Observational predictions (I)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8086" y="891491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Primordial density (scalar) perturbations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3198" y="1398630"/>
            <a:ext cx="4239986" cy="1205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483" y="4608295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Primordial (tensor) gravitational waves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48769" y="5033271"/>
            <a:ext cx="4474029" cy="126875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360713" y="2431143"/>
            <a:ext cx="1451429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0199" y="2549884"/>
            <a:ext cx="12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amplitude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1106713" y="2432731"/>
            <a:ext cx="254000" cy="1715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73498" y="1362344"/>
            <a:ext cx="571501" cy="5696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40941" y="1832430"/>
            <a:ext cx="1632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</a:t>
            </a:r>
            <a:r>
              <a:rPr lang="en-US" b="1" i="1" dirty="0" smtClean="0">
                <a:solidFill>
                  <a:srgbClr val="FF0000"/>
                </a:solidFill>
              </a:rPr>
              <a:t>pectral index: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(or ``tilt’’)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054" y="3168526"/>
            <a:ext cx="9176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N.B: both depend on the dynamics of the scalar field during inflation and hence on the potential</a:t>
            </a:r>
          </a:p>
          <a:p>
            <a:r>
              <a:rPr lang="en-US" dirty="0" smtClean="0"/>
              <a:t>       </a:t>
            </a:r>
          </a:p>
          <a:p>
            <a:r>
              <a:rPr lang="en-US" dirty="0" smtClean="0"/>
              <a:t>         Recall: 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099626" y="1785075"/>
            <a:ext cx="1966687" cy="49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306284" y="3670585"/>
            <a:ext cx="4249055" cy="475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5578019" y="3595280"/>
            <a:ext cx="2981779" cy="6468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6884203" y="5291258"/>
            <a:ext cx="1149787" cy="4963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40941" y="5345665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Tensor spectral index: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32" y="0"/>
            <a:ext cx="5031685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524541" y="284368"/>
            <a:ext cx="65518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93469" y="25458"/>
            <a:ext cx="1714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are here</a:t>
            </a:r>
            <a:endParaRPr lang="en-US" sz="2400" dirty="0"/>
          </a:p>
        </p:txBody>
      </p:sp>
      <p:grpSp>
        <p:nvGrpSpPr>
          <p:cNvPr id="2" name="Group 12"/>
          <p:cNvGrpSpPr/>
          <p:nvPr/>
        </p:nvGrpSpPr>
        <p:grpSpPr>
          <a:xfrm>
            <a:off x="756000" y="5163019"/>
            <a:ext cx="8536226" cy="1569660"/>
            <a:chOff x="756000" y="5163019"/>
            <a:chExt cx="8536226" cy="1569660"/>
          </a:xfrm>
        </p:grpSpPr>
        <p:sp>
          <p:nvSpPr>
            <p:cNvPr id="9" name="Oval 8"/>
            <p:cNvSpPr/>
            <p:nvPr/>
          </p:nvSpPr>
          <p:spPr>
            <a:xfrm>
              <a:off x="756000" y="6104425"/>
              <a:ext cx="914400" cy="341241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670400" y="6237128"/>
              <a:ext cx="4509326" cy="1588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140339" y="5163019"/>
              <a:ext cx="315188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We seek information</a:t>
              </a:r>
            </a:p>
            <a:p>
              <a:r>
                <a:rPr lang="en-US" sz="2400" dirty="0" smtClean="0"/>
                <a:t>about </a:t>
              </a:r>
              <a:r>
                <a:rPr lang="en-US" sz="2400" b="1" i="1" dirty="0" smtClean="0">
                  <a:solidFill>
                    <a:srgbClr val="FF0000"/>
                  </a:solidFill>
                </a:rPr>
                <a:t>very early times </a:t>
              </a:r>
            </a:p>
            <a:p>
              <a:r>
                <a:rPr lang="en-US" sz="2400" b="1" i="1" dirty="0" smtClean="0">
                  <a:solidFill>
                    <a:srgbClr val="FF0000"/>
                  </a:solidFill>
                </a:rPr>
                <a:t>and very high energies</a:t>
              </a:r>
            </a:p>
            <a:p>
              <a:r>
                <a:rPr lang="en-US" sz="2400" b="1" i="1" dirty="0" smtClean="0">
                  <a:solidFill>
                    <a:srgbClr val="FF0000"/>
                  </a:solidFill>
                </a:rPr>
                <a:t>E~10</a:t>
              </a:r>
              <a:r>
                <a:rPr lang="en-US" sz="2400" b="1" i="1" baseline="30000" dirty="0" smtClean="0">
                  <a:solidFill>
                    <a:srgbClr val="FF0000"/>
                  </a:solidFill>
                </a:rPr>
                <a:t>16</a:t>
              </a:r>
              <a:r>
                <a:rPr lang="en-US" sz="2400" b="1" i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i="1" dirty="0" err="1" smtClean="0">
                  <a:solidFill>
                    <a:srgbClr val="FF0000"/>
                  </a:solidFill>
                </a:rPr>
                <a:t>GeV</a:t>
              </a:r>
              <a:endParaRPr lang="en-US" sz="2400" b="1" i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7080"/>
            <a:ext cx="8229600" cy="1143000"/>
          </a:xfrm>
        </p:spPr>
        <p:txBody>
          <a:bodyPr/>
          <a:lstStyle/>
          <a:p>
            <a:r>
              <a:rPr lang="en-US" dirty="0" smtClean="0"/>
              <a:t>Varying the Spectral index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1341" y="1124852"/>
            <a:ext cx="777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If </a:t>
            </a:r>
            <a:r>
              <a:rPr lang="en-US" sz="2400" dirty="0" err="1" smtClean="0"/>
              <a:t>n</a:t>
            </a:r>
            <a:r>
              <a:rPr lang="en-US" sz="2400" dirty="0" smtClean="0"/>
              <a:t>=1: Harrison-</a:t>
            </a:r>
            <a:r>
              <a:rPr lang="en-US" sz="2400" dirty="0" err="1" smtClean="0"/>
              <a:t>Zel</a:t>
            </a:r>
            <a:r>
              <a:rPr lang="en-US" sz="2400" dirty="0" smtClean="0"/>
              <a:t>’ </a:t>
            </a:r>
            <a:r>
              <a:rPr lang="en-US" sz="2400" dirty="0" err="1" smtClean="0"/>
              <a:t>dovich</a:t>
            </a:r>
            <a:r>
              <a:rPr lang="en-US" sz="2400" dirty="0" smtClean="0"/>
              <a:t> spectrum (exact scale-invariance) 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68714" y="4499427"/>
            <a:ext cx="373742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806563" y="3438864"/>
            <a:ext cx="212430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3430" y="2177933"/>
            <a:ext cx="67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P(k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869509" y="3447141"/>
            <a:ext cx="226706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14159" y="4320380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</a:t>
            </a:r>
            <a:endParaRPr lang="en-US" sz="2400" dirty="0"/>
          </a:p>
        </p:txBody>
      </p:sp>
      <p:cxnSp>
        <p:nvCxnSpPr>
          <p:cNvPr id="15" name="Curved Connector 14"/>
          <p:cNvCxnSpPr/>
          <p:nvPr/>
        </p:nvCxnSpPr>
        <p:spPr>
          <a:xfrm rot="16200000" flipH="1">
            <a:off x="2698657" y="2716797"/>
            <a:ext cx="807543" cy="65314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75857" y="2377506"/>
            <a:ext cx="53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</a:t>
            </a:r>
            <a:r>
              <a:rPr lang="en-US" dirty="0" smtClean="0"/>
              <a:t>=1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869509" y="3193141"/>
            <a:ext cx="2267062" cy="25399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>
            <a:off x="3619898" y="2440606"/>
            <a:ext cx="1015207" cy="48986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36571" y="1815073"/>
            <a:ext cx="466155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&gt;1: blue tilt: </a:t>
            </a:r>
            <a:r>
              <a:rPr lang="en-US" dirty="0" err="1" smtClean="0">
                <a:solidFill>
                  <a:srgbClr val="0000FF"/>
                </a:solidFill>
              </a:rPr>
              <a:t>perturbtions</a:t>
            </a:r>
            <a:r>
              <a:rPr lang="en-US" dirty="0" smtClean="0">
                <a:solidFill>
                  <a:srgbClr val="0000FF"/>
                </a:solidFill>
              </a:rPr>
              <a:t> have more power on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                   smaller scales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867920" y="3447140"/>
            <a:ext cx="2268651" cy="272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3646716" y="3719284"/>
            <a:ext cx="489855" cy="43543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27286" y="3970048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n&lt;1: blue tilt: less power on smaller scales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40024" y="4810058"/>
            <a:ext cx="2877715" cy="71942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127024" y="4930771"/>
            <a:ext cx="6094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8000"/>
                </a:solidFill>
              </a:rPr>
              <a:t>parametrizes</a:t>
            </a:r>
            <a:r>
              <a:rPr lang="en-US" sz="2400" b="1" i="1" dirty="0" smtClean="0">
                <a:solidFill>
                  <a:srgbClr val="008000"/>
                </a:solidFill>
              </a:rPr>
              <a:t> deviation from scale-invariance:</a:t>
            </a:r>
          </a:p>
          <a:p>
            <a:r>
              <a:rPr lang="en-US" sz="2400" b="1" i="1" dirty="0" smtClean="0">
                <a:solidFill>
                  <a:srgbClr val="008000"/>
                </a:solidFill>
              </a:rPr>
              <a:t> </a:t>
            </a:r>
            <a:endParaRPr lang="en-US" sz="2400" b="1" i="1" dirty="0">
              <a:solidFill>
                <a:srgbClr val="008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1341" y="5529487"/>
            <a:ext cx="857678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</a:t>
            </a:r>
            <a:r>
              <a:rPr lang="en-US" sz="2400" dirty="0" smtClean="0"/>
              <a:t>=1 would signal some underlying  symmetry;</a:t>
            </a:r>
          </a:p>
          <a:p>
            <a:r>
              <a:rPr lang="en-US" sz="2400" b="1" i="1" dirty="0" smtClean="0">
                <a:solidFill>
                  <a:srgbClr val="008000"/>
                </a:solidFill>
              </a:rPr>
              <a:t>measuring </a:t>
            </a:r>
            <a:r>
              <a:rPr lang="en-US" sz="2400" b="1" i="1" dirty="0" err="1" smtClean="0">
                <a:solidFill>
                  <a:srgbClr val="008000"/>
                </a:solidFill>
              </a:rPr>
              <a:t>n</a:t>
            </a:r>
            <a:r>
              <a:rPr lang="en-US" sz="2400" b="1" i="1" dirty="0" smtClean="0">
                <a:solidFill>
                  <a:srgbClr val="008000"/>
                </a:solidFill>
              </a:rPr>
              <a:t> ≠ 1 would signal a dynamical process for generating the initial density fluctuations  </a:t>
            </a:r>
            <a:endParaRPr lang="en-US" sz="2400" b="1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65"/>
            <a:ext cx="8229600" cy="1143000"/>
          </a:xfrm>
        </p:spPr>
        <p:txBody>
          <a:bodyPr/>
          <a:lstStyle/>
          <a:p>
            <a:r>
              <a:rPr lang="en-US" dirty="0" smtClean="0"/>
              <a:t>Observational predictions (II)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5055" y="1106713"/>
            <a:ext cx="8699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  Another relevant observable quantity related to the power spectra is </a:t>
            </a:r>
            <a:r>
              <a:rPr lang="en-US" b="1" dirty="0" smtClean="0">
                <a:solidFill>
                  <a:srgbClr val="FF0000"/>
                </a:solidFill>
              </a:rPr>
              <a:t>the running of the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    scalar spectral index: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3037" y="2002857"/>
            <a:ext cx="4290530" cy="100150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535214" y="2172537"/>
            <a:ext cx="2267972" cy="755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463" y="4045856"/>
            <a:ext cx="66095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Consistency relation </a:t>
            </a:r>
            <a:r>
              <a:rPr lang="en-US" dirty="0" smtClean="0"/>
              <a:t>(valid for all single field of slow-roll inflation): </a:t>
            </a:r>
          </a:p>
          <a:p>
            <a:r>
              <a:rPr lang="en-US" dirty="0" smtClean="0"/>
              <a:t>     </a:t>
            </a:r>
          </a:p>
          <a:p>
            <a:r>
              <a:rPr lang="en-US" dirty="0" smtClean="0"/>
              <a:t>     Consider the tensor-to scalar perturbation ratio  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r>
              <a:rPr lang="en-US" dirty="0" smtClean="0"/>
              <a:t>     then  </a:t>
            </a:r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     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063498" y="4368153"/>
            <a:ext cx="1290751" cy="919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324427" y="4955392"/>
            <a:ext cx="3102429" cy="88165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10636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Observational predictions: 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8316" y="1174990"/>
            <a:ext cx="89256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400" dirty="0" smtClean="0"/>
              <a:t> Two amplitudes:           </a:t>
            </a:r>
          </a:p>
          <a:p>
            <a:endParaRPr lang="en-US" sz="2400" dirty="0" smtClean="0"/>
          </a:p>
          <a:p>
            <a:r>
              <a:rPr lang="en-US" sz="2400" dirty="0" smtClean="0"/>
              <a:t>                  (density perturbations)                     (gravitational waves)</a:t>
            </a:r>
          </a:p>
          <a:p>
            <a:r>
              <a:rPr lang="en-US" sz="2400" dirty="0" smtClean="0"/>
              <a:t>        </a:t>
            </a:r>
          </a:p>
          <a:p>
            <a:r>
              <a:rPr lang="en-US" sz="2400" dirty="0" smtClean="0"/>
              <a:t>     but overall normalization just leaves </a:t>
            </a:r>
            <a:r>
              <a:rPr lang="en-US" sz="2400" dirty="0" smtClean="0">
                <a:solidFill>
                  <a:srgbClr val="FF0000"/>
                </a:solidFill>
              </a:rPr>
              <a:t>the tensor-to-scalar ratio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 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 two spectral index: </a:t>
            </a:r>
            <a:r>
              <a:rPr lang="en-US" sz="2400" dirty="0" err="1" smtClean="0"/>
              <a:t>n</a:t>
            </a:r>
            <a:r>
              <a:rPr lang="en-US" sz="2400" dirty="0" smtClean="0"/>
              <a:t> and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T</a:t>
            </a:r>
            <a:endParaRPr lang="en-US" sz="2400" dirty="0" smtClean="0"/>
          </a:p>
          <a:p>
            <a:r>
              <a:rPr lang="en-US" sz="2400" dirty="0" smtClean="0"/>
              <a:t>     bur consistency relation just leaves the scalar spectral index </a:t>
            </a:r>
          </a:p>
          <a:p>
            <a:endParaRPr lang="en-US" sz="2400" dirty="0"/>
          </a:p>
          <a:p>
            <a:r>
              <a:rPr lang="en-US" sz="2400" dirty="0" smtClean="0"/>
              <a:t> </a:t>
            </a:r>
          </a:p>
          <a:p>
            <a:pPr>
              <a:buFont typeface="Wingdings" charset="2"/>
              <a:buChar char="Ø"/>
            </a:pP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running</a:t>
            </a:r>
            <a:r>
              <a:rPr lang="en-US" sz="2400" dirty="0" smtClean="0"/>
              <a:t> of the scalar spectral index                                                                                          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261626" y="3128665"/>
            <a:ext cx="1487319" cy="95075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8043446" y="4755177"/>
            <a:ext cx="973351" cy="6368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123345" y="5841070"/>
            <a:ext cx="1625600" cy="7239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81003" y="1792811"/>
            <a:ext cx="1206500" cy="812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4572000" y="1792811"/>
            <a:ext cx="1257300" cy="7493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07430" y="4755177"/>
            <a:ext cx="4063796" cy="6368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49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Let’s pause for a moment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8771" y="1417638"/>
            <a:ext cx="8922657" cy="544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few order of magnitudes: </a:t>
            </a:r>
          </a:p>
          <a:p>
            <a:endParaRPr lang="en-US" sz="2800" dirty="0" smtClean="0"/>
          </a:p>
          <a:p>
            <a:r>
              <a:rPr lang="en-US" sz="2800" dirty="0" smtClean="0"/>
              <a:t>On large scales</a:t>
            </a:r>
          </a:p>
          <a:p>
            <a:r>
              <a:rPr lang="en-US" sz="2800" dirty="0" smtClean="0"/>
              <a:t>       </a:t>
            </a:r>
          </a:p>
          <a:p>
            <a:r>
              <a:rPr lang="en-US" sz="2800" dirty="0" smtClean="0"/>
              <a:t>                                          : observed amplitude of density pert.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               </a:t>
            </a:r>
          </a:p>
          <a:p>
            <a:r>
              <a:rPr lang="en-US" sz="2800" dirty="0" smtClean="0"/>
              <a:t>                      </a:t>
            </a:r>
            <a:r>
              <a:rPr lang="en-US" sz="2000" dirty="0" smtClean="0"/>
              <a:t>: number of </a:t>
            </a:r>
            <a:r>
              <a:rPr lang="en-US" sz="2000" dirty="0" err="1" smtClean="0"/>
              <a:t>e</a:t>
            </a:r>
            <a:r>
              <a:rPr lang="en-US" sz="2000" dirty="0" smtClean="0"/>
              <a:t>-folds for </a:t>
            </a:r>
            <a:r>
              <a:rPr lang="en-US" sz="2000" dirty="0" err="1" smtClean="0"/>
              <a:t>succesfull</a:t>
            </a:r>
            <a:r>
              <a:rPr lang="en-US" sz="2000" dirty="0" smtClean="0"/>
              <a:t> inflation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800" dirty="0" smtClean="0"/>
          </a:p>
          <a:p>
            <a:r>
              <a:rPr lang="en-US" sz="2800" dirty="0" smtClean="0"/>
              <a:t>  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12056" y="2857062"/>
            <a:ext cx="3422619" cy="1175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57626" y="4122496"/>
            <a:ext cx="5113061" cy="957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26573" y="4848676"/>
            <a:ext cx="1669141" cy="658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2651"/>
            <a:ext cx="8229600" cy="1143000"/>
          </a:xfrm>
        </p:spPr>
        <p:txBody>
          <a:bodyPr/>
          <a:lstStyle/>
          <a:p>
            <a:r>
              <a:rPr lang="en-US" dirty="0" smtClean="0"/>
              <a:t>Zoology of inflationary models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372" y="991394"/>
            <a:ext cx="6395350" cy="44581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2789" y="2879218"/>
            <a:ext cx="869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η</a:t>
            </a:r>
            <a:r>
              <a:rPr lang="en-US" sz="2400" dirty="0" smtClean="0"/>
              <a:t>&gt;2 </a:t>
            </a:r>
            <a:r>
              <a:rPr lang="en-US" sz="2400" dirty="0" err="1" smtClean="0"/>
              <a:t>ε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81732" y="3429000"/>
            <a:ext cx="1178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0&lt;</a:t>
            </a:r>
            <a:r>
              <a:rPr lang="en-US" sz="2400" dirty="0" err="1" smtClean="0"/>
              <a:t>η</a:t>
            </a:r>
            <a:r>
              <a:rPr lang="en-US" sz="2400" dirty="0" smtClean="0"/>
              <a:t>&lt;2 </a:t>
            </a:r>
            <a:r>
              <a:rPr lang="en-US" sz="2400" dirty="0" err="1" smtClean="0"/>
              <a:t>ε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99527" y="4493009"/>
            <a:ext cx="659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η</a:t>
            </a:r>
            <a:r>
              <a:rPr lang="en-US" sz="2400" dirty="0" smtClean="0"/>
              <a:t>&lt;0</a:t>
            </a:r>
            <a:endParaRPr lang="en-US" sz="2400" dirty="0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392113" y="5586413"/>
          <a:ext cx="3409950" cy="927100"/>
        </p:xfrm>
        <a:graphic>
          <a:graphicData uri="http://schemas.openxmlformats.org/presentationml/2006/ole">
            <p:oleObj spid="_x0000_s61442" name="Equation" r:id="rId4" imgW="1447800" imgH="393700" progId="Equation.3">
              <p:embed/>
            </p:oleObj>
          </a:graphicData>
        </a:graphic>
      </p:graphicFrame>
      <p:sp>
        <p:nvSpPr>
          <p:cNvPr id="8" name="Oval 7"/>
          <p:cNvSpPr/>
          <p:nvPr/>
        </p:nvSpPr>
        <p:spPr>
          <a:xfrm>
            <a:off x="3208385" y="5604556"/>
            <a:ext cx="659255" cy="927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689205" y="6153641"/>
            <a:ext cx="2180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See,e.g</a:t>
            </a:r>
            <a:r>
              <a:rPr lang="en-US" dirty="0" smtClean="0"/>
              <a:t>., Kinney et al. </a:t>
            </a:r>
          </a:p>
          <a:p>
            <a:r>
              <a:rPr lang="en-US" dirty="0" smtClean="0"/>
              <a:t>astro-ph/0007375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14265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Zoology of inflationary models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532" y="1220596"/>
            <a:ext cx="885846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400" dirty="0" smtClean="0"/>
              <a:t> </a:t>
            </a:r>
            <a:r>
              <a:rPr lang="en-US" sz="2400" b="1" i="1" dirty="0" smtClean="0">
                <a:solidFill>
                  <a:srgbClr val="008000"/>
                </a:solidFill>
              </a:rPr>
              <a:t>``Large-field’’ models 0&lt;</a:t>
            </a:r>
            <a:r>
              <a:rPr lang="en-US" sz="2400" b="1" i="1" dirty="0" err="1" smtClean="0">
                <a:solidFill>
                  <a:srgbClr val="008000"/>
                </a:solidFill>
              </a:rPr>
              <a:t>η</a:t>
            </a:r>
            <a:r>
              <a:rPr lang="en-US" sz="2400" b="1" i="1" dirty="0" smtClean="0">
                <a:solidFill>
                  <a:srgbClr val="008000"/>
                </a:solidFill>
              </a:rPr>
              <a:t>&lt;2ε:</a:t>
            </a:r>
          </a:p>
          <a:p>
            <a:r>
              <a:rPr lang="en-US" sz="2400" dirty="0" smtClean="0"/>
              <a:t>           </a:t>
            </a:r>
          </a:p>
          <a:p>
            <a:r>
              <a:rPr lang="en-US" sz="2400" dirty="0" smtClean="0"/>
              <a:t>                                           </a:t>
            </a:r>
            <a:r>
              <a:rPr lang="en-US" sz="2000" dirty="0" smtClean="0"/>
              <a:t>typical of ``</a:t>
            </a:r>
            <a:r>
              <a:rPr lang="en-US" sz="2000" dirty="0" err="1" smtClean="0"/>
              <a:t>caothic</a:t>
            </a:r>
            <a:r>
              <a:rPr lang="en-US" sz="2000" dirty="0" smtClean="0"/>
              <a:t> inflation scenario’’ (</a:t>
            </a:r>
            <a:r>
              <a:rPr lang="en-US" sz="2000" dirty="0" err="1" smtClean="0"/>
              <a:t>Linde</a:t>
            </a:r>
            <a:r>
              <a:rPr lang="en-US" sz="2000" dirty="0" smtClean="0"/>
              <a:t> `83)</a:t>
            </a:r>
          </a:p>
          <a:p>
            <a:r>
              <a:rPr lang="en-US" sz="2400" dirty="0" smtClean="0"/>
              <a:t>                        </a:t>
            </a:r>
          </a:p>
          <a:p>
            <a:r>
              <a:rPr lang="en-US" sz="2400" dirty="0" smtClean="0"/>
              <a:t>                                           </a:t>
            </a:r>
            <a:r>
              <a:rPr lang="en-US" sz="2000" dirty="0" smtClean="0"/>
              <a:t>``power law inflation’’ (</a:t>
            </a:r>
            <a:r>
              <a:rPr lang="en-US" sz="2000" dirty="0" err="1" smtClean="0"/>
              <a:t>Lucchin</a:t>
            </a:r>
            <a:r>
              <a:rPr lang="en-US" sz="2000" dirty="0" smtClean="0"/>
              <a:t>, </a:t>
            </a:r>
            <a:r>
              <a:rPr lang="en-US" sz="2000" dirty="0" err="1" smtClean="0"/>
              <a:t>Matarrese</a:t>
            </a:r>
            <a:r>
              <a:rPr lang="en-US" sz="2000" dirty="0" smtClean="0"/>
              <a:t> ‘85)</a:t>
            </a:r>
          </a:p>
          <a:p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400" b="1" i="1" dirty="0" smtClean="0"/>
              <a:t> </a:t>
            </a:r>
            <a:r>
              <a:rPr lang="en-US" sz="2000" b="1" i="1" dirty="0" smtClean="0"/>
              <a:t>  </a:t>
            </a:r>
            <a:r>
              <a:rPr lang="en-US" sz="2400" b="1" i="1" dirty="0" smtClean="0">
                <a:solidFill>
                  <a:srgbClr val="3366FF"/>
                </a:solidFill>
              </a:rPr>
              <a:t>``small-field models’’:  </a:t>
            </a:r>
            <a:r>
              <a:rPr lang="en-US" sz="2400" b="1" i="1" dirty="0" err="1" smtClean="0">
                <a:solidFill>
                  <a:srgbClr val="3366FF"/>
                </a:solidFill>
              </a:rPr>
              <a:t>η</a:t>
            </a:r>
            <a:r>
              <a:rPr lang="en-US" sz="2400" b="1" i="1" dirty="0" smtClean="0">
                <a:solidFill>
                  <a:srgbClr val="3366FF"/>
                </a:solidFill>
              </a:rPr>
              <a:t>&lt;0</a:t>
            </a:r>
          </a:p>
          <a:p>
            <a:pPr>
              <a:buFont typeface="Wingdings" charset="2"/>
              <a:buChar char="Ø"/>
            </a:pPr>
            <a:endParaRPr lang="en-US" sz="2400" dirty="0" smtClean="0"/>
          </a:p>
          <a:p>
            <a:r>
              <a:rPr lang="en-US" sz="2400" dirty="0" smtClean="0"/>
              <a:t>                                            </a:t>
            </a:r>
            <a:r>
              <a:rPr lang="en-US" sz="2000" dirty="0" smtClean="0"/>
              <a:t>from spontaneous symmetry breaking or Goldstone,         </a:t>
            </a:r>
          </a:p>
          <a:p>
            <a:r>
              <a:rPr lang="en-US" sz="2000" dirty="0" smtClean="0"/>
              <a:t>                                                     </a:t>
            </a:r>
            <a:r>
              <a:rPr lang="en-US" sz="2000" dirty="0" err="1" smtClean="0"/>
              <a:t>axion</a:t>
            </a:r>
            <a:r>
              <a:rPr lang="en-US" sz="2000" dirty="0" smtClean="0"/>
              <a:t> modes (</a:t>
            </a:r>
            <a:r>
              <a:rPr lang="en-US" sz="2000" dirty="0" err="1" smtClean="0"/>
              <a:t>Linde</a:t>
            </a:r>
            <a:r>
              <a:rPr lang="en-US" sz="2000" dirty="0" smtClean="0"/>
              <a:t>; Albrecht, Steinhardt `82; </a:t>
            </a:r>
            <a:r>
              <a:rPr lang="en-US" sz="2000" dirty="0" err="1" smtClean="0"/>
              <a:t>Freese</a:t>
            </a:r>
            <a:r>
              <a:rPr lang="en-US" sz="2000" dirty="0" smtClean="0"/>
              <a:t>   </a:t>
            </a:r>
          </a:p>
          <a:p>
            <a:r>
              <a:rPr lang="en-US" sz="2000" dirty="0" smtClean="0"/>
              <a:t>                                                     et al ‘90)</a:t>
            </a:r>
          </a:p>
          <a:p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 </a:t>
            </a:r>
            <a:r>
              <a:rPr lang="en-US" sz="2000" dirty="0" smtClean="0"/>
              <a:t>  </a:t>
            </a:r>
            <a:r>
              <a:rPr lang="en-US" sz="2400" b="1" i="1" dirty="0" smtClean="0">
                <a:solidFill>
                  <a:srgbClr val="FFFF00"/>
                </a:solidFill>
              </a:rPr>
              <a:t>hybrid models </a:t>
            </a:r>
            <a:r>
              <a:rPr lang="en-US" sz="2400" b="1" i="1" dirty="0" err="1" smtClean="0">
                <a:solidFill>
                  <a:srgbClr val="FFFF00"/>
                </a:solidFill>
              </a:rPr>
              <a:t>η</a:t>
            </a:r>
            <a:r>
              <a:rPr lang="en-US" sz="2400" b="1" i="1" dirty="0" smtClean="0">
                <a:solidFill>
                  <a:srgbClr val="FFFF00"/>
                </a:solidFill>
              </a:rPr>
              <a:t>&gt;2 </a:t>
            </a:r>
            <a:r>
              <a:rPr lang="en-US" sz="2400" b="1" i="1" dirty="0" err="1" smtClean="0">
                <a:solidFill>
                  <a:srgbClr val="FFFF00"/>
                </a:solidFill>
              </a:rPr>
              <a:t>ε</a:t>
            </a:r>
            <a:r>
              <a:rPr lang="en-US" sz="2400" b="1" i="1" dirty="0" smtClean="0">
                <a:solidFill>
                  <a:srgbClr val="FFFF00"/>
                </a:solidFill>
              </a:rPr>
              <a:t>: </a:t>
            </a:r>
            <a:endParaRPr lang="en-US" sz="2000" b="1" i="1" dirty="0" smtClean="0">
              <a:solidFill>
                <a:srgbClr val="FFFF00"/>
              </a:solidFill>
            </a:endParaRPr>
          </a:p>
          <a:p>
            <a:r>
              <a:rPr lang="en-US" sz="2400" dirty="0" smtClean="0"/>
              <a:t>                                            </a:t>
            </a:r>
            <a:r>
              <a:rPr lang="en-US" sz="2000" dirty="0" err="1" smtClean="0"/>
              <a:t>supersimmetry</a:t>
            </a:r>
            <a:r>
              <a:rPr lang="en-US" sz="2000" dirty="0" smtClean="0"/>
              <a:t>; typically involve a second field to end </a:t>
            </a:r>
          </a:p>
          <a:p>
            <a:r>
              <a:rPr lang="en-US" sz="2000" dirty="0" smtClean="0"/>
              <a:t>                                                     inflation (</a:t>
            </a:r>
            <a:r>
              <a:rPr lang="en-US" sz="2000" dirty="0" err="1" smtClean="0"/>
              <a:t>Linde</a:t>
            </a:r>
            <a:r>
              <a:rPr lang="en-US" sz="2000" dirty="0" smtClean="0"/>
              <a:t> ’91; ‘94) </a:t>
            </a:r>
            <a:r>
              <a:rPr lang="en-US" sz="2400" dirty="0" smtClean="0"/>
              <a:t>      </a:t>
            </a:r>
          </a:p>
          <a:p>
            <a:r>
              <a:rPr lang="en-US" sz="2000" dirty="0" smtClean="0"/>
              <a:t> </a:t>
            </a:r>
          </a:p>
          <a:p>
            <a:r>
              <a:rPr lang="en-US" sz="2000" dirty="0" smtClean="0"/>
              <a:t>     </a:t>
            </a:r>
          </a:p>
          <a:p>
            <a:endParaRPr lang="en-US" sz="2000" dirty="0" smtClean="0"/>
          </a:p>
          <a:p>
            <a:r>
              <a:rPr lang="en-US" sz="2000" dirty="0" smtClean="0"/>
              <a:t>                                                      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88997" y="1913700"/>
            <a:ext cx="1564233" cy="571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953406" y="2576285"/>
            <a:ext cx="2149021" cy="6430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32540" y="3967087"/>
            <a:ext cx="2115458" cy="1030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80139" y="5745390"/>
            <a:ext cx="2213430" cy="843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" y="1912214"/>
            <a:ext cx="4247746" cy="315589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49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Zoology of inflationary models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474" y="1946988"/>
            <a:ext cx="4378886" cy="31211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5814529"/>
            <a:ext cx="3007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``Small field’’  like potential </a:t>
            </a:r>
            <a:endParaRPr lang="en-US" sz="2000" dirty="0"/>
          </a:p>
        </p:txBody>
      </p:sp>
      <p:cxnSp>
        <p:nvCxnSpPr>
          <p:cNvPr id="11" name="Elbow Connector 10"/>
          <p:cNvCxnSpPr/>
          <p:nvPr/>
        </p:nvCxnSpPr>
        <p:spPr>
          <a:xfrm rot="5400000">
            <a:off x="1689820" y="4926305"/>
            <a:ext cx="1075068" cy="70138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16200000" flipH="1">
            <a:off x="6296183" y="4888397"/>
            <a:ext cx="980278" cy="871986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59502" y="5910055"/>
            <a:ext cx="3007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``Large field’’  like potential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-14265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Zoology of inflationary models: a warning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84" y="1000349"/>
            <a:ext cx="930074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Up to  now we have considered the </a:t>
            </a:r>
            <a:r>
              <a:rPr lang="en-US" sz="2400" dirty="0" err="1" smtClean="0"/>
              <a:t>simpest</a:t>
            </a:r>
            <a:r>
              <a:rPr lang="en-US" sz="2400" dirty="0" smtClean="0"/>
              <a:t> minimal inflationary models: </a:t>
            </a:r>
          </a:p>
          <a:p>
            <a:r>
              <a:rPr lang="en-US" sz="2400" dirty="0" smtClean="0"/>
              <a:t>slow-roll single-field </a:t>
            </a:r>
          </a:p>
          <a:p>
            <a:pPr marL="400050" indent="-400050">
              <a:buAutoNum type="romanLcParenR"/>
            </a:pPr>
            <a:r>
              <a:rPr lang="en-US" sz="2400" dirty="0" smtClean="0"/>
              <a:t>Single weakly-coupled real </a:t>
            </a:r>
            <a:r>
              <a:rPr lang="en-US" sz="2400" dirty="0" err="1" smtClean="0"/>
              <a:t>scalr</a:t>
            </a:r>
            <a:r>
              <a:rPr lang="en-US" sz="2400" dirty="0" smtClean="0"/>
              <a:t> field</a:t>
            </a:r>
          </a:p>
          <a:p>
            <a:pPr marL="400050" indent="-400050">
              <a:buAutoNum type="romanLcParenR"/>
            </a:pPr>
            <a:r>
              <a:rPr lang="en-US" sz="2400" dirty="0" smtClean="0"/>
              <a:t>Canonical kinetic term</a:t>
            </a:r>
          </a:p>
          <a:p>
            <a:pPr marL="400050" indent="-400050">
              <a:buAutoNum type="romanLcParenR"/>
            </a:pPr>
            <a:r>
              <a:rPr lang="en-US" sz="2400" dirty="0" smtClean="0"/>
              <a:t>Slowly-rolling on a (featureless) potential</a:t>
            </a:r>
          </a:p>
          <a:p>
            <a:pPr marL="400050" indent="-400050">
              <a:buAutoNum type="romanLcParenR"/>
            </a:pPr>
            <a:r>
              <a:rPr lang="en-US" sz="2400" dirty="0" smtClean="0"/>
              <a:t>Initial Bunch-Davies vacuum state</a:t>
            </a:r>
          </a:p>
          <a:p>
            <a:pPr marL="400050" indent="-400050"/>
            <a:endParaRPr lang="en-US" sz="2400" dirty="0" smtClean="0"/>
          </a:p>
          <a:p>
            <a:pPr marL="400050" indent="-400050"/>
            <a:endParaRPr lang="en-US" sz="2400" dirty="0" smtClean="0"/>
          </a:p>
          <a:p>
            <a:pPr marL="400050" indent="-400050"/>
            <a:r>
              <a:rPr lang="en-US" sz="2400" dirty="0" smtClean="0"/>
              <a:t>However……….violating each of these conditions can bring much richer </a:t>
            </a:r>
          </a:p>
          <a:p>
            <a:pPr marL="400050" indent="-400050"/>
            <a:r>
              <a:rPr lang="en-US" sz="2400" dirty="0" smtClean="0"/>
              <a:t>models both for the observational signatures (e.g. non-</a:t>
            </a:r>
            <a:r>
              <a:rPr lang="en-US" sz="2400" dirty="0" err="1" smtClean="0"/>
              <a:t>gaussianity</a:t>
            </a:r>
            <a:r>
              <a:rPr lang="en-US" sz="2400" dirty="0" smtClean="0"/>
              <a:t> of </a:t>
            </a:r>
          </a:p>
          <a:p>
            <a:pPr marL="400050" indent="-400050"/>
            <a:r>
              <a:rPr lang="en-US" sz="2400" dirty="0" smtClean="0"/>
              <a:t>the primordial perturbations, </a:t>
            </a:r>
            <a:r>
              <a:rPr lang="en-US" sz="2400" dirty="0" err="1" smtClean="0"/>
              <a:t>isocurvature</a:t>
            </a:r>
            <a:r>
              <a:rPr lang="en-US" sz="2400" dirty="0" smtClean="0"/>
              <a:t> perturbations – </a:t>
            </a:r>
            <a:r>
              <a:rPr lang="en-US" sz="2400" dirty="0" err="1" smtClean="0"/>
              <a:t>i.e</a:t>
            </a:r>
            <a:r>
              <a:rPr lang="en-US" sz="2400" dirty="0" smtClean="0"/>
              <a:t> relative </a:t>
            </a:r>
          </a:p>
          <a:p>
            <a:pPr marL="400050" indent="-400050"/>
            <a:r>
              <a:rPr lang="en-US" sz="2400" dirty="0" smtClean="0"/>
              <a:t>perturbations between different scalar-fields,……) and for particle physics </a:t>
            </a:r>
          </a:p>
          <a:p>
            <a:pPr marL="400050" indent="-400050"/>
            <a:r>
              <a:rPr lang="en-US" sz="2400" dirty="0" smtClean="0"/>
              <a:t>theories motivating them      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5770" y="-142651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Zoology of inflationary models: a warning (II)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484" y="930308"/>
            <a:ext cx="8904516" cy="643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couple of examples:</a:t>
            </a:r>
          </a:p>
          <a:p>
            <a:endParaRPr lang="en-US" sz="2000" dirty="0" smtClean="0"/>
          </a:p>
          <a:p>
            <a:pPr>
              <a:buFont typeface="Wingdings" charset="2"/>
              <a:buChar char="ü"/>
            </a:pPr>
            <a:r>
              <a:rPr lang="en-US" sz="2000" dirty="0" smtClean="0"/>
              <a:t>  </a:t>
            </a:r>
            <a:r>
              <a:rPr lang="en-US" sz="2000" b="1" i="1" dirty="0" smtClean="0">
                <a:solidFill>
                  <a:srgbClr val="008000"/>
                </a:solidFill>
              </a:rPr>
              <a:t>Multi-field models of inflation </a:t>
            </a:r>
          </a:p>
          <a:p>
            <a:pPr>
              <a:buFont typeface="Wingdings" charset="2"/>
              <a:buChar char="ü"/>
            </a:pPr>
            <a:endParaRPr lang="en-US" sz="2000" dirty="0" smtClean="0"/>
          </a:p>
          <a:p>
            <a:pPr>
              <a:buFont typeface="Wingdings" charset="2"/>
              <a:buChar char="ü"/>
            </a:pPr>
            <a:endParaRPr lang="en-US" sz="2000" dirty="0" smtClean="0"/>
          </a:p>
          <a:p>
            <a:pPr>
              <a:buFont typeface="Wingdings" charset="2"/>
              <a:buChar char="ü"/>
            </a:pPr>
            <a:r>
              <a:rPr lang="en-US" sz="2000" dirty="0" smtClean="0"/>
              <a:t> </a:t>
            </a:r>
            <a:r>
              <a:rPr lang="en-US" sz="2000" b="1" i="1" dirty="0" smtClean="0">
                <a:solidFill>
                  <a:srgbClr val="008000"/>
                </a:solidFill>
              </a:rPr>
              <a:t>non-standard kinetic terms</a:t>
            </a:r>
            <a:r>
              <a:rPr lang="en-US" sz="2000" b="1" i="1" dirty="0" smtClean="0"/>
              <a:t>: </a:t>
            </a:r>
            <a:r>
              <a:rPr lang="en-US" sz="2000" dirty="0" err="1" smtClean="0"/>
              <a:t>inflaton</a:t>
            </a:r>
            <a:r>
              <a:rPr lang="en-US" sz="2000" dirty="0" smtClean="0"/>
              <a:t> </a:t>
            </a:r>
            <a:r>
              <a:rPr lang="en-US" sz="2000" dirty="0" err="1" smtClean="0"/>
              <a:t>lagrangian</a:t>
            </a:r>
            <a:r>
              <a:rPr lang="en-US" sz="2000" dirty="0" smtClean="0"/>
              <a:t> is an arbitrary function of the    </a:t>
            </a:r>
          </a:p>
          <a:p>
            <a:r>
              <a:rPr lang="en-US" sz="2000" dirty="0" smtClean="0"/>
              <a:t>     </a:t>
            </a:r>
            <a:r>
              <a:rPr lang="en-US" sz="2000" dirty="0" err="1" smtClean="0"/>
              <a:t>inflaton</a:t>
            </a:r>
            <a:r>
              <a:rPr lang="en-US" sz="2000" dirty="0" smtClean="0"/>
              <a:t> field and the kinetic term </a:t>
            </a:r>
            <a:r>
              <a:rPr lang="en-US" sz="1600" dirty="0" smtClean="0"/>
              <a:t>(Chen, Huang, </a:t>
            </a:r>
            <a:r>
              <a:rPr lang="en-US" sz="1600" dirty="0" err="1" smtClean="0"/>
              <a:t>Kachru</a:t>
            </a:r>
            <a:r>
              <a:rPr lang="en-US" sz="1600" dirty="0" smtClean="0"/>
              <a:t>, </a:t>
            </a:r>
            <a:r>
              <a:rPr lang="en-US" sz="1600" dirty="0" err="1" smtClean="0"/>
              <a:t>Shiu</a:t>
            </a:r>
            <a:r>
              <a:rPr lang="en-US" sz="1600" dirty="0" smtClean="0"/>
              <a:t> hep-th/0605045</a:t>
            </a:r>
            <a:r>
              <a:rPr lang="en-US" sz="2000" dirty="0" smtClean="0"/>
              <a:t>)  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    </a:t>
            </a:r>
          </a:p>
          <a:p>
            <a:r>
              <a:rPr lang="en-US" sz="2000" dirty="0" smtClean="0"/>
              <a:t>e.g</a:t>
            </a:r>
            <a:r>
              <a:rPr lang="en-US" sz="2000" b="1" i="1" dirty="0" smtClean="0">
                <a:solidFill>
                  <a:srgbClr val="008000"/>
                </a:solidFill>
              </a:rPr>
              <a:t>. </a:t>
            </a:r>
            <a:r>
              <a:rPr lang="en-US" sz="2000" b="1" i="1" dirty="0" err="1" smtClean="0">
                <a:solidFill>
                  <a:srgbClr val="008000"/>
                </a:solidFill>
              </a:rPr>
              <a:t>i</a:t>
            </a:r>
            <a:r>
              <a:rPr lang="en-US" sz="2000" b="1" i="1" dirty="0" smtClean="0">
                <a:solidFill>
                  <a:srgbClr val="008000"/>
                </a:solidFill>
              </a:rPr>
              <a:t>) kinetic inflation</a:t>
            </a:r>
            <a:r>
              <a:rPr lang="en-US" sz="2000" dirty="0" smtClean="0"/>
              <a:t>: inflation driven by kinetic terms </a:t>
            </a:r>
            <a:r>
              <a:rPr lang="en-US" sz="1200" dirty="0" smtClean="0"/>
              <a:t>(</a:t>
            </a:r>
            <a:r>
              <a:rPr lang="en-US" sz="1200" dirty="0" err="1" smtClean="0"/>
              <a:t>A.Picon</a:t>
            </a:r>
            <a:r>
              <a:rPr lang="en-US" sz="1200" dirty="0" smtClean="0"/>
              <a:t>, </a:t>
            </a:r>
            <a:r>
              <a:rPr lang="en-US" sz="1200" dirty="0" err="1" smtClean="0"/>
              <a:t>Damour</a:t>
            </a:r>
            <a:r>
              <a:rPr lang="en-US" sz="1200" dirty="0" smtClean="0"/>
              <a:t>, </a:t>
            </a:r>
            <a:r>
              <a:rPr lang="en-US" sz="1200" dirty="0" err="1" smtClean="0"/>
              <a:t>Mukhanov</a:t>
            </a:r>
            <a:r>
              <a:rPr lang="en-US" sz="1200" dirty="0" smtClean="0"/>
              <a:t> </a:t>
            </a:r>
            <a:r>
              <a:rPr lang="en-US" sz="1200" b="1" dirty="0" smtClean="0"/>
              <a:t>hep-th/9904075</a:t>
            </a:r>
            <a:r>
              <a:rPr lang="en-US" sz="1200" dirty="0" smtClean="0"/>
              <a:t>)</a:t>
            </a:r>
            <a:endParaRPr lang="en-US" sz="1200" b="1" dirty="0" smtClean="0"/>
          </a:p>
          <a:p>
            <a:r>
              <a:rPr lang="en-US" sz="2000" b="1" i="1" dirty="0" smtClean="0">
                <a:solidFill>
                  <a:srgbClr val="008000"/>
                </a:solidFill>
              </a:rPr>
              <a:t>       ii)</a:t>
            </a:r>
            <a:r>
              <a:rPr lang="en-US" sz="2000" dirty="0" smtClean="0"/>
              <a:t> </a:t>
            </a:r>
            <a:r>
              <a:rPr lang="en-US" sz="2000" b="1" i="1" dirty="0" smtClean="0">
                <a:solidFill>
                  <a:srgbClr val="008000"/>
                </a:solidFill>
              </a:rPr>
              <a:t>DBI </a:t>
            </a:r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smtClean="0"/>
              <a:t>Dirac-Born-Infield) </a:t>
            </a:r>
            <a:r>
              <a:rPr lang="en-US" sz="2000" b="1" i="1" dirty="0" smtClean="0">
                <a:solidFill>
                  <a:srgbClr val="008000"/>
                </a:solidFill>
              </a:rPr>
              <a:t>models </a:t>
            </a:r>
            <a:r>
              <a:rPr lang="en-US" sz="2000" dirty="0" smtClean="0"/>
              <a:t>(</a:t>
            </a:r>
            <a:r>
              <a:rPr lang="en-US" sz="2000" dirty="0" err="1" smtClean="0"/>
              <a:t>brane</a:t>
            </a:r>
            <a:r>
              <a:rPr lang="en-US" sz="2000" dirty="0" smtClean="0"/>
              <a:t>/string inspired models) </a:t>
            </a:r>
          </a:p>
          <a:p>
            <a:r>
              <a:rPr lang="en-US" sz="2000" dirty="0" smtClean="0"/>
              <a:t>           </a:t>
            </a:r>
            <a:r>
              <a:rPr lang="en-US" sz="1600" dirty="0" err="1" smtClean="0"/>
              <a:t>Alishahiha</a:t>
            </a:r>
            <a:r>
              <a:rPr lang="en-US" sz="1600" dirty="0" smtClean="0"/>
              <a:t>, Silverstein, Tong hep-th/0404084 </a:t>
            </a:r>
          </a:p>
          <a:p>
            <a:r>
              <a:rPr lang="en-US" sz="2000" dirty="0" smtClean="0"/>
              <a:t>        </a:t>
            </a:r>
          </a:p>
          <a:p>
            <a:r>
              <a:rPr lang="en-US" sz="2000" dirty="0" smtClean="0"/>
              <a:t>            </a:t>
            </a:r>
          </a:p>
          <a:p>
            <a:r>
              <a:rPr lang="en-US" sz="2000" dirty="0" smtClean="0"/>
              <a:t>           </a:t>
            </a:r>
            <a:r>
              <a:rPr lang="en-US" sz="2000" dirty="0" err="1" smtClean="0"/>
              <a:t>rmendarizass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dirty="0" smtClean="0"/>
              <a:t>N.B.: In these models </a:t>
            </a:r>
            <a:r>
              <a:rPr lang="en-US" dirty="0" err="1" smtClean="0"/>
              <a:t>inflaton</a:t>
            </a:r>
            <a:r>
              <a:rPr lang="en-US" dirty="0" smtClean="0"/>
              <a:t> perturbations propagate with a sound speed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s</a:t>
            </a:r>
            <a:r>
              <a:rPr lang="en-US" dirty="0" smtClean="0"/>
              <a:t>&lt;1 and inflation   </a:t>
            </a:r>
          </a:p>
          <a:p>
            <a:r>
              <a:rPr lang="en-US" dirty="0" smtClean="0"/>
              <a:t>          can happen with steep potentials </a:t>
            </a:r>
          </a:p>
          <a:p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34898" y="1329980"/>
            <a:ext cx="3179629" cy="839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10091" y="3269173"/>
            <a:ext cx="3846282" cy="681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602" y="5038266"/>
            <a:ext cx="6321705" cy="885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4505" y="233753"/>
            <a:ext cx="77722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Why gravity waves of inflation are important?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2072" y="1052284"/>
            <a:ext cx="942148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400" dirty="0" smtClean="0"/>
              <a:t> A smoking gun of a period of inflation in the early universe</a:t>
            </a:r>
          </a:p>
          <a:p>
            <a:pPr>
              <a:buFont typeface="Wingdings" charset="2"/>
              <a:buChar char="Ø"/>
            </a:pPr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 The amplitude of the inflationary gravity waves probes the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</a:rPr>
              <a:t>energy scale of inflation</a:t>
            </a:r>
          </a:p>
          <a:p>
            <a:endParaRPr lang="en-US" sz="2400" b="1" i="1" dirty="0" smtClean="0"/>
          </a:p>
          <a:p>
            <a:endParaRPr lang="en-US" sz="2400" b="1" i="1" dirty="0" smtClean="0"/>
          </a:p>
          <a:p>
            <a:endParaRPr lang="en-US" sz="2400" b="1" i="1" dirty="0" smtClean="0"/>
          </a:p>
          <a:p>
            <a:endParaRPr lang="en-US" sz="2400" b="1" i="1" dirty="0" smtClean="0"/>
          </a:p>
          <a:p>
            <a:pPr>
              <a:buFont typeface="Wingdings" charset="2"/>
              <a:buChar char="Ø"/>
            </a:pPr>
            <a:r>
              <a:rPr lang="en-US" sz="2400" b="1" i="1" dirty="0" smtClean="0"/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a detection would provide a firm observational link to physics of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    the early universe, characterized by energies never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acheivable</a:t>
            </a:r>
            <a:r>
              <a:rPr lang="en-US" sz="2400" b="1" i="1" dirty="0" smtClean="0">
                <a:solidFill>
                  <a:srgbClr val="FF0000"/>
                </a:solidFill>
              </a:rPr>
              <a:t> in labs.</a:t>
            </a:r>
          </a:p>
          <a:p>
            <a:endParaRPr lang="en-US" sz="2400" b="1" i="1" dirty="0" smtClean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 inflationary gravity waves generate a </a:t>
            </a:r>
            <a:r>
              <a:rPr lang="en-US" sz="2400" b="1" i="1" dirty="0" smtClean="0">
                <a:solidFill>
                  <a:srgbClr val="FF0000"/>
                </a:solidFill>
              </a:rPr>
              <a:t>unique</a:t>
            </a:r>
            <a:r>
              <a:rPr lang="en-US" sz="2400" dirty="0" smtClean="0"/>
              <a:t> imprint into the CMB </a:t>
            </a:r>
          </a:p>
          <a:p>
            <a:r>
              <a:rPr lang="en-US" sz="2400" b="1" i="1" dirty="0" smtClean="0"/>
              <a:t>    </a:t>
            </a:r>
            <a:r>
              <a:rPr lang="en-US" sz="2400" b="1" i="1" dirty="0" smtClean="0">
                <a:solidFill>
                  <a:srgbClr val="FF0000"/>
                </a:solidFill>
              </a:rPr>
              <a:t>polarization pattern   </a:t>
            </a:r>
          </a:p>
          <a:p>
            <a:r>
              <a:rPr lang="en-US" sz="2400" b="1" i="1" dirty="0" smtClean="0"/>
              <a:t>    </a:t>
            </a:r>
            <a:endParaRPr lang="en-US" sz="2400" dirty="0"/>
          </a:p>
        </p:txBody>
      </p:sp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2273751" y="2812141"/>
          <a:ext cx="3952875" cy="914400"/>
        </p:xfrm>
        <a:graphic>
          <a:graphicData uri="http://schemas.openxmlformats.org/presentationml/2006/ole">
            <p:oleObj spid="_x0000_s66562" name="Equation" r:id="rId3" imgW="1866900" imgH="431800" progId="Equation.3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2273751" y="2812141"/>
            <a:ext cx="3952875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292772"/>
            <a:ext cx="7870371" cy="101566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                      INFLATION:</a:t>
            </a:r>
          </a:p>
          <a:p>
            <a:r>
              <a:rPr lang="en-US" dirty="0" smtClean="0"/>
              <a:t>    </a:t>
            </a:r>
            <a:r>
              <a:rPr lang="en-US" sz="2400" dirty="0" smtClean="0"/>
              <a:t>a period of accelerated expansion in the very early universe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199" y="1632852"/>
            <a:ext cx="6703766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a homogeneous and isotropic universe:               </a:t>
            </a:r>
          </a:p>
          <a:p>
            <a:endParaRPr lang="en-US" dirty="0" smtClean="0"/>
          </a:p>
          <a:p>
            <a:r>
              <a:rPr lang="en-US" dirty="0" smtClean="0"/>
              <a:t>            cosmological scale factor  ( physical length                                    )</a:t>
            </a:r>
          </a:p>
          <a:p>
            <a:endParaRPr lang="en-US" dirty="0" smtClean="0"/>
          </a:p>
          <a:p>
            <a:r>
              <a:rPr lang="en-US" dirty="0" smtClean="0"/>
              <a:t>From </a:t>
            </a:r>
            <a:r>
              <a:rPr lang="en-US" dirty="0" err="1" smtClean="0"/>
              <a:t>Einstein+continuity</a:t>
            </a:r>
            <a:r>
              <a:rPr lang="en-US" dirty="0" smtClean="0"/>
              <a:t> equations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and 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 with the total energy density of the universe and pressure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199" y="2074756"/>
            <a:ext cx="746254" cy="6716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3485" y="5319519"/>
            <a:ext cx="2728205" cy="996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056303" y="6284616"/>
            <a:ext cx="1726981" cy="435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30198" y="2993374"/>
            <a:ext cx="3407224" cy="205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5131434" y="2014432"/>
            <a:ext cx="1796108" cy="889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4508"/>
            <a:ext cx="8229600" cy="1143000"/>
          </a:xfrm>
        </p:spPr>
        <p:txBody>
          <a:bodyPr/>
          <a:lstStyle/>
          <a:p>
            <a:r>
              <a:rPr lang="en-US" dirty="0" smtClean="0"/>
              <a:t>Observational constraints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1343" y="1018492"/>
            <a:ext cx="868789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onstraints on </a:t>
            </a:r>
            <a:r>
              <a:rPr lang="en-US" sz="2400" dirty="0" err="1" smtClean="0"/>
              <a:t>r</a:t>
            </a:r>
            <a:r>
              <a:rPr lang="en-US" sz="2400" dirty="0" smtClean="0"/>
              <a:t>, </a:t>
            </a:r>
            <a:r>
              <a:rPr lang="en-US" sz="2400" dirty="0" err="1" smtClean="0"/>
              <a:t>n</a:t>
            </a:r>
            <a:r>
              <a:rPr lang="en-US" sz="2400" dirty="0" smtClean="0"/>
              <a:t>, </a:t>
            </a:r>
            <a:r>
              <a:rPr lang="en-US" sz="2400" dirty="0" err="1" smtClean="0"/>
              <a:t>dn/dlnk</a:t>
            </a:r>
            <a:r>
              <a:rPr lang="en-US" sz="2400" dirty="0" smtClean="0"/>
              <a:t>  can be translated into constraints on</a:t>
            </a:r>
          </a:p>
          <a:p>
            <a:r>
              <a:rPr lang="en-US" sz="2400" dirty="0" smtClean="0"/>
              <a:t>the slow-roll parameters allowing to constraint/rule out  inflationary </a:t>
            </a:r>
          </a:p>
          <a:p>
            <a:r>
              <a:rPr lang="en-US" sz="2400" dirty="0" smtClean="0"/>
              <a:t>models  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5343" y="3537857"/>
            <a:ext cx="2975426" cy="743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" y="2793999"/>
            <a:ext cx="1485900" cy="63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48341" y="4408716"/>
            <a:ext cx="5471401" cy="127714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287" y="105617"/>
            <a:ext cx="9579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                                CMB anisotropies: </a:t>
            </a:r>
          </a:p>
          <a:p>
            <a:r>
              <a:rPr lang="en-US" sz="2800" dirty="0" smtClean="0"/>
              <a:t>                how they tell us about early universe physics?   </a:t>
            </a:r>
            <a:endParaRPr lang="en-US" sz="2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458" y="1772474"/>
            <a:ext cx="3393093" cy="363051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828" y="6218172"/>
            <a:ext cx="621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Initial conditions from inflationary perturbations</a:t>
            </a:r>
            <a:endParaRPr lang="en-US" sz="2400" dirty="0"/>
          </a:p>
        </p:txBody>
      </p:sp>
      <p:cxnSp>
        <p:nvCxnSpPr>
          <p:cNvPr id="24" name="Elbow Connector 23"/>
          <p:cNvCxnSpPr/>
          <p:nvPr/>
        </p:nvCxnSpPr>
        <p:spPr>
          <a:xfrm rot="16200000" flipH="1">
            <a:off x="726110" y="4698243"/>
            <a:ext cx="2123772" cy="92892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108818" y="3428110"/>
            <a:ext cx="159177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65686" y="2123275"/>
            <a:ext cx="168282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Gravity+ </a:t>
            </a:r>
          </a:p>
          <a:p>
            <a:r>
              <a:rPr lang="en-US" sz="2400" dirty="0" smtClean="0"/>
              <a:t>pressure </a:t>
            </a:r>
          </a:p>
          <a:p>
            <a:r>
              <a:rPr lang="en-US" sz="2400" dirty="0" smtClean="0"/>
              <a:t>(+ diffusion)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323533" y="2969489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75933" y="3121889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28333" y="3274289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42857" y="2904957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75933" y="3491221"/>
            <a:ext cx="74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73471" y="3731489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47657" y="3306555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2423" y="3428110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62927" y="2123275"/>
            <a:ext cx="107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822455" y="2969489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27561" y="2784823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23533" y="3323603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23533" y="2600157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flipH="1">
            <a:off x="1425797" y="2904957"/>
            <a:ext cx="33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742337" y="2853569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787421" y="3220625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063747" y="4405621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107319" y="4100821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354023" y="4285487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397595" y="4068555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52457" y="3916155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endParaRPr lang="en-US" dirty="0"/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377185" y="4100821"/>
          <a:ext cx="740652" cy="1350601"/>
        </p:xfrm>
        <a:graphic>
          <a:graphicData uri="http://schemas.openxmlformats.org/presentationml/2006/ole">
            <p:oleObj spid="_x0000_s68610" name="Equation" r:id="rId4" imgW="215900" imgH="393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1588" y="639628"/>
            <a:ext cx="8291293" cy="6215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83381" y="896437"/>
            <a:ext cx="237757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Last scattering surface:</a:t>
            </a:r>
          </a:p>
          <a:p>
            <a:r>
              <a:rPr lang="en-US" dirty="0" smtClean="0"/>
              <a:t>primary anisotropies=</a:t>
            </a:r>
          </a:p>
          <a:p>
            <a:r>
              <a:rPr lang="en-US" dirty="0" err="1" smtClean="0"/>
              <a:t>disomogenieties</a:t>
            </a:r>
            <a:r>
              <a:rPr lang="en-US" dirty="0" smtClean="0"/>
              <a:t>+</a:t>
            </a:r>
          </a:p>
          <a:p>
            <a:r>
              <a:rPr lang="en-US" dirty="0" err="1" smtClean="0"/>
              <a:t>doppler</a:t>
            </a:r>
            <a:r>
              <a:rPr lang="en-US" dirty="0" smtClean="0"/>
              <a:t> effects. </a:t>
            </a:r>
          </a:p>
          <a:p>
            <a:r>
              <a:rPr lang="en-US" dirty="0" smtClean="0"/>
              <a:t>Primordial fluctuations </a:t>
            </a:r>
          </a:p>
          <a:p>
            <a:r>
              <a:rPr lang="en-US" dirty="0" smtClean="0"/>
              <a:t>imprinted 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1449" y="199573"/>
            <a:ext cx="957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CMB anisotropies: how they tell us about early universe physics?   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028894" y="1143000"/>
            <a:ext cx="1118201" cy="39914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065583" y="3356429"/>
            <a:ext cx="2429555" cy="14514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98612" y="2772617"/>
            <a:ext cx="25992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Intervening matter: </a:t>
            </a:r>
          </a:p>
          <a:p>
            <a:r>
              <a:rPr lang="en-US" dirty="0" smtClean="0"/>
              <a:t>secondary  anisotropies:</a:t>
            </a:r>
          </a:p>
          <a:p>
            <a:r>
              <a:rPr lang="en-US" dirty="0" smtClean="0"/>
              <a:t>e.g. </a:t>
            </a:r>
            <a:r>
              <a:rPr lang="en-US" dirty="0" err="1" smtClean="0"/>
              <a:t>blueshift-redshift</a:t>
            </a:r>
            <a:r>
              <a:rPr lang="en-US" dirty="0" smtClean="0"/>
              <a:t> of </a:t>
            </a:r>
          </a:p>
          <a:p>
            <a:r>
              <a:rPr lang="en-US" dirty="0" smtClean="0"/>
              <a:t>CMB photons (ISW effect)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6113" y="123760"/>
            <a:ext cx="72235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         CMB anisotropies: basics                </a:t>
            </a:r>
            <a:endParaRPr lang="en-US" sz="32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1291" y="3785969"/>
            <a:ext cx="2270125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1262" y="821630"/>
            <a:ext cx="99535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Actors: 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 Photons-baryons  glued together in a single fluid by Compton scattering until last-scattering epoch z~1100.  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 dark matter+ </a:t>
            </a:r>
            <a:r>
              <a:rPr lang="en-US" sz="2400" dirty="0" err="1" smtClean="0"/>
              <a:t>neutrinos+cosmological</a:t>
            </a:r>
            <a:r>
              <a:rPr lang="en-US" sz="2400" dirty="0" smtClean="0"/>
              <a:t> constant</a:t>
            </a:r>
          </a:p>
          <a:p>
            <a:endParaRPr lang="en-US" sz="2400" dirty="0" smtClean="0"/>
          </a:p>
          <a:p>
            <a:r>
              <a:rPr lang="en-US" sz="2400" dirty="0" smtClean="0"/>
              <a:t>Forces: </a:t>
            </a:r>
          </a:p>
          <a:p>
            <a:r>
              <a:rPr lang="en-US" sz="2400" dirty="0" smtClean="0"/>
              <a:t>gravity (mainly due to Dark </a:t>
            </a:r>
            <a:r>
              <a:rPr lang="en-US" sz="2400" dirty="0" err="1" smtClean="0"/>
              <a:t>Matter)+pressure</a:t>
            </a:r>
            <a:r>
              <a:rPr lang="en-US" sz="2400" dirty="0" smtClean="0"/>
              <a:t> = </a:t>
            </a:r>
            <a:r>
              <a:rPr lang="en-US" sz="2400" b="1" i="1" dirty="0" smtClean="0">
                <a:solidFill>
                  <a:srgbClr val="FF0000"/>
                </a:solidFill>
              </a:rPr>
              <a:t>acoustic oscillations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Boltzmann eq. for photons distribution function </a:t>
            </a:r>
            <a:r>
              <a:rPr lang="en-US" sz="2400" dirty="0" err="1" smtClean="0"/>
              <a:t>f</a:t>
            </a:r>
            <a:r>
              <a:rPr lang="en-US" sz="2400" dirty="0" smtClean="0"/>
              <a:t>: 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626" y="4619173"/>
            <a:ext cx="50704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>
          <a:xfrm rot="16200000" flipV="1">
            <a:off x="7913457" y="4797212"/>
            <a:ext cx="535215" cy="2512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72007" y="5126950"/>
            <a:ext cx="2787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Collision term: pressure and diffusion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AutoShape 11"/>
          <p:cNvSpPr>
            <a:spLocks/>
          </p:cNvSpPr>
          <p:nvPr/>
        </p:nvSpPr>
        <p:spPr bwMode="auto">
          <a:xfrm rot="16209890">
            <a:off x="3266753" y="4132718"/>
            <a:ext cx="228600" cy="3124200"/>
          </a:xfrm>
          <a:prstGeom prst="leftBrace">
            <a:avLst>
              <a:gd name="adj1" fmla="val 113889"/>
              <a:gd name="adj2" fmla="val 50000"/>
            </a:avLst>
          </a:prstGeom>
          <a:noFill/>
          <a:ln w="9525">
            <a:solidFill>
              <a:srgbClr val="FF0336"/>
            </a:solidFill>
            <a:round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2450778" y="5810705"/>
            <a:ext cx="15608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Gravity </a:t>
            </a:r>
            <a:r>
              <a:rPr lang="en-GB" b="1" dirty="0" smtClean="0">
                <a:solidFill>
                  <a:srgbClr val="FF0000"/>
                </a:solidFill>
              </a:rPr>
              <a:t>effects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0626" y="6295567"/>
            <a:ext cx="731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+Boltzmann </a:t>
            </a:r>
            <a:r>
              <a:rPr lang="en-US" dirty="0" err="1" smtClean="0"/>
              <a:t>eqs</a:t>
            </a:r>
            <a:r>
              <a:rPr lang="en-US" dirty="0" smtClean="0"/>
              <a:t>. For Dark matter particles, neutrinos and Einstein equations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29" y="1142996"/>
            <a:ext cx="8504702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One is essentially perturbing around a Black-body distribution with </a:t>
            </a:r>
          </a:p>
          <a:p>
            <a:r>
              <a:rPr lang="en-US" sz="2400" dirty="0" smtClean="0"/>
              <a:t>mean temperature   </a:t>
            </a:r>
          </a:p>
          <a:p>
            <a:endParaRPr lang="en-US" sz="2400" dirty="0" smtClean="0"/>
          </a:p>
          <a:p>
            <a:r>
              <a:rPr lang="en-US" sz="2400" dirty="0" smtClean="0"/>
              <a:t>Observed CMB anisotropies at the level 10</a:t>
            </a:r>
            <a:r>
              <a:rPr lang="en-US" sz="2400" baseline="30000" dirty="0" smtClean="0"/>
              <a:t>−5</a:t>
            </a:r>
            <a:r>
              <a:rPr lang="en-US" sz="2400" dirty="0" smtClean="0"/>
              <a:t>: 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CMB Angular power spectrum: 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56113" y="214475"/>
            <a:ext cx="72235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         CMB anisotropies: basics               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8726" y="2736098"/>
            <a:ext cx="5691416" cy="1307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0583" y="4819790"/>
            <a:ext cx="4025283" cy="89693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5400000" flipH="1" flipV="1">
            <a:off x="2004786" y="5724072"/>
            <a:ext cx="816429" cy="2902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540000" y="1494064"/>
            <a:ext cx="1306285" cy="636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238" y="1886727"/>
            <a:ext cx="3316750" cy="204830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253510" y="2539997"/>
            <a:ext cx="607614" cy="4846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84" y="1233715"/>
            <a:ext cx="5311492" cy="3338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421" y="176877"/>
            <a:ext cx="85085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Observed Temperature power spectrum 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00161" y="1527388"/>
            <a:ext cx="1068842" cy="4778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00588" y="4572142"/>
            <a:ext cx="2174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WMAP coll. </a:t>
            </a:r>
            <a:r>
              <a:rPr lang="en-US" dirty="0" err="1" smtClean="0"/>
              <a:t>ApJ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8421" y="5606143"/>
            <a:ext cx="2154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Observations </a:t>
            </a:r>
            <a:endParaRPr lang="en-US" sz="2800" b="1" dirty="0"/>
          </a:p>
        </p:txBody>
      </p:sp>
      <p:sp>
        <p:nvSpPr>
          <p:cNvPr id="9" name="Right Arrow 8"/>
          <p:cNvSpPr/>
          <p:nvPr/>
        </p:nvSpPr>
        <p:spPr>
          <a:xfrm>
            <a:off x="3210961" y="5626588"/>
            <a:ext cx="607614" cy="4846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45429" y="5481444"/>
            <a:ext cx="500239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Constrain models of early universe</a:t>
            </a:r>
          </a:p>
          <a:p>
            <a:r>
              <a:rPr lang="en-US" sz="2400" b="1" dirty="0" smtClean="0"/>
              <a:t>+ evolution parameters and geometry   </a:t>
            </a:r>
          </a:p>
          <a:p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286" y="6570548"/>
            <a:ext cx="4392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Adapted from http://benasque.org/2011Astrophysics/talks_contr/172_Lewis.pdf 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0716" y="238432"/>
            <a:ext cx="80197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Effects of ``primordial’’ cosmological </a:t>
            </a:r>
            <a:r>
              <a:rPr lang="en-US" sz="3200" dirty="0" err="1" smtClean="0"/>
              <a:t>paramters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033174" y="1730076"/>
            <a:ext cx="404469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dirty="0" smtClean="0"/>
              <a:t> Normalization C</a:t>
            </a:r>
            <a:r>
              <a:rPr lang="en-US" baseline="-25000" dirty="0" smtClean="0"/>
              <a:t>10</a:t>
            </a:r>
            <a:r>
              <a:rPr lang="en-US" dirty="0" smtClean="0"/>
              <a:t>:  simply moves the </a:t>
            </a:r>
          </a:p>
          <a:p>
            <a:r>
              <a:rPr lang="en-US" dirty="0" smtClean="0"/>
              <a:t>     spectrum up and down</a:t>
            </a:r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pPr>
              <a:buFont typeface="Wingdings" charset="2"/>
              <a:buChar char="ü"/>
            </a:pPr>
            <a:r>
              <a:rPr lang="en-US" dirty="0" smtClean="0"/>
              <a:t> spectral index </a:t>
            </a:r>
            <a:r>
              <a:rPr lang="en-US" dirty="0" err="1" smtClean="0"/>
              <a:t>n</a:t>
            </a:r>
            <a:r>
              <a:rPr lang="en-US" dirty="0" smtClean="0"/>
              <a:t>:  </a:t>
            </a:r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e.g.: if </a:t>
            </a:r>
            <a:r>
              <a:rPr lang="en-US" dirty="0" err="1" smtClean="0"/>
              <a:t>n</a:t>
            </a:r>
            <a:r>
              <a:rPr lang="en-US" dirty="0" smtClean="0"/>
              <a:t>&lt;1 anisotropies smaller </a:t>
            </a:r>
            <a:r>
              <a:rPr lang="en-US" dirty="0" err="1" smtClean="0"/>
              <a:t>wr.t</a:t>
            </a:r>
            <a:r>
              <a:rPr lang="en-US" dirty="0" smtClean="0"/>
              <a:t>.</a:t>
            </a:r>
          </a:p>
          <a:p>
            <a:r>
              <a:rPr lang="en-US" dirty="0" smtClean="0"/>
              <a:t>      </a:t>
            </a:r>
            <a:r>
              <a:rPr lang="en-US" dirty="0" err="1" smtClean="0"/>
              <a:t>n</a:t>
            </a:r>
            <a:r>
              <a:rPr lang="en-US" dirty="0" smtClean="0"/>
              <a:t>=1 model on small scales</a:t>
            </a:r>
          </a:p>
          <a:p>
            <a:endParaRPr lang="en-US" dirty="0" smtClean="0"/>
          </a:p>
          <a:p>
            <a:pPr>
              <a:buFont typeface="Wingdings" charset="2"/>
              <a:buChar char="ü"/>
            </a:pPr>
            <a:r>
              <a:rPr lang="en-US" dirty="0" smtClean="0"/>
              <a:t> gravity waves: die out when they enter</a:t>
            </a:r>
          </a:p>
          <a:p>
            <a:r>
              <a:rPr lang="en-US" dirty="0" smtClean="0"/>
              <a:t>     the horizon at last scattering epoch </a:t>
            </a:r>
          </a:p>
          <a:p>
            <a:r>
              <a:rPr lang="en-US" dirty="0" smtClean="0"/>
              <a:t>     </a:t>
            </a:r>
            <a:r>
              <a:rPr lang="en-US" dirty="0" err="1" smtClean="0"/>
              <a:t>correponding</a:t>
            </a:r>
            <a:r>
              <a:rPr lang="en-US" dirty="0" smtClean="0"/>
              <a:t> to </a:t>
            </a:r>
            <a:r>
              <a:rPr lang="en-US" dirty="0" err="1" smtClean="0"/>
              <a:t>l</a:t>
            </a:r>
            <a:r>
              <a:rPr lang="en-US" dirty="0" smtClean="0"/>
              <a:t>&gt;100  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364162" y="2919505"/>
            <a:ext cx="3438630" cy="587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8" y="1731817"/>
            <a:ext cx="5020002" cy="3536102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1650998" y="2592931"/>
            <a:ext cx="443563" cy="1235212"/>
            <a:chOff x="1650998" y="2592931"/>
            <a:chExt cx="443563" cy="1235212"/>
          </a:xfrm>
        </p:grpSpPr>
        <p:cxnSp>
          <p:nvCxnSpPr>
            <p:cNvPr id="9" name="Straight Arrow Connector 8"/>
            <p:cNvCxnSpPr/>
            <p:nvPr/>
          </p:nvCxnSpPr>
          <p:spPr>
            <a:xfrm rot="16200000" flipV="1">
              <a:off x="1477896" y="3364753"/>
              <a:ext cx="854209" cy="725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650998" y="2592931"/>
              <a:ext cx="443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tilt</a:t>
              </a:r>
              <a:endParaRPr lang="en-US" dirty="0"/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2040132" y="3376961"/>
            <a:ext cx="463739" cy="689420"/>
            <a:chOff x="2040132" y="3376961"/>
            <a:chExt cx="463739" cy="689420"/>
          </a:xfrm>
        </p:grpSpPr>
        <p:cxnSp>
          <p:nvCxnSpPr>
            <p:cNvPr id="12" name="Straight Connector 11"/>
            <p:cNvCxnSpPr/>
            <p:nvPr/>
          </p:nvCxnSpPr>
          <p:spPr>
            <a:xfrm rot="5400000">
              <a:off x="2111912" y="3919651"/>
              <a:ext cx="291873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040132" y="3376961"/>
              <a:ext cx="46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r>
                <a:rPr lang="en-US" baseline="-25000" dirty="0" smtClean="0"/>
                <a:t>10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4624" y="1271586"/>
            <a:ext cx="5257775" cy="475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4771559" y="1560286"/>
            <a:ext cx="780143" cy="158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612074" y="1359065"/>
            <a:ext cx="3680628" cy="4985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flat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ΛCDM model 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with </a:t>
            </a:r>
          </a:p>
          <a:p>
            <a:pP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n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=1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; </a:t>
            </a:r>
            <a:r>
              <a:rPr lang="en-US" dirty="0" err="1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Ω</a:t>
            </a:r>
            <a:r>
              <a:rPr lang="en-US" baseline="-25000" dirty="0" err="1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m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 h</a:t>
            </a:r>
            <a:r>
              <a:rPr lang="en-US" baseline="30000" dirty="0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2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= 0.16; </a:t>
            </a:r>
            <a:r>
              <a:rPr lang="en-US" dirty="0" err="1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Ω</a:t>
            </a:r>
            <a:r>
              <a:rPr lang="en-US" baseline="-25000" dirty="0" err="1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b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 h</a:t>
            </a:r>
            <a:r>
              <a:rPr lang="en-US" baseline="30000" dirty="0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2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= 0.021</a:t>
            </a:r>
          </a:p>
          <a:p>
            <a:pPr>
              <a:defRPr/>
            </a:pPr>
            <a:r>
              <a:rPr lang="en-US" dirty="0" err="1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Ω</a:t>
            </a:r>
            <a:r>
              <a:rPr lang="en-US" baseline="-25000" dirty="0" err="1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Λ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=0.7,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no tensors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, no </a:t>
            </a:r>
            <a:r>
              <a:rPr lang="en-US" dirty="0" err="1" smtClean="0">
                <a:solidFill>
                  <a:schemeClr val="accent4">
                    <a:lumMod val="10000"/>
                  </a:schemeClr>
                </a:solidFill>
                <a:latin typeface="Times" pitchFamily="-105" charset="0"/>
              </a:rPr>
              <a:t>reionization</a:t>
            </a:r>
            <a:endParaRPr lang="en-US" dirty="0" smtClean="0">
              <a:solidFill>
                <a:schemeClr val="accent4">
                  <a:lumMod val="10000"/>
                </a:schemeClr>
              </a:solidFill>
              <a:latin typeface="Times" pitchFamily="-105" charset="0"/>
            </a:endParaRPr>
          </a:p>
          <a:p>
            <a:pPr>
              <a:defRPr/>
            </a:pPr>
            <a:endParaRPr lang="en-US" baseline="-25000" dirty="0" smtClean="0">
              <a:solidFill>
                <a:schemeClr val="accent4">
                  <a:lumMod val="10000"/>
                </a:schemeClr>
              </a:solidFill>
              <a:latin typeface="Times" pitchFamily="-105" charset="0"/>
            </a:endParaRPr>
          </a:p>
          <a:p>
            <a:r>
              <a:rPr lang="en-US" dirty="0" smtClean="0"/>
              <a:t>Normalization C</a:t>
            </a:r>
            <a:r>
              <a:rPr lang="en-US" baseline="-25000" dirty="0" smtClean="0"/>
              <a:t>10</a:t>
            </a:r>
            <a:r>
              <a:rPr lang="en-US" dirty="0" smtClean="0"/>
              <a:t>:  simply moves the </a:t>
            </a:r>
          </a:p>
          <a:p>
            <a:r>
              <a:rPr lang="en-US" dirty="0" smtClean="0"/>
              <a:t> spectrum up and down</a:t>
            </a:r>
          </a:p>
          <a:p>
            <a:endParaRPr lang="en-US" dirty="0" smtClean="0"/>
          </a:p>
          <a:p>
            <a:pPr>
              <a:buFont typeface="Wingdings" charset="2"/>
              <a:buChar char="ü"/>
            </a:pPr>
            <a:r>
              <a:rPr lang="en-US" dirty="0" smtClean="0"/>
              <a:t>spectral index </a:t>
            </a:r>
            <a:r>
              <a:rPr lang="en-US" dirty="0" err="1" smtClean="0"/>
              <a:t>n</a:t>
            </a:r>
            <a:r>
              <a:rPr lang="en-US" dirty="0" smtClean="0"/>
              <a:t>:  </a:t>
            </a:r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e.g.: if </a:t>
            </a:r>
            <a:r>
              <a:rPr lang="en-US" dirty="0" err="1" smtClean="0"/>
              <a:t>n</a:t>
            </a:r>
            <a:r>
              <a:rPr lang="en-US" dirty="0" smtClean="0"/>
              <a:t>&lt;1 anisotropies smaller </a:t>
            </a:r>
            <a:r>
              <a:rPr lang="en-US" dirty="0" err="1" smtClean="0"/>
              <a:t>wr.t</a:t>
            </a:r>
            <a:r>
              <a:rPr lang="en-US" dirty="0" smtClean="0"/>
              <a:t>.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n</a:t>
            </a:r>
            <a:r>
              <a:rPr lang="en-US" dirty="0" smtClean="0"/>
              <a:t>=1 model on small scales</a:t>
            </a:r>
          </a:p>
          <a:p>
            <a:endParaRPr lang="en-US" dirty="0" smtClean="0"/>
          </a:p>
          <a:p>
            <a:r>
              <a:rPr lang="en-US" dirty="0" smtClean="0"/>
              <a:t>  gravity waves: die out when they </a:t>
            </a:r>
          </a:p>
          <a:p>
            <a:r>
              <a:rPr lang="en-US" dirty="0" smtClean="0"/>
              <a:t>  enter  the horizon at last scattering </a:t>
            </a:r>
          </a:p>
          <a:p>
            <a:r>
              <a:rPr lang="en-US" dirty="0" smtClean="0"/>
              <a:t>  epoch </a:t>
            </a:r>
            <a:r>
              <a:rPr lang="en-US" dirty="0" err="1" smtClean="0"/>
              <a:t>correponding</a:t>
            </a:r>
            <a:r>
              <a:rPr lang="en-US" dirty="0" smtClean="0"/>
              <a:t> to </a:t>
            </a:r>
            <a:r>
              <a:rPr lang="en-US" dirty="0" err="1" smtClean="0"/>
              <a:t>l</a:t>
            </a:r>
            <a:r>
              <a:rPr lang="en-US" dirty="0" smtClean="0"/>
              <a:t>&gt;100    </a:t>
            </a:r>
          </a:p>
          <a:p>
            <a:endParaRPr lang="en-US" dirty="0" smtClean="0"/>
          </a:p>
          <a:p>
            <a:pPr>
              <a:defRPr/>
            </a:pPr>
            <a:endParaRPr lang="en-US" dirty="0" smtClean="0">
              <a:solidFill>
                <a:schemeClr val="accent4">
                  <a:lumMod val="10000"/>
                </a:schemeClr>
              </a:solidFill>
              <a:latin typeface="Times" pitchFamily="-105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833244" y="2583550"/>
            <a:ext cx="780143" cy="1588"/>
          </a:xfrm>
          <a:prstGeom prst="line">
            <a:avLst/>
          </a:prstGeom>
          <a:ln w="31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58643" y="3407241"/>
            <a:ext cx="780143" cy="1588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690736" y="3554510"/>
            <a:ext cx="3438630" cy="58769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916697" y="5066987"/>
            <a:ext cx="780143" cy="1588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0716" y="238432"/>
            <a:ext cx="82255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Effects of ``primordial’’ cosmological parameters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904999" y="2256976"/>
            <a:ext cx="853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n</a:t>
            </a:r>
            <a:r>
              <a:rPr lang="en-US" dirty="0" smtClean="0"/>
              <a:t>=0.8)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1648" y="1608537"/>
            <a:ext cx="8854848" cy="12700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251" y="305190"/>
            <a:ext cx="72235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         CMB anisotropies theory: basics                </a:t>
            </a:r>
            <a:endParaRPr lang="en-US" sz="3200" dirty="0"/>
          </a:p>
        </p:txBody>
      </p:sp>
      <p:sp>
        <p:nvSpPr>
          <p:cNvPr id="5" name="Left Brace 4"/>
          <p:cNvSpPr/>
          <p:nvPr/>
        </p:nvSpPr>
        <p:spPr>
          <a:xfrm rot="16200000">
            <a:off x="2657268" y="1817858"/>
            <a:ext cx="417286" cy="17041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23781" y="2920999"/>
            <a:ext cx="245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Sachs-Wolfe effect</a:t>
            </a:r>
          </a:p>
          <a:p>
            <a:r>
              <a:rPr lang="en-US" dirty="0" smtClean="0"/>
              <a:t>at last scattering surface</a:t>
            </a:r>
            <a:endParaRPr lang="en-US" dirty="0"/>
          </a:p>
        </p:txBody>
      </p:sp>
      <p:sp>
        <p:nvSpPr>
          <p:cNvPr id="7" name="Left Brace 6"/>
          <p:cNvSpPr/>
          <p:nvPr/>
        </p:nvSpPr>
        <p:spPr>
          <a:xfrm rot="16200000">
            <a:off x="4384147" y="2031321"/>
            <a:ext cx="417286" cy="124031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73282" y="2885811"/>
            <a:ext cx="2509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Doppler effect</a:t>
            </a:r>
          </a:p>
          <a:p>
            <a:r>
              <a:rPr lang="en-US" dirty="0" smtClean="0"/>
              <a:t> at last scattering surface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8536" y="1154962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Within linear perturbation theory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 rot="16200000">
            <a:off x="7372718" y="1571729"/>
            <a:ext cx="436979" cy="221605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86289" y="2898037"/>
            <a:ext cx="210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 SW effect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58826" y="4963019"/>
            <a:ext cx="9050511" cy="7812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663625"/>
            <a:ext cx="753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Friedmann-Roberston-Walker</a:t>
            </a:r>
            <a:r>
              <a:rPr lang="en-US" dirty="0" smtClean="0"/>
              <a:t>  perturbed metric (</a:t>
            </a:r>
            <a:r>
              <a:rPr lang="en-US" dirty="0" err="1" smtClean="0"/>
              <a:t>dη</a:t>
            </a:r>
            <a:r>
              <a:rPr lang="en-US" dirty="0" smtClean="0"/>
              <a:t>=</a:t>
            </a:r>
            <a:r>
              <a:rPr lang="en-US" dirty="0" err="1" smtClean="0"/>
              <a:t>dt/a(t</a:t>
            </a:r>
            <a:r>
              <a:rPr lang="en-US" dirty="0" smtClean="0"/>
              <a:t>): conformal time)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653869" y="5535685"/>
            <a:ext cx="284344" cy="265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72649" y="5744221"/>
            <a:ext cx="228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Gravitational potential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56078" y="5730913"/>
            <a:ext cx="228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Gravitational potential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141968" y="5535685"/>
            <a:ext cx="284344" cy="265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>
            <a:off x="7632383" y="5535685"/>
            <a:ext cx="272356" cy="265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632383" y="5801096"/>
            <a:ext cx="15844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Contain tensor</a:t>
            </a:r>
          </a:p>
          <a:p>
            <a:r>
              <a:rPr lang="en-US" dirty="0" smtClean="0"/>
              <a:t>Perturbations</a:t>
            </a:r>
          </a:p>
          <a:p>
            <a:r>
              <a:rPr lang="en-US" dirty="0" smtClean="0"/>
              <a:t>(gravity waves)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251" y="305190"/>
            <a:ext cx="72235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         CMB anisotropies theory: basics               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57821" y="2279532"/>
            <a:ext cx="871264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400" dirty="0" smtClean="0"/>
              <a:t> On large scales (large than the horizon at recombination)</a:t>
            </a:r>
          </a:p>
          <a:p>
            <a:pPr>
              <a:buFont typeface="Wingdings" charset="2"/>
              <a:buChar char="Ø"/>
            </a:pPr>
            <a:endParaRPr lang="en-US" sz="2400" dirty="0" smtClean="0"/>
          </a:p>
          <a:p>
            <a:r>
              <a:rPr lang="en-US" sz="2400" dirty="0" smtClean="0"/>
              <a:t>                                                         (</a:t>
            </a:r>
            <a:r>
              <a:rPr lang="en-US" sz="2400" dirty="0" err="1" smtClean="0"/>
              <a:t>overdensity</a:t>
            </a:r>
            <a:r>
              <a:rPr lang="en-US" sz="2400" dirty="0" smtClean="0"/>
              <a:t> </a:t>
            </a:r>
            <a:r>
              <a:rPr lang="en-US" sz="2400" dirty="0" err="1" smtClean="0"/>
              <a:t>Φ</a:t>
            </a:r>
            <a:r>
              <a:rPr lang="en-US" sz="2400" dirty="0" smtClean="0"/>
              <a:t>&lt;0: see cold spot</a:t>
            </a:r>
          </a:p>
          <a:p>
            <a:r>
              <a:rPr lang="en-US" sz="2400" dirty="0" smtClean="0"/>
              <a:t>                                                          </a:t>
            </a:r>
            <a:r>
              <a:rPr lang="en-US" sz="2400" dirty="0" err="1" smtClean="0"/>
              <a:t>underdensity</a:t>
            </a:r>
            <a:r>
              <a:rPr lang="en-US" sz="2400" dirty="0" smtClean="0"/>
              <a:t> </a:t>
            </a:r>
            <a:r>
              <a:rPr lang="en-US" sz="2400" dirty="0" err="1" smtClean="0"/>
              <a:t>Φ</a:t>
            </a:r>
            <a:r>
              <a:rPr lang="en-US" sz="2400" dirty="0" smtClean="0"/>
              <a:t>&gt;0: see hot spot)</a:t>
            </a:r>
          </a:p>
          <a:p>
            <a:pPr>
              <a:buFont typeface="Wingdings" charset="2"/>
              <a:buChar char="Ø"/>
            </a:pPr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  On smaller scales acoustic oscillations of the photon baryon fluid: </a:t>
            </a:r>
          </a:p>
          <a:p>
            <a:r>
              <a:rPr lang="en-US" sz="2400" dirty="0" smtClean="0"/>
              <a:t>    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874645" y="1064157"/>
            <a:ext cx="1742621" cy="913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39251" y="1082300"/>
            <a:ext cx="1742621" cy="710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81872" y="1242121"/>
            <a:ext cx="398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the effective temperature we see is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14347" y="2789462"/>
            <a:ext cx="3566941" cy="985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43691" y="4601588"/>
            <a:ext cx="7651975" cy="1022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593253" y="5823859"/>
            <a:ext cx="3398178" cy="4633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18001" y="5851815"/>
            <a:ext cx="148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sound speed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61834" y="6269104"/>
            <a:ext cx="1796738" cy="4990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67857" y="6314623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signals presence of baryons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292772"/>
            <a:ext cx="7870371" cy="101566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                      INFLATION:</a:t>
            </a:r>
          </a:p>
          <a:p>
            <a:r>
              <a:rPr lang="en-US" dirty="0" smtClean="0"/>
              <a:t>    </a:t>
            </a:r>
            <a:r>
              <a:rPr lang="en-US" sz="2400" dirty="0" smtClean="0"/>
              <a:t>a period of accelerated expansion in the very early universe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199" y="2728240"/>
            <a:ext cx="880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sure Inflation takes place before primordial </a:t>
            </a:r>
            <a:r>
              <a:rPr lang="en-US" dirty="0" err="1" smtClean="0"/>
              <a:t>nucleosythesis</a:t>
            </a:r>
            <a:r>
              <a:rPr lang="en-US" dirty="0" smtClean="0"/>
              <a:t> (T≈1MeV): for radiation and 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collisionless</a:t>
            </a:r>
            <a:r>
              <a:rPr lang="en-US" dirty="0" smtClean="0"/>
              <a:t>) matter dominated epochs </a:t>
            </a:r>
            <a:r>
              <a:rPr lang="en-US" dirty="0" err="1" smtClean="0"/>
              <a:t>p</a:t>
            </a:r>
            <a:r>
              <a:rPr lang="en-US" dirty="0" smtClean="0"/>
              <a:t>=1/3 and </a:t>
            </a:r>
            <a:r>
              <a:rPr lang="en-US" dirty="0" err="1" smtClean="0"/>
              <a:t>p</a:t>
            </a:r>
            <a:r>
              <a:rPr lang="en-US" dirty="0" smtClean="0"/>
              <a:t>=0. 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18491" y="1616866"/>
            <a:ext cx="2520909" cy="99967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64062" y="3791855"/>
            <a:ext cx="859508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A reference example: de Sitter phase</a:t>
            </a:r>
          </a:p>
          <a:p>
            <a:endParaRPr lang="en-US" sz="2400" b="1" i="1" dirty="0" smtClean="0">
              <a:solidFill>
                <a:srgbClr val="FF0000"/>
              </a:solidFill>
            </a:endParaRPr>
          </a:p>
          <a:p>
            <a:endParaRPr lang="en-US" sz="2400" b="1" i="1" dirty="0" smtClean="0">
              <a:solidFill>
                <a:srgbClr val="FF0000"/>
              </a:solidFill>
            </a:endParaRPr>
          </a:p>
          <a:p>
            <a:endParaRPr lang="en-US" sz="2400" b="1" i="1" dirty="0" smtClean="0">
              <a:solidFill>
                <a:srgbClr val="FF0000"/>
              </a:solidFill>
            </a:endParaRPr>
          </a:p>
          <a:p>
            <a:endParaRPr lang="en-US" sz="2400" b="1" i="1" dirty="0" smtClean="0">
              <a:solidFill>
                <a:srgbClr val="FF0000"/>
              </a:solidFill>
            </a:endParaRP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An exponential expansion sourced by an energy density that does 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not dilutes away   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4062" y="4253520"/>
            <a:ext cx="1805435" cy="1040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266061" y="4279300"/>
            <a:ext cx="700768" cy="887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163254" y="4253520"/>
            <a:ext cx="2708633" cy="13688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926316" y="4322842"/>
            <a:ext cx="700768" cy="8876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6537430" y="4304699"/>
            <a:ext cx="2533998" cy="1103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7" y="605308"/>
            <a:ext cx="8779510" cy="5211275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93336" y="6127677"/>
          <a:ext cx="5848677" cy="342293"/>
        </p:xfrm>
        <a:graphic>
          <a:graphicData uri="http://schemas.openxmlformats.org/presentationml/2006/ole">
            <p:oleObj spid="_x0000_s77826" name="Equation" r:id="rId4" imgW="3035300" imgH="177800" progId="Equation.3">
              <p:embed/>
            </p:oleObj>
          </a:graphicData>
        </a:graphic>
      </p:graphicFrame>
      <p:cxnSp>
        <p:nvCxnSpPr>
          <p:cNvPr id="4" name="Straight Arrow Connector 6"/>
          <p:cNvCxnSpPr>
            <a:cxnSpLocks noChangeShapeType="1"/>
          </p:cNvCxnSpPr>
          <p:nvPr/>
        </p:nvCxnSpPr>
        <p:spPr bwMode="auto">
          <a:xfrm>
            <a:off x="734336" y="2030410"/>
            <a:ext cx="533400" cy="158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" name="Straight Arrow Connector 7"/>
          <p:cNvCxnSpPr>
            <a:cxnSpLocks noChangeShapeType="1"/>
          </p:cNvCxnSpPr>
          <p:nvPr/>
        </p:nvCxnSpPr>
        <p:spPr bwMode="auto">
          <a:xfrm>
            <a:off x="727077" y="2401107"/>
            <a:ext cx="533400" cy="158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0" y="6363607"/>
            <a:ext cx="8382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Remember that inflation  predicts that Ω</a:t>
            </a:r>
            <a:r>
              <a:rPr lang="en-US" sz="2000" baseline="-25000" dirty="0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0</a:t>
            </a:r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 is very close to </a:t>
            </a:r>
            <a:r>
              <a:rPr lang="en-US" sz="2000" dirty="0" smtClean="0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unity </a:t>
            </a:r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today 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35190" y="4768528"/>
            <a:ext cx="3692524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-179793"/>
            <a:ext cx="88392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Observational constraints: WMAP 7-year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64" y="5618528"/>
            <a:ext cx="4379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(from Komatsu et al., Astrophys.J.Suppl.192, 2011)</a:t>
            </a:r>
            <a:endParaRPr lang="en-US" sz="1600" dirty="0"/>
          </a:p>
        </p:txBody>
      </p:sp>
      <p:sp>
        <p:nvSpPr>
          <p:cNvPr id="10" name="Oval 9"/>
          <p:cNvSpPr/>
          <p:nvPr/>
        </p:nvSpPr>
        <p:spPr>
          <a:xfrm>
            <a:off x="7199086" y="1881640"/>
            <a:ext cx="1132114" cy="29754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7102133" y="2276133"/>
            <a:ext cx="578534" cy="384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30777" y="2757714"/>
            <a:ext cx="2342070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n</a:t>
            </a:r>
            <a:r>
              <a:rPr lang="en-US" dirty="0" smtClean="0"/>
              <a:t>=1  excluded at 99.5%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0"/>
            <a:ext cx="901065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508" name="Straight Arrow Connector 3"/>
          <p:cNvCxnSpPr>
            <a:cxnSpLocks noChangeShapeType="1"/>
          </p:cNvCxnSpPr>
          <p:nvPr/>
        </p:nvCxnSpPr>
        <p:spPr bwMode="auto">
          <a:xfrm rot="16200000" flipH="1">
            <a:off x="418306" y="800894"/>
            <a:ext cx="534988" cy="4572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1509" name="TextBox 3"/>
          <p:cNvSpPr txBox="1">
            <a:spLocks noChangeArrowheads="1"/>
          </p:cNvSpPr>
          <p:nvPr/>
        </p:nvSpPr>
        <p:spPr bwMode="auto">
          <a:xfrm>
            <a:off x="533400" y="64008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743325" y="5867400"/>
          <a:ext cx="3952875" cy="914400"/>
        </p:xfrm>
        <a:graphic>
          <a:graphicData uri="http://schemas.openxmlformats.org/presentationml/2006/ole">
            <p:oleObj spid="_x0000_s78850" name="Equation" r:id="rId4" imgW="1866900" imgH="43180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6019800"/>
            <a:ext cx="35258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The  amplitude of primordial gravity waves</a:t>
            </a:r>
          </a:p>
          <a:p>
            <a:pPr>
              <a:defRPr/>
            </a:pPr>
            <a:r>
              <a:rPr lang="en-US" sz="1400" b="1" dirty="0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probe the energy </a:t>
            </a:r>
            <a:r>
              <a:rPr lang="en-US" sz="1400" b="1" dirty="0" err="1" smtClean="0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scael</a:t>
            </a:r>
            <a:r>
              <a:rPr lang="en-US" sz="1400" b="1" dirty="0" smtClean="0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 of </a:t>
            </a:r>
            <a:r>
              <a:rPr lang="en-US" sz="1400" b="1" dirty="0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inflation</a:t>
            </a:r>
          </a:p>
        </p:txBody>
      </p:sp>
      <p:sp>
        <p:nvSpPr>
          <p:cNvPr id="21511" name="Rectangle 6"/>
          <p:cNvSpPr>
            <a:spLocks noChangeArrowheads="1"/>
          </p:cNvSpPr>
          <p:nvPr/>
        </p:nvSpPr>
        <p:spPr bwMode="auto">
          <a:xfrm>
            <a:off x="97971" y="5777593"/>
            <a:ext cx="8305800" cy="9906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501881" y="1189659"/>
            <a:ext cx="914400" cy="23810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868680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15900" y="4393884"/>
            <a:ext cx="61560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dirty="0" smtClean="0">
                <a:latin typeface="Arial" charset="0"/>
              </a:rPr>
              <a:t>(from Komatsu et al. </a:t>
            </a:r>
            <a:r>
              <a:rPr lang="en-US" sz="1600" dirty="0" smtClean="0"/>
              <a:t>Astrophys.J.Suppl.180, 2009, WMAP 5-year data)</a:t>
            </a:r>
            <a:endParaRPr lang="en-GB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9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are the implications for inflationary models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0800"/>
            <a:ext cx="5275263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4979304" y="6415342"/>
            <a:ext cx="3130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b="1" dirty="0" err="1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n</a:t>
            </a:r>
            <a:endParaRPr lang="en-GB" b="1" dirty="0">
              <a:solidFill>
                <a:schemeClr val="accent5">
                  <a:lumMod val="10000"/>
                </a:schemeClr>
              </a:solidFill>
              <a:latin typeface="Times" pitchFamily="-107" charset="0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5886450" y="457200"/>
          <a:ext cx="3008313" cy="968375"/>
        </p:xfrm>
        <a:graphic>
          <a:graphicData uri="http://schemas.openxmlformats.org/presentationml/2006/ole">
            <p:oleObj spid="_x0000_s81922" name="Equation" r:id="rId4" imgW="1892300" imgH="609600" progId="Equation.3">
              <p:embed/>
            </p:oleObj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5715000" y="3651250"/>
          <a:ext cx="3360738" cy="1225550"/>
        </p:xfrm>
        <a:graphic>
          <a:graphicData uri="http://schemas.openxmlformats.org/presentationml/2006/ole">
            <p:oleObj spid="_x0000_s81923" name="Equation" r:id="rId5" imgW="2400300" imgH="876300" progId="Equation.3">
              <p:embed/>
            </p:oleObj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952885" y="3135087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1</a:t>
            </a:r>
            <a:endParaRPr lang="en-GB" dirty="0">
              <a:solidFill>
                <a:schemeClr val="accent5">
                  <a:lumMod val="10000"/>
                </a:schemeClr>
              </a:solidFill>
              <a:latin typeface="Times" pitchFamily="-107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565548" y="6044519"/>
            <a:ext cx="35309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dirty="0" smtClean="0">
                <a:latin typeface="Arial" charset="0"/>
              </a:rPr>
              <a:t>(from Komatsu et al. </a:t>
            </a:r>
            <a:r>
              <a:rPr lang="en-US" sz="1400" dirty="0" err="1" smtClean="0"/>
              <a:t>Astrophys.J.Suppl</a:t>
            </a:r>
            <a:r>
              <a:rPr lang="en-US" sz="1400" dirty="0" smtClean="0"/>
              <a:t>. 180, </a:t>
            </a:r>
          </a:p>
          <a:p>
            <a:r>
              <a:rPr lang="en-US" sz="1400" dirty="0" smtClean="0"/>
              <a:t> 2009, WMAP 5-year data)</a:t>
            </a:r>
            <a:endParaRPr lang="en-GB" sz="1400" dirty="0">
              <a:latin typeface="Arial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88014" y="3153230"/>
            <a:ext cx="5437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0.96</a:t>
            </a:r>
            <a:endParaRPr lang="en-GB" sz="1600" dirty="0">
              <a:solidFill>
                <a:schemeClr val="accent5">
                  <a:lumMod val="10000"/>
                </a:schemeClr>
              </a:solidFill>
              <a:latin typeface="Times" pitchFamily="-107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485174" y="3164506"/>
            <a:ext cx="5437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0.94</a:t>
            </a:r>
            <a:endParaRPr lang="en-GB" sz="1600" dirty="0">
              <a:solidFill>
                <a:schemeClr val="accent5">
                  <a:lumMod val="10000"/>
                </a:schemeClr>
              </a:solidFill>
              <a:latin typeface="Times" pitchFamily="-107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976897" y="3156855"/>
            <a:ext cx="5437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0.98</a:t>
            </a:r>
            <a:endParaRPr lang="en-GB" sz="1600" dirty="0">
              <a:solidFill>
                <a:schemeClr val="accent5">
                  <a:lumMod val="10000"/>
                </a:schemeClr>
              </a:solidFill>
              <a:latin typeface="Times" pitchFamily="-107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41998" y="635365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1</a:t>
            </a:r>
            <a:endParaRPr lang="en-GB" dirty="0">
              <a:solidFill>
                <a:schemeClr val="accent5">
                  <a:lumMod val="10000"/>
                </a:schemeClr>
              </a:solidFill>
              <a:latin typeface="Times" pitchFamily="-107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277127" y="6371797"/>
            <a:ext cx="5437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0.96</a:t>
            </a:r>
            <a:endParaRPr lang="en-GB" sz="1600" dirty="0">
              <a:solidFill>
                <a:schemeClr val="accent5">
                  <a:lumMod val="10000"/>
                </a:schemeClr>
              </a:solidFill>
              <a:latin typeface="Times" pitchFamily="-107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474287" y="6383073"/>
            <a:ext cx="5437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0.94</a:t>
            </a:r>
            <a:endParaRPr lang="en-GB" sz="1600" dirty="0">
              <a:solidFill>
                <a:schemeClr val="accent5">
                  <a:lumMod val="10000"/>
                </a:schemeClr>
              </a:solidFill>
              <a:latin typeface="Times" pitchFamily="-107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966010" y="6375422"/>
            <a:ext cx="5437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0.98</a:t>
            </a:r>
            <a:endParaRPr lang="en-GB" sz="1600" dirty="0">
              <a:solidFill>
                <a:schemeClr val="accent5">
                  <a:lumMod val="10000"/>
                </a:schemeClr>
              </a:solidFill>
              <a:latin typeface="Times" pitchFamily="-107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963429" y="3172469"/>
            <a:ext cx="3130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b="1" dirty="0" err="1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n</a:t>
            </a:r>
            <a:endParaRPr lang="en-GB" b="1" dirty="0">
              <a:solidFill>
                <a:schemeClr val="accent5">
                  <a:lumMod val="10000"/>
                </a:schemeClr>
              </a:solidFill>
              <a:latin typeface="Times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04800"/>
            <a:ext cx="866140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5791200" y="304800"/>
          <a:ext cx="2667000" cy="439738"/>
        </p:xfrm>
        <a:graphic>
          <a:graphicData uri="http://schemas.openxmlformats.org/presentationml/2006/ole">
            <p:oleObj spid="_x0000_s82946" name="Equation" r:id="rId4" imgW="1231900" imgH="203200" progId="Equation.3">
              <p:embed/>
            </p:oleObj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361674" y="5590015"/>
            <a:ext cx="412893" cy="5847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3200" b="1" dirty="0" err="1">
                <a:solidFill>
                  <a:schemeClr val="accent5">
                    <a:lumMod val="10000"/>
                  </a:schemeClr>
                </a:solidFill>
                <a:latin typeface="Times" pitchFamily="-107" charset="0"/>
              </a:rPr>
              <a:t>n</a:t>
            </a:r>
            <a:endParaRPr lang="en-GB" sz="3200" b="1" dirty="0">
              <a:solidFill>
                <a:schemeClr val="accent5">
                  <a:lumMod val="10000"/>
                </a:schemeClr>
              </a:solidFill>
              <a:latin typeface="Times" pitchFamily="-107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p:oleObj spid="_x0000_s82947" name="Equation" r:id="rId5" imgW="101600" imgH="17780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142999" y="6174791"/>
          <a:ext cx="1977571" cy="410924"/>
        </p:xfrm>
        <a:graphic>
          <a:graphicData uri="http://schemas.openxmlformats.org/presentationml/2006/ole">
            <p:oleObj spid="_x0000_s82948" name="Equation" r:id="rId6" imgW="9779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5870" y="2028425"/>
            <a:ext cx="296545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What do we </a:t>
            </a:r>
          </a:p>
          <a:p>
            <a:r>
              <a:rPr lang="en-US" sz="4400" dirty="0" smtClean="0"/>
              <a:t>expect from </a:t>
            </a:r>
          </a:p>
          <a:p>
            <a:r>
              <a:rPr lang="en-US" sz="4400" dirty="0" smtClean="0"/>
              <a:t>Planck?</a:t>
            </a:r>
            <a:endParaRPr lang="en-US" sz="4400" dirty="0"/>
          </a:p>
        </p:txBody>
      </p:sp>
      <p:pic>
        <p:nvPicPr>
          <p:cNvPr id="4" name="Picture 2" descr="Planck_r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3" y="0"/>
            <a:ext cx="56880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998" y="719637"/>
            <a:ext cx="9058903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000" dirty="0" smtClean="0"/>
              <a:t> Planck has 3 times the angular resolution of WMAP (Planck angular resolution ~ 7’)</a:t>
            </a:r>
          </a:p>
          <a:p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 an order of magnitude lower noise (at the optimal frequency of 100GHz) 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 much wider frequency coverage (from 30 GHz to 857 GHz)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 A net improvement in the CMB polarization measurements </a:t>
            </a:r>
          </a:p>
          <a:p>
            <a:endParaRPr lang="en-US" sz="2000" dirty="0" smtClean="0"/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Dramatic benefits include</a:t>
            </a:r>
          </a:p>
          <a:p>
            <a:pPr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FF0000"/>
                </a:solidFill>
              </a:rPr>
              <a:t> Much better determination of temperature and polarization CMB power spectra</a:t>
            </a:r>
          </a:p>
          <a:p>
            <a:endParaRPr lang="en-US" sz="2000" b="1" i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FF0000"/>
                </a:solidFill>
              </a:rPr>
              <a:t> Temperature power spectrum can be measured to almost cosmic variance 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     accuracy over the full range of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multipoles</a:t>
            </a:r>
            <a:r>
              <a:rPr lang="en-US" sz="2000" b="1" i="1" dirty="0" smtClean="0">
                <a:solidFill>
                  <a:srgbClr val="FF0000"/>
                </a:solidFill>
              </a:rPr>
              <a:t> 2 &lt;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l</a:t>
            </a:r>
            <a:r>
              <a:rPr lang="en-US" sz="2000" b="1" i="1" dirty="0" smtClean="0">
                <a:solidFill>
                  <a:srgbClr val="FF0000"/>
                </a:solidFill>
              </a:rPr>
              <a:t> &lt;∼2500 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    (measurement of  polarization signal dominated up to l~1500) </a:t>
            </a:r>
          </a:p>
          <a:p>
            <a:pPr>
              <a:buFont typeface="Wingdings" charset="2"/>
              <a:buChar char="ü"/>
            </a:pPr>
            <a:endParaRPr lang="en-US" sz="2000" b="1" i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FF0000"/>
                </a:solidFill>
              </a:rPr>
              <a:t> wider frequency coverage will allow to separate CMB from astrophysical 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    foregrounds as required by its low noise level and to check against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systematics</a:t>
            </a:r>
            <a:endParaRPr lang="en-US" sz="2000" b="1" i="1" dirty="0" smtClean="0">
              <a:solidFill>
                <a:srgbClr val="FF0000"/>
              </a:solidFill>
            </a:endParaRPr>
          </a:p>
          <a:p>
            <a:endParaRPr lang="en-US" sz="2000" b="1" i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FF0000"/>
                </a:solidFill>
              </a:rPr>
              <a:t> goal: determine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cosmologial</a:t>
            </a:r>
            <a:r>
              <a:rPr lang="en-US" sz="2000" b="1" i="1" dirty="0" smtClean="0">
                <a:solidFill>
                  <a:srgbClr val="FF0000"/>
                </a:solidFill>
              </a:rPr>
              <a:t> parameters to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unprecedente</a:t>
            </a:r>
            <a:r>
              <a:rPr lang="en-US" sz="2000" b="1" i="1" dirty="0" smtClean="0">
                <a:solidFill>
                  <a:srgbClr val="FF0000"/>
                </a:solidFill>
              </a:rPr>
              <a:t> precision of better 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   than a percent</a:t>
            </a:r>
          </a:p>
          <a:p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-73244"/>
            <a:ext cx="8194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Some crucial aspects of the Planck satellite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30653_1_160.jpg                                               000327E0Nicola                         BA8420C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36563"/>
            <a:ext cx="4194726" cy="235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030653_2_320.jpg                                               000327E0Nicola                         BA8420CA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505200"/>
            <a:ext cx="570230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983288" y="436563"/>
            <a:ext cx="280237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 pitchFamily="-110" charset="0"/>
              </a:rPr>
              <a:t>COBE satellite 1992</a:t>
            </a:r>
          </a:p>
          <a:p>
            <a:r>
              <a:rPr lang="en-US" sz="2000" dirty="0">
                <a:latin typeface="Arial" pitchFamily="-110" charset="0"/>
              </a:rPr>
              <a:t>A</a:t>
            </a:r>
            <a:r>
              <a:rPr lang="en-GB" sz="2000" dirty="0" err="1">
                <a:latin typeface="Arial" pitchFamily="-110" charset="0"/>
              </a:rPr>
              <a:t>ngular</a:t>
            </a:r>
            <a:r>
              <a:rPr lang="en-GB" sz="2000" dirty="0">
                <a:latin typeface="Arial" pitchFamily="-110" charset="0"/>
              </a:rPr>
              <a:t> resolution ~</a:t>
            </a:r>
            <a:r>
              <a:rPr lang="en-GB" sz="2000" dirty="0" smtClean="0">
                <a:latin typeface="Arial" pitchFamily="-110" charset="0"/>
              </a:rPr>
              <a:t> </a:t>
            </a:r>
            <a:r>
              <a:rPr lang="en-GB" sz="2000" dirty="0">
                <a:latin typeface="Arial" pitchFamily="-110" charset="0"/>
              </a:rPr>
              <a:t>7</a:t>
            </a:r>
            <a:r>
              <a:rPr lang="en-GB" sz="2000" dirty="0" smtClean="0">
                <a:latin typeface="Arial" pitchFamily="-110" charset="0"/>
              </a:rPr>
              <a:t>°</a:t>
            </a:r>
            <a:endParaRPr lang="en-GB" sz="2000" dirty="0">
              <a:latin typeface="Arial" pitchFamily="-110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135688" y="3581400"/>
            <a:ext cx="248590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 pitchFamily="-110" charset="0"/>
              </a:rPr>
              <a:t>WMAP </a:t>
            </a:r>
            <a:r>
              <a:rPr lang="en-GB" dirty="0" smtClean="0">
                <a:latin typeface="Arial" pitchFamily="-110" charset="0"/>
              </a:rPr>
              <a:t>satellite</a:t>
            </a:r>
          </a:p>
          <a:p>
            <a:r>
              <a:rPr lang="en-US" sz="2000" dirty="0">
                <a:latin typeface="Arial" pitchFamily="-110" charset="0"/>
              </a:rPr>
              <a:t>A</a:t>
            </a:r>
            <a:r>
              <a:rPr lang="en-GB" sz="2000" dirty="0" err="1">
                <a:latin typeface="Arial" pitchFamily="-110" charset="0"/>
              </a:rPr>
              <a:t>ngular</a:t>
            </a:r>
            <a:r>
              <a:rPr lang="en-GB" sz="2000" dirty="0">
                <a:latin typeface="Arial" pitchFamily="-110" charset="0"/>
              </a:rPr>
              <a:t> resolution ~ </a:t>
            </a:r>
          </a:p>
          <a:p>
            <a:r>
              <a:rPr lang="en-GB" sz="2000" dirty="0">
                <a:latin typeface="Arial" pitchFamily="-110" charset="0"/>
              </a:rPr>
              <a:t>several </a:t>
            </a:r>
            <a:r>
              <a:rPr lang="en-GB" sz="2000" dirty="0" err="1">
                <a:latin typeface="Arial" pitchFamily="-110" charset="0"/>
              </a:rPr>
              <a:t>arcminutes</a:t>
            </a:r>
            <a:endParaRPr lang="en-GB" sz="2000" dirty="0">
              <a:latin typeface="Arial" pitchFamily="-110" charset="0"/>
            </a:endParaRPr>
          </a:p>
          <a:p>
            <a:endParaRPr lang="en-GB" dirty="0">
              <a:latin typeface="Arial" pitchFamily="-11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83288" y="60211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/>
          </a:p>
          <a:p>
            <a:r>
              <a:rPr lang="en-US" dirty="0" err="1" smtClean="0"/>
              <a:t>Hinshaw</a:t>
            </a:r>
            <a:r>
              <a:rPr lang="en-US" dirty="0" smtClean="0"/>
              <a:t> et al.  astro-ph/0603451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8" y="127001"/>
            <a:ext cx="9243443" cy="6245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426" y="6209138"/>
            <a:ext cx="856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5°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dirty="0" smtClean="0"/>
              <a:t>5° (WMAP 94 GHz </a:t>
            </a:r>
            <a:r>
              <a:rPr lang="en-US" dirty="0" err="1" smtClean="0"/>
              <a:t>vs</a:t>
            </a:r>
            <a:r>
              <a:rPr lang="en-US" dirty="0" smtClean="0"/>
              <a:t> Planck 217 GHz  channels: </a:t>
            </a:r>
            <a:r>
              <a:rPr lang="en-US" i="1" dirty="0" smtClean="0"/>
              <a:t>simulated CMB maps </a:t>
            </a:r>
            <a:r>
              <a:rPr lang="en-US" dirty="0" smtClean="0"/>
              <a:t>for inflationary</a:t>
            </a:r>
          </a:p>
          <a:p>
            <a:r>
              <a:rPr lang="en-US" dirty="0" smtClean="0"/>
              <a:t>CDM (Cold Dark Matter) models  </a:t>
            </a:r>
            <a:endParaRPr lang="en-US" dirty="0"/>
          </a:p>
        </p:txBody>
      </p:sp>
      <p:sp>
        <p:nvSpPr>
          <p:cNvPr id="6" name="Curved Right Arrow 5"/>
          <p:cNvSpPr/>
          <p:nvPr/>
        </p:nvSpPr>
        <p:spPr>
          <a:xfrm>
            <a:off x="40994" y="5223448"/>
            <a:ext cx="412318" cy="1216152"/>
          </a:xfrm>
          <a:prstGeom prst="curved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484" y="220200"/>
            <a:ext cx="8323944" cy="64633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       INFLATION: WHY SO IMPORTANT?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715" y="1259338"/>
            <a:ext cx="9030312" cy="6370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400" dirty="0" smtClean="0"/>
              <a:t> Inflationary paradigm is one of the most relevant development in </a:t>
            </a:r>
          </a:p>
          <a:p>
            <a:r>
              <a:rPr lang="en-US" sz="2400" dirty="0" smtClean="0"/>
              <a:t>     modern cosmology. Introduced to solve some shortcomings of the  </a:t>
            </a:r>
          </a:p>
          <a:p>
            <a:r>
              <a:rPr lang="en-US" sz="2400" dirty="0" smtClean="0"/>
              <a:t>     standard Big-Bang model (</a:t>
            </a:r>
            <a:r>
              <a:rPr lang="en-US" sz="2400" dirty="0" err="1" smtClean="0"/>
              <a:t>Guth</a:t>
            </a:r>
            <a:r>
              <a:rPr lang="en-US" sz="2400" dirty="0" smtClean="0"/>
              <a:t> ‘81)</a:t>
            </a:r>
          </a:p>
          <a:p>
            <a:r>
              <a:rPr lang="en-US" sz="2400" dirty="0" smtClean="0"/>
              <a:t>     e.g.: why the universe is so nearly spatially flat? (flatness problem) </a:t>
            </a:r>
          </a:p>
          <a:p>
            <a:r>
              <a:rPr lang="en-US" sz="2400" dirty="0" smtClean="0"/>
              <a:t>              why the temperature of CMB photons on opposite sides of the </a:t>
            </a:r>
          </a:p>
          <a:p>
            <a:r>
              <a:rPr lang="en-US" sz="2400" dirty="0" smtClean="0"/>
              <a:t>              sky is so accurately the same even if they were never in causal </a:t>
            </a:r>
          </a:p>
          <a:p>
            <a:r>
              <a:rPr lang="en-US" sz="2400" dirty="0" smtClean="0"/>
              <a:t>              contact? (horizon problem)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most importantly</a:t>
            </a:r>
            <a:r>
              <a:rPr lang="en-US" sz="2400" b="1" i="1" dirty="0" smtClean="0"/>
              <a:t>: </a:t>
            </a:r>
            <a:r>
              <a:rPr lang="en-US" sz="2400" dirty="0" smtClean="0"/>
              <a:t>inflation offers an elegant </a:t>
            </a:r>
            <a:r>
              <a:rPr lang="en-US" sz="2400" b="1" i="1" dirty="0" smtClean="0">
                <a:solidFill>
                  <a:srgbClr val="FF0000"/>
                </a:solidFill>
              </a:rPr>
              <a:t>explanation for the 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    origin of the first density perturbations</a:t>
            </a:r>
            <a:r>
              <a:rPr lang="en-US" sz="2400" dirty="0" smtClean="0"/>
              <a:t> which are the seeds for </a:t>
            </a:r>
          </a:p>
          <a:p>
            <a:r>
              <a:rPr lang="en-US" sz="2400" dirty="0" smtClean="0"/>
              <a:t>    the CMB anisotropies and the Large-Scale-Structures of the Universe</a:t>
            </a:r>
          </a:p>
          <a:p>
            <a:r>
              <a:rPr lang="en-US" sz="2400" dirty="0" smtClean="0"/>
              <a:t>    we observe today (e.g. cluster of galaxies).     </a:t>
            </a:r>
          </a:p>
          <a:p>
            <a:r>
              <a:rPr lang="en-US" sz="2400" b="1" i="1" dirty="0" smtClean="0"/>
              <a:t>   </a:t>
            </a:r>
          </a:p>
          <a:p>
            <a:endParaRPr lang="en-US" sz="2400" dirty="0" smtClean="0"/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               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" y="914400"/>
            <a:ext cx="9020175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68985" y="5980836"/>
            <a:ext cx="6942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visit </a:t>
            </a:r>
            <a:r>
              <a:rPr lang="en-US" dirty="0" smtClean="0">
                <a:hlinkClick r:id="rId3"/>
              </a:rPr>
              <a:t>http://www.rssd.esa.int/index.php?project=Planck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and look for the </a:t>
            </a:r>
            <a:r>
              <a:rPr lang="en-US" b="1" i="1" dirty="0" smtClean="0">
                <a:solidFill>
                  <a:srgbClr val="0000FF"/>
                </a:solidFill>
              </a:rPr>
              <a:t>Planck Blue-Book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445" y="213993"/>
            <a:ext cx="84551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Constraining Cosmology with Planck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-30155" y="1079750"/>
            <a:ext cx="9215358" cy="6924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400" dirty="0" smtClean="0"/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Improved tests of inflationary models</a:t>
            </a:r>
            <a:r>
              <a:rPr lang="en-US" sz="2400" dirty="0" smtClean="0"/>
              <a:t>: Planck has the potentiality to </a:t>
            </a:r>
          </a:p>
          <a:p>
            <a:r>
              <a:rPr lang="en-US" sz="2400" dirty="0" smtClean="0"/>
              <a:t>     easily detect small deviations from a scale-invariant power spectrum</a:t>
            </a:r>
          </a:p>
          <a:p>
            <a:r>
              <a:rPr lang="en-US" sz="2400" dirty="0" smtClean="0"/>
              <a:t>     (</a:t>
            </a:r>
            <a:r>
              <a:rPr lang="en-US" sz="2400" dirty="0" err="1" smtClean="0"/>
              <a:t>n</a:t>
            </a:r>
            <a:r>
              <a:rPr lang="en-US" sz="2400" dirty="0" smtClean="0"/>
              <a:t>=1) and constrain/detect a running of the spectral index</a:t>
            </a:r>
          </a:p>
          <a:p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Improved determination of cosmological parameters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     </a:t>
            </a:r>
            <a:r>
              <a:rPr lang="en-US" sz="2000" dirty="0" smtClean="0"/>
              <a:t>e.g.: better determination of acoustic peaks at higher </a:t>
            </a:r>
            <a:r>
              <a:rPr lang="en-US" sz="2000" dirty="0" err="1" smtClean="0"/>
              <a:t>multipoles</a:t>
            </a:r>
            <a:r>
              <a:rPr lang="en-US" sz="2000" dirty="0" smtClean="0"/>
              <a:t> in the CMB power </a:t>
            </a:r>
          </a:p>
          <a:p>
            <a:r>
              <a:rPr lang="en-US" sz="2000" dirty="0" smtClean="0"/>
              <a:t>      spectra and hence better determination of </a:t>
            </a:r>
            <a:r>
              <a:rPr lang="en-US" sz="2000" dirty="0" err="1" smtClean="0"/>
              <a:t>Ω</a:t>
            </a:r>
            <a:r>
              <a:rPr lang="en-US" sz="2000" baseline="-25000" dirty="0" err="1" smtClean="0"/>
              <a:t>m</a:t>
            </a:r>
            <a:r>
              <a:rPr lang="en-US" sz="2000" dirty="0" smtClean="0"/>
              <a:t> and of </a:t>
            </a:r>
            <a:r>
              <a:rPr lang="en-US" sz="2000" dirty="0" err="1" smtClean="0"/>
              <a:t>Ω</a:t>
            </a:r>
            <a:r>
              <a:rPr lang="en-US" sz="2000" baseline="-25000" dirty="0" err="1" smtClean="0"/>
              <a:t>b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Measuring CMB polarization</a:t>
            </a:r>
            <a:r>
              <a:rPr lang="en-US" sz="2400" dirty="0" smtClean="0"/>
              <a:t>: brings crucial additional information on </a:t>
            </a:r>
          </a:p>
          <a:p>
            <a:r>
              <a:rPr lang="en-US" sz="2400" dirty="0" smtClean="0"/>
              <a:t>     nature of  primordial perturbations (e.g. initial adiabatic </a:t>
            </a:r>
            <a:r>
              <a:rPr lang="en-US" sz="2400" dirty="0" err="1" smtClean="0"/>
              <a:t>vs</a:t>
            </a:r>
            <a:r>
              <a:rPr lang="en-US" sz="2400" dirty="0" smtClean="0"/>
              <a:t> entropic </a:t>
            </a:r>
          </a:p>
          <a:p>
            <a:r>
              <a:rPr lang="en-US" sz="2400" dirty="0" smtClean="0"/>
              <a:t>     fluctuations), on </a:t>
            </a:r>
            <a:r>
              <a:rPr lang="en-US" sz="2400" dirty="0" err="1" smtClean="0"/>
              <a:t>reionization</a:t>
            </a:r>
            <a:r>
              <a:rPr lang="en-US" sz="2400" dirty="0" smtClean="0"/>
              <a:t> of the universe. If </a:t>
            </a:r>
            <a:r>
              <a:rPr lang="en-US" sz="2400" dirty="0" err="1" smtClean="0"/>
              <a:t>r</a:t>
            </a:r>
            <a:r>
              <a:rPr lang="en-US" sz="2400" dirty="0" smtClean="0"/>
              <a:t> ≥ (some × 0.01) </a:t>
            </a:r>
          </a:p>
          <a:p>
            <a:r>
              <a:rPr lang="en-US" sz="2400" dirty="0" smtClean="0"/>
              <a:t>     Planck may detect inflationary gravity waves.</a:t>
            </a:r>
          </a:p>
          <a:p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Secondary CMB anisotropies</a:t>
            </a:r>
            <a:r>
              <a:rPr lang="en-US" sz="2400" dirty="0" smtClean="0"/>
              <a:t>: a whole series of effects involving CMB </a:t>
            </a:r>
          </a:p>
          <a:p>
            <a:r>
              <a:rPr lang="en-US" sz="2400" dirty="0" smtClean="0"/>
              <a:t>     photons while travelling across the structures of the universe </a:t>
            </a:r>
          </a:p>
          <a:p>
            <a:r>
              <a:rPr lang="en-US" sz="2000" dirty="0" smtClean="0"/>
              <a:t>     e.g.: Integrated Sachs-Wolfe, CMB </a:t>
            </a:r>
            <a:r>
              <a:rPr lang="en-US" sz="2000" dirty="0" err="1" smtClean="0"/>
              <a:t>lensing</a:t>
            </a:r>
            <a:r>
              <a:rPr lang="en-US" sz="2000" dirty="0" smtClean="0"/>
              <a:t>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dark energy information</a:t>
            </a:r>
            <a:r>
              <a:rPr lang="en-US" sz="2000" dirty="0" smtClean="0"/>
              <a:t>   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03" y="835027"/>
            <a:ext cx="5644421" cy="5852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5140" y="188696"/>
            <a:ext cx="7553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PLANCK forecasts </a:t>
            </a:r>
            <a:r>
              <a:rPr lang="en-US" sz="3600" dirty="0" err="1" smtClean="0"/>
              <a:t>vs</a:t>
            </a:r>
            <a:r>
              <a:rPr lang="en-US" sz="3600" dirty="0" smtClean="0"/>
              <a:t> WMAP 5 year data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667160" y="2984838"/>
            <a:ext cx="9253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86868" y="3269944"/>
            <a:ext cx="9253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05824" y="3573272"/>
            <a:ext cx="9253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50080" y="2777888"/>
            <a:ext cx="395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  (70+100+143 GHz 14</a:t>
            </a:r>
            <a:r>
              <a:rPr lang="en-US" baseline="30000" dirty="0" smtClean="0"/>
              <a:t>th</a:t>
            </a:r>
            <a:r>
              <a:rPr lang="en-US" dirty="0" smtClean="0"/>
              <a:t> months)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71353" y="3074648"/>
            <a:ext cx="3283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  (LFI 70GHz 14</a:t>
            </a:r>
            <a:r>
              <a:rPr lang="en-US" baseline="30000" dirty="0" smtClean="0"/>
              <a:t>th</a:t>
            </a:r>
            <a:r>
              <a:rPr lang="en-US" dirty="0" smtClean="0"/>
              <a:t> months)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89496" y="3367058"/>
            <a:ext cx="3331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WMAP observations (5 year data)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18857" y="961569"/>
            <a:ext cx="52564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Forecasts for 4 cosmological parameters of the WMAP</a:t>
            </a:r>
          </a:p>
          <a:p>
            <a:r>
              <a:rPr lang="en-US" dirty="0" smtClean="0"/>
              <a:t>5 year best-fit ΛCDM model: </a:t>
            </a:r>
          </a:p>
          <a:p>
            <a:r>
              <a:rPr lang="en-US" dirty="0" smtClean="0"/>
              <a:t>primordial spectral index </a:t>
            </a:r>
            <a:r>
              <a:rPr lang="en-US" dirty="0" err="1" smtClean="0"/>
              <a:t>n</a:t>
            </a:r>
            <a:endParaRPr lang="en-US" dirty="0" smtClean="0"/>
          </a:p>
          <a:p>
            <a:r>
              <a:rPr lang="en-US" dirty="0" smtClean="0"/>
              <a:t>baryon density 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b</a:t>
            </a:r>
            <a:endParaRPr lang="en-US" dirty="0" smtClean="0"/>
          </a:p>
          <a:p>
            <a:r>
              <a:rPr lang="en-US" dirty="0" smtClean="0"/>
              <a:t>matter density  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;</a:t>
            </a:r>
            <a:r>
              <a:rPr lang="en-US" dirty="0" smtClean="0"/>
              <a:t> </a:t>
            </a:r>
          </a:p>
          <a:p>
            <a:r>
              <a:rPr lang="en-US" dirty="0" smtClean="0"/>
              <a:t>optical depth </a:t>
            </a:r>
            <a:r>
              <a:rPr lang="en-US" dirty="0" err="1" smtClean="0"/>
              <a:t>τ</a:t>
            </a:r>
            <a:endParaRPr lang="en-US" dirty="0" smtClean="0"/>
          </a:p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18703" y="5461000"/>
            <a:ext cx="476437" cy="48985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85150" y="5932969"/>
            <a:ext cx="2731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Mandolesi</a:t>
            </a:r>
            <a:r>
              <a:rPr lang="en-US" dirty="0" smtClean="0"/>
              <a:t>, </a:t>
            </a:r>
            <a:r>
              <a:rPr lang="en-US" dirty="0" err="1" smtClean="0"/>
              <a:t>Bersanelli</a:t>
            </a:r>
            <a:r>
              <a:rPr lang="en-US" dirty="0" smtClean="0"/>
              <a:t> </a:t>
            </a:r>
          </a:p>
          <a:p>
            <a:r>
              <a:rPr lang="en-US" dirty="0" smtClean="0"/>
              <a:t>et al. 1001.2657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04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Planck and Inflation: what do we expect, what can we gain?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1" y="1454888"/>
            <a:ext cx="8934253" cy="531319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7893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Spectral index of inflationary perturbations</a:t>
            </a:r>
            <a:endParaRPr lang="en-US" sz="3600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2460087" y="1970231"/>
            <a:ext cx="1810827" cy="9615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85543" y="899272"/>
            <a:ext cx="2972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theoretical inflationary ΛCDM </a:t>
            </a:r>
          </a:p>
          <a:p>
            <a:r>
              <a:rPr lang="en-US" dirty="0" smtClean="0"/>
              <a:t>model scale invariant </a:t>
            </a:r>
            <a:r>
              <a:rPr lang="en-US" dirty="0" err="1" smtClean="0"/>
              <a:t>n</a:t>
            </a:r>
            <a:r>
              <a:rPr lang="en-US" dirty="0" smtClean="0"/>
              <a:t>=1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1144730" y="1598301"/>
            <a:ext cx="577112" cy="29028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7225" y="906398"/>
            <a:ext cx="2616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Simulated WMAP data for </a:t>
            </a:r>
          </a:p>
          <a:p>
            <a:r>
              <a:rPr lang="en-US" dirty="0" err="1" smtClean="0"/>
              <a:t>n</a:t>
            </a:r>
            <a:r>
              <a:rPr lang="en-US" dirty="0" smtClean="0"/>
              <a:t>=0.95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94" y="1289948"/>
            <a:ext cx="9186206" cy="511786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6922"/>
            <a:ext cx="8229600" cy="1143000"/>
          </a:xfrm>
        </p:spPr>
        <p:txBody>
          <a:bodyPr/>
          <a:lstStyle/>
          <a:p>
            <a:r>
              <a:rPr lang="en-US" dirty="0" smtClean="0"/>
              <a:t>Running of the spectral index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632858" y="4158342"/>
            <a:ext cx="1886857" cy="678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302830" y="4122056"/>
            <a:ext cx="1886857" cy="678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288143" y="2032000"/>
            <a:ext cx="598714" cy="21771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2830286" y="2830286"/>
            <a:ext cx="417286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02858" y="2216832"/>
            <a:ext cx="189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theoretical  model</a:t>
            </a:r>
          </a:p>
          <a:p>
            <a:r>
              <a:rPr lang="en-US" dirty="0" smtClean="0"/>
              <a:t>with no running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3" y="2493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 couple of lessons from these two examples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36406" y="1381779"/>
            <a:ext cx="9294481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800" dirty="0" smtClean="0"/>
              <a:t> PLANCK will be able to distinguish easily between a ΛCDM </a:t>
            </a:r>
          </a:p>
          <a:p>
            <a:r>
              <a:rPr lang="en-US" sz="2800" dirty="0" smtClean="0"/>
              <a:t>    model with an exact scale-invariant power spectrum </a:t>
            </a:r>
            <a:r>
              <a:rPr lang="en-US" sz="2800" dirty="0" err="1" smtClean="0"/>
              <a:t>n</a:t>
            </a:r>
            <a:r>
              <a:rPr lang="en-US" sz="2800" dirty="0" smtClean="0"/>
              <a:t>=1</a:t>
            </a:r>
          </a:p>
          <a:p>
            <a:r>
              <a:rPr lang="en-US" sz="2800" dirty="0" smtClean="0"/>
              <a:t>    and one with </a:t>
            </a:r>
            <a:r>
              <a:rPr lang="en-US" sz="2800" dirty="0" err="1" smtClean="0"/>
              <a:t>n</a:t>
            </a:r>
            <a:r>
              <a:rPr lang="en-US" sz="2800" dirty="0" smtClean="0"/>
              <a:t>=</a:t>
            </a:r>
            <a:r>
              <a:rPr lang="en-US" sz="2800" dirty="0" smtClean="0"/>
              <a:t>0.95</a:t>
            </a:r>
          </a:p>
          <a:p>
            <a:endParaRPr lang="en-US" sz="2800" dirty="0" smtClean="0"/>
          </a:p>
          <a:p>
            <a:pPr>
              <a:buFont typeface="Wingdings" charset="2"/>
              <a:buChar char="Ø"/>
            </a:pPr>
            <a:r>
              <a:rPr lang="en-US" sz="2800" dirty="0" smtClean="0"/>
              <a:t> PLANCK has both the lever-arm and sensitivity to probe </a:t>
            </a:r>
          </a:p>
          <a:p>
            <a:r>
              <a:rPr lang="en-US" sz="2800" dirty="0" smtClean="0"/>
              <a:t>     a running of the primordial spectral index (WMAP </a:t>
            </a:r>
            <a:r>
              <a:rPr lang="en-US" sz="2800" i="1" dirty="0" smtClean="0"/>
              <a:t>needs </a:t>
            </a:r>
          </a:p>
          <a:p>
            <a:r>
              <a:rPr lang="en-US" sz="2800" i="1" dirty="0" smtClean="0"/>
              <a:t>     </a:t>
            </a:r>
            <a:r>
              <a:rPr lang="en-US" sz="2800" dirty="0" smtClean="0"/>
              <a:t>to rely on other data sets to investigate accurately this </a:t>
            </a:r>
          </a:p>
          <a:p>
            <a:r>
              <a:rPr lang="en-US" sz="2800" dirty="0" smtClean="0"/>
              <a:t>     issue)</a:t>
            </a:r>
          </a:p>
          <a:p>
            <a:endParaRPr lang="en-US" sz="2800" dirty="0" smtClean="0"/>
          </a:p>
          <a:p>
            <a:r>
              <a:rPr lang="en-US" sz="2000" dirty="0" smtClean="0"/>
              <a:t>PS: However notice that in the two examples shown all the  other parameters fixed……..</a:t>
            </a:r>
          </a:p>
          <a:p>
            <a:r>
              <a:rPr lang="en-US" sz="2000" dirty="0" smtClean="0"/>
              <a:t>       but in general </a:t>
            </a:r>
            <a:r>
              <a:rPr lang="en-US" sz="2000" b="1" i="1" dirty="0" err="1" smtClean="0"/>
              <a:t>degeneracies</a:t>
            </a:r>
            <a:r>
              <a:rPr lang="en-US" sz="2000" b="1" i="1" dirty="0" smtClean="0"/>
              <a:t> between cosmological parameters  </a:t>
            </a:r>
            <a:endParaRPr lang="en-U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96" y="1144815"/>
            <a:ext cx="9058539" cy="40714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2857" y="166689"/>
            <a:ext cx="5495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 A more realistic situation </a:t>
            </a:r>
            <a:endParaRPr lang="en-US" sz="4000" dirty="0"/>
          </a:p>
        </p:txBody>
      </p:sp>
      <p:sp>
        <p:nvSpPr>
          <p:cNvPr id="5" name="Oval 4"/>
          <p:cNvSpPr/>
          <p:nvPr/>
        </p:nvSpPr>
        <p:spPr>
          <a:xfrm>
            <a:off x="272142" y="2866565"/>
            <a:ext cx="326572" cy="3701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7420429" y="3047997"/>
            <a:ext cx="47171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81427" y="4299856"/>
            <a:ext cx="870858" cy="5624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7420429" y="4742541"/>
            <a:ext cx="47171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7420429" y="4481286"/>
            <a:ext cx="47171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0757" y="5308100"/>
            <a:ext cx="8472316" cy="92333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N.B.: Present WAMP 7-year data constraints: </a:t>
            </a:r>
            <a:r>
              <a:rPr lang="en-US" dirty="0" err="1" smtClean="0"/>
              <a:t>n</a:t>
            </a:r>
            <a:r>
              <a:rPr lang="en-US" dirty="0" smtClean="0"/>
              <a:t>=0.968±0.012  (68% C.L.; WMAP+BAO+H</a:t>
            </a:r>
            <a:r>
              <a:rPr lang="en-US" baseline="-25000" dirty="0" smtClean="0"/>
              <a:t>0</a:t>
            </a:r>
            <a:r>
              <a:rPr lang="en-US" dirty="0" smtClean="0"/>
              <a:t>) </a:t>
            </a:r>
          </a:p>
          <a:p>
            <a:r>
              <a:rPr lang="en-US" dirty="0" smtClean="0"/>
              <a:t>                                                                                 -0.084&lt; </a:t>
            </a:r>
            <a:r>
              <a:rPr lang="en-US" dirty="0" err="1" smtClean="0"/>
              <a:t>dn/dlnk</a:t>
            </a:r>
            <a:r>
              <a:rPr lang="en-US" dirty="0" smtClean="0"/>
              <a:t> &lt; 0.020 (95% C.L.)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03" y="835027"/>
            <a:ext cx="5644421" cy="5852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5289" y="79838"/>
            <a:ext cx="5972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PLANCK breaking </a:t>
            </a:r>
            <a:r>
              <a:rPr lang="en-US" sz="3600" dirty="0" err="1" smtClean="0"/>
              <a:t>degeneracies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667160" y="2984838"/>
            <a:ext cx="9253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86868" y="3269944"/>
            <a:ext cx="9253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05824" y="3573272"/>
            <a:ext cx="9253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50080" y="2777888"/>
            <a:ext cx="395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  (70+100+143 GHz 14</a:t>
            </a:r>
            <a:r>
              <a:rPr lang="en-US" baseline="30000" dirty="0" smtClean="0"/>
              <a:t>th</a:t>
            </a:r>
            <a:r>
              <a:rPr lang="en-US" dirty="0" smtClean="0"/>
              <a:t> months)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71353" y="3074648"/>
            <a:ext cx="3283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  (LFI 70GHz 14</a:t>
            </a:r>
            <a:r>
              <a:rPr lang="en-US" baseline="30000" dirty="0" smtClean="0"/>
              <a:t>th</a:t>
            </a:r>
            <a:r>
              <a:rPr lang="en-US" dirty="0" smtClean="0"/>
              <a:t> months)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89496" y="3367058"/>
            <a:ext cx="3331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WMAP observations (5 year data)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18857" y="961569"/>
            <a:ext cx="52564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Forecasts for 4 cosmological parameters of the WMAP</a:t>
            </a:r>
          </a:p>
          <a:p>
            <a:r>
              <a:rPr lang="en-US" dirty="0" smtClean="0"/>
              <a:t>5 year best-fit ΛCDM model: </a:t>
            </a:r>
          </a:p>
          <a:p>
            <a:r>
              <a:rPr lang="en-US" dirty="0" smtClean="0"/>
              <a:t>primordial spectral index </a:t>
            </a:r>
            <a:r>
              <a:rPr lang="en-US" dirty="0" err="1" smtClean="0"/>
              <a:t>n</a:t>
            </a:r>
            <a:endParaRPr lang="en-US" dirty="0" smtClean="0"/>
          </a:p>
          <a:p>
            <a:r>
              <a:rPr lang="en-US" dirty="0" smtClean="0"/>
              <a:t>baryon density 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b</a:t>
            </a:r>
            <a:endParaRPr lang="en-US" dirty="0" smtClean="0"/>
          </a:p>
          <a:p>
            <a:r>
              <a:rPr lang="en-US" dirty="0" smtClean="0"/>
              <a:t>matter density  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;</a:t>
            </a:r>
            <a:r>
              <a:rPr lang="en-US" dirty="0" smtClean="0"/>
              <a:t> </a:t>
            </a:r>
          </a:p>
          <a:p>
            <a:r>
              <a:rPr lang="en-US" dirty="0" smtClean="0"/>
              <a:t>optical depth </a:t>
            </a:r>
            <a:r>
              <a:rPr lang="en-US" dirty="0" err="1" smtClean="0"/>
              <a:t>τ</a:t>
            </a:r>
            <a:endParaRPr lang="en-US" dirty="0" smtClean="0"/>
          </a:p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18703" y="5461000"/>
            <a:ext cx="476437" cy="489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85150" y="5950857"/>
            <a:ext cx="2731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Mandolesi</a:t>
            </a:r>
            <a:r>
              <a:rPr lang="en-US" dirty="0" smtClean="0"/>
              <a:t>, </a:t>
            </a:r>
            <a:r>
              <a:rPr lang="en-US" dirty="0" err="1" smtClean="0"/>
              <a:t>Bersanelli</a:t>
            </a:r>
            <a:r>
              <a:rPr lang="en-US" dirty="0" smtClean="0"/>
              <a:t> </a:t>
            </a:r>
          </a:p>
          <a:p>
            <a:r>
              <a:rPr lang="en-US" dirty="0" smtClean="0"/>
              <a:t>et al. 1001.2657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6972" y="28487"/>
            <a:ext cx="4098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CMB Polarization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1067223" y="876772"/>
            <a:ext cx="69904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Quadrupole</a:t>
            </a:r>
            <a:r>
              <a:rPr lang="en-US" sz="2400" dirty="0" smtClean="0"/>
              <a:t> anisotropies + scattering Thomson</a:t>
            </a:r>
          </a:p>
          <a:p>
            <a:r>
              <a:rPr lang="en-US" sz="2400" dirty="0" smtClean="0"/>
              <a:t>                                              =</a:t>
            </a:r>
          </a:p>
          <a:p>
            <a:r>
              <a:rPr lang="en-US" sz="2400" dirty="0" smtClean="0"/>
              <a:t>linear polarization of CMB generated at recombination  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158" y="2111500"/>
            <a:ext cx="5383564" cy="41588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12" y="6137596"/>
            <a:ext cx="8772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tiny effect because </a:t>
            </a:r>
            <a:r>
              <a:rPr lang="en-US" dirty="0" err="1" smtClean="0"/>
              <a:t>quadrupoles</a:t>
            </a:r>
            <a:r>
              <a:rPr lang="en-US" dirty="0" smtClean="0"/>
              <a:t> are suppressed by tight coupling of photons and baryons; </a:t>
            </a:r>
          </a:p>
          <a:p>
            <a:r>
              <a:rPr lang="en-US" dirty="0" smtClean="0"/>
              <a:t>gets enhanced when universe </a:t>
            </a:r>
            <a:r>
              <a:rPr lang="en-US" dirty="0" err="1" smtClean="0"/>
              <a:t>reionizes</a:t>
            </a:r>
            <a:r>
              <a:rPr lang="en-US" dirty="0" smtClean="0"/>
              <a:t> but still small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285" y="232614"/>
            <a:ext cx="887185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Quantum fluctuations of primordial energy density (of a scalar field, the </a:t>
            </a:r>
            <a:r>
              <a:rPr lang="en-US" sz="2400" dirty="0" err="1" smtClean="0"/>
              <a:t>inflaton</a:t>
            </a:r>
            <a:r>
              <a:rPr lang="en-US" sz="2400" dirty="0" smtClean="0"/>
              <a:t>) set the </a:t>
            </a:r>
            <a:r>
              <a:rPr lang="en-US" sz="2400" b="1" i="1" dirty="0" smtClean="0">
                <a:solidFill>
                  <a:srgbClr val="FF0000"/>
                </a:solidFill>
              </a:rPr>
              <a:t>initial conditions </a:t>
            </a:r>
            <a:r>
              <a:rPr lang="en-US" sz="2400" dirty="0" smtClean="0"/>
              <a:t>for CMB anisotropies and Large-Scale-Structure formation </a:t>
            </a:r>
            <a:endParaRPr lang="en-US" sz="2400" dirty="0"/>
          </a:p>
        </p:txBody>
      </p:sp>
      <p:sp>
        <p:nvSpPr>
          <p:cNvPr id="3" name="Down Arrow 2"/>
          <p:cNvSpPr/>
          <p:nvPr/>
        </p:nvSpPr>
        <p:spPr>
          <a:xfrm>
            <a:off x="4041492" y="1233006"/>
            <a:ext cx="416423" cy="74291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030653_2_320.jpg                                               000327E0Nicola                         BA8420CA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7140" y="2047758"/>
            <a:ext cx="4196657" cy="236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8588" y="36314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WMAP</a:t>
            </a:r>
          </a:p>
          <a:p>
            <a:r>
              <a:rPr lang="en-US" dirty="0" err="1" smtClean="0"/>
              <a:t>Hinshaw</a:t>
            </a:r>
            <a:r>
              <a:rPr lang="en-US" dirty="0" smtClean="0"/>
              <a:t> et al. 2006</a:t>
            </a:r>
          </a:p>
          <a:p>
            <a:r>
              <a:rPr lang="en-US" dirty="0" smtClean="0"/>
              <a:t>astro-ph/0603451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936" y="4445905"/>
            <a:ext cx="3823775" cy="2403354"/>
          </a:xfrm>
          <a:prstGeom prst="rect">
            <a:avLst/>
          </a:prstGeom>
        </p:spPr>
      </p:pic>
      <p:sp>
        <p:nvSpPr>
          <p:cNvPr id="9" name="Bent Arrow 8"/>
          <p:cNvSpPr/>
          <p:nvPr/>
        </p:nvSpPr>
        <p:spPr>
          <a:xfrm rot="10800000" flipH="1">
            <a:off x="4041492" y="4718050"/>
            <a:ext cx="813816" cy="868680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534623" y="2841229"/>
          <a:ext cx="1251724" cy="726000"/>
        </p:xfrm>
        <a:graphic>
          <a:graphicData uri="http://schemas.openxmlformats.org/presentationml/2006/ole">
            <p:oleObj spid="_x0000_s21506" name="Equation" r:id="rId5" imgW="635000" imgH="3683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CMB Polarization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594" y="1967734"/>
            <a:ext cx="916148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2800" dirty="0" smtClean="0"/>
              <a:t> Decomposition E-B modes</a:t>
            </a:r>
          </a:p>
          <a:p>
            <a:pPr>
              <a:buFont typeface="Wingdings" charset="2"/>
              <a:buChar char="ü"/>
            </a:pPr>
            <a:endParaRPr lang="en-US" sz="2800" dirty="0" smtClean="0"/>
          </a:p>
          <a:p>
            <a:pPr>
              <a:buFont typeface="Wingdings" charset="2"/>
              <a:buChar char="ü"/>
            </a:pPr>
            <a:r>
              <a:rPr lang="en-US" sz="2800" dirty="0" smtClean="0"/>
              <a:t> Temperature anisotropies/E-mode  cross-correlation</a:t>
            </a:r>
          </a:p>
          <a:p>
            <a:pPr>
              <a:buFont typeface="Wingdings" charset="2"/>
              <a:buChar char="ü"/>
            </a:pPr>
            <a:endParaRPr lang="en-US" sz="2800" dirty="0" smtClean="0"/>
          </a:p>
          <a:p>
            <a:pPr>
              <a:buFont typeface="Wingdings" charset="2"/>
              <a:buChar char="ü"/>
            </a:pPr>
            <a:r>
              <a:rPr lang="en-US" sz="2800" dirty="0" smtClean="0"/>
              <a:t> Importance for primordial (inflationary) gravitational waves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6972" y="28487"/>
            <a:ext cx="4098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CMB Polarization 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051" y="1127643"/>
            <a:ext cx="5038443" cy="4327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13" y="1477971"/>
            <a:ext cx="4592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Curl-free E-modes polarization: </a:t>
            </a:r>
          </a:p>
          <a:p>
            <a:r>
              <a:rPr lang="en-US" sz="2400" dirty="0" smtClean="0"/>
              <a:t>generated by density perturbations</a:t>
            </a:r>
          </a:p>
          <a:p>
            <a:r>
              <a:rPr lang="en-US" sz="2400" dirty="0" smtClean="0"/>
              <a:t>and by gravitational waves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213" y="3905311"/>
            <a:ext cx="656628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Curl B-modes polarization: 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Can be produced only by 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gravitational waves</a:t>
            </a:r>
          </a:p>
          <a:p>
            <a:endParaRPr lang="en-US" sz="2400" b="1" i="1" dirty="0" smtClean="0">
              <a:solidFill>
                <a:srgbClr val="FF0000"/>
              </a:solidFill>
            </a:endParaRPr>
          </a:p>
          <a:p>
            <a:endParaRPr lang="en-US" sz="2400" b="1" i="1" dirty="0" smtClean="0">
              <a:solidFill>
                <a:srgbClr val="FF0000"/>
              </a:solidFill>
            </a:endParaRP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Primordial B-modes is a smoking gun for inflation</a:t>
            </a:r>
          </a:p>
          <a:p>
            <a:endParaRPr lang="en-US" sz="2400" b="1" i="1" dirty="0" smtClean="0">
              <a:solidFill>
                <a:srgbClr val="FF0000"/>
              </a:solidFill>
            </a:endParaRP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94958" y="522804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4505" y="233753"/>
            <a:ext cx="77722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Why gravity waves of inflation are important?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92072" y="1052284"/>
            <a:ext cx="941892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400" dirty="0" smtClean="0"/>
              <a:t> A smoking gun of a period of inflation in the early universe</a:t>
            </a:r>
          </a:p>
          <a:p>
            <a:pPr>
              <a:buFont typeface="Wingdings" charset="2"/>
              <a:buChar char="Ø"/>
            </a:pPr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 The amplitude of the inflationary gravity waves probes the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</a:rPr>
              <a:t>energy scale of inflation</a:t>
            </a:r>
          </a:p>
          <a:p>
            <a:endParaRPr lang="en-US" sz="2400" b="1" i="1" dirty="0" smtClean="0"/>
          </a:p>
          <a:p>
            <a:endParaRPr lang="en-US" sz="2400" b="1" i="1" dirty="0" smtClean="0"/>
          </a:p>
          <a:p>
            <a:endParaRPr lang="en-US" sz="2400" b="1" i="1" dirty="0" smtClean="0"/>
          </a:p>
          <a:p>
            <a:endParaRPr lang="en-US" sz="2400" b="1" i="1" dirty="0" smtClean="0"/>
          </a:p>
          <a:p>
            <a:pPr>
              <a:buFont typeface="Wingdings" charset="2"/>
              <a:buChar char="Ø"/>
            </a:pPr>
            <a:r>
              <a:rPr lang="en-US" sz="2400" b="1" i="1" dirty="0" smtClean="0"/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a detection would provide a firm observational link to physics of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    the early universe, characterized by energies never </a:t>
            </a:r>
            <a:r>
              <a:rPr lang="en-US" sz="2400" b="1" i="1" dirty="0" smtClean="0">
                <a:solidFill>
                  <a:srgbClr val="FF0000"/>
                </a:solidFill>
              </a:rPr>
              <a:t>achievable </a:t>
            </a:r>
            <a:r>
              <a:rPr lang="en-US" sz="2400" b="1" i="1" dirty="0" smtClean="0">
                <a:solidFill>
                  <a:srgbClr val="FF0000"/>
                </a:solidFill>
              </a:rPr>
              <a:t>in labs.</a:t>
            </a:r>
          </a:p>
          <a:p>
            <a:endParaRPr lang="en-US" sz="2400" b="1" i="1" dirty="0" smtClean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 inflationary gravity waves generate a </a:t>
            </a:r>
            <a:r>
              <a:rPr lang="en-US" sz="2400" b="1" i="1" dirty="0" smtClean="0">
                <a:solidFill>
                  <a:srgbClr val="FF0000"/>
                </a:solidFill>
              </a:rPr>
              <a:t>unique</a:t>
            </a:r>
            <a:r>
              <a:rPr lang="en-US" sz="2400" dirty="0" smtClean="0"/>
              <a:t> imprint into the CMB </a:t>
            </a:r>
          </a:p>
          <a:p>
            <a:r>
              <a:rPr lang="en-US" sz="2400" b="1" i="1" dirty="0" smtClean="0"/>
              <a:t>    </a:t>
            </a:r>
            <a:r>
              <a:rPr lang="en-US" sz="2400" b="1" i="1" dirty="0" smtClean="0">
                <a:solidFill>
                  <a:srgbClr val="FF0000"/>
                </a:solidFill>
              </a:rPr>
              <a:t>polarization pattern   </a:t>
            </a:r>
          </a:p>
          <a:p>
            <a:r>
              <a:rPr lang="en-US" sz="2400" b="1" i="1" dirty="0" smtClean="0"/>
              <a:t>    </a:t>
            </a:r>
            <a:endParaRPr lang="en-US" sz="2400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273751" y="2812141"/>
          <a:ext cx="3952875" cy="914400"/>
        </p:xfrm>
        <a:graphic>
          <a:graphicData uri="http://schemas.openxmlformats.org/presentationml/2006/ole">
            <p:oleObj spid="_x0000_s105474" name="Equation" r:id="rId3" imgW="1866900" imgH="431800" progId="Equation.3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2273751" y="2812141"/>
            <a:ext cx="3952875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6972" y="28487"/>
            <a:ext cx="4098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CMB Polarization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26571" y="1415143"/>
            <a:ext cx="862287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2400" dirty="0" smtClean="0"/>
              <a:t> You can define still some </a:t>
            </a:r>
            <a:r>
              <a:rPr lang="en-US" sz="2400" dirty="0" err="1" smtClean="0"/>
              <a:t>mutlipoles</a:t>
            </a:r>
            <a:r>
              <a:rPr lang="en-US" sz="2400" dirty="0" smtClean="0"/>
              <a:t> coefficients             and</a:t>
            </a:r>
          </a:p>
          <a:p>
            <a:endParaRPr lang="en-US" sz="2400" dirty="0" smtClean="0"/>
          </a:p>
          <a:p>
            <a:r>
              <a:rPr lang="en-US" sz="2400" dirty="0" smtClean="0"/>
              <a:t>for the CMB  polarization in addition to those for the temperature</a:t>
            </a:r>
          </a:p>
          <a:p>
            <a:r>
              <a:rPr lang="en-US" sz="2400" dirty="0" smtClean="0"/>
              <a:t>(even tough </a:t>
            </a:r>
            <a:r>
              <a:rPr lang="en-US" sz="2400" dirty="0" err="1" smtClean="0"/>
              <a:t>techically</a:t>
            </a:r>
            <a:r>
              <a:rPr lang="en-US" sz="2400" dirty="0" smtClean="0"/>
              <a:t> more involved)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 typeface="Wingdings" charset="2"/>
              <a:buChar char="ü"/>
            </a:pPr>
            <a:r>
              <a:rPr lang="en-US" sz="2400" dirty="0" smtClean="0"/>
              <a:t> Try to measure the correlations</a:t>
            </a:r>
          </a:p>
          <a:p>
            <a:pPr>
              <a:buFont typeface="Wingdings" charset="2"/>
              <a:buChar char="ü"/>
            </a:pPr>
            <a:endParaRPr lang="en-US" sz="2400" dirty="0" smtClean="0"/>
          </a:p>
          <a:p>
            <a:r>
              <a:rPr lang="en-US" sz="2400" dirty="0" smtClean="0"/>
              <a:t>Actually TB and EB correlation are predicted to vanish for symmetry</a:t>
            </a:r>
          </a:p>
          <a:p>
            <a:r>
              <a:rPr lang="en-US" sz="2400" dirty="0" smtClean="0"/>
              <a:t>reasons in standard scenarios (where parity violation is preserved) </a:t>
            </a:r>
          </a:p>
          <a:p>
            <a:r>
              <a:rPr lang="en-US" sz="2400" dirty="0" smtClean="0"/>
              <a:t>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 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520722" y="1292009"/>
            <a:ext cx="1285925" cy="839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908258" y="1218607"/>
            <a:ext cx="1139371" cy="949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669135" y="3379109"/>
            <a:ext cx="3935309" cy="922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0612" y="2255984"/>
            <a:ext cx="8347839" cy="3090127"/>
            <a:chOff x="606600" y="2255984"/>
            <a:chExt cx="8347839" cy="309012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512" y="2448480"/>
              <a:ext cx="8309927" cy="273042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99459" y="2255984"/>
              <a:ext cx="7854979" cy="268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06600" y="5084117"/>
              <a:ext cx="454947" cy="261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152" y="5195045"/>
            <a:ext cx="4651385" cy="5544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818" y="2732596"/>
            <a:ext cx="2019554" cy="86023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EE-power spectrum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3471" y="1417638"/>
            <a:ext cx="5704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E-polarization detected first in 2002 by  DASI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25559" y="6246964"/>
            <a:ext cx="2915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Chiang et al. arXiv:0906.1181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2" y="1769516"/>
            <a:ext cx="9019847" cy="3283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3634"/>
            <a:ext cx="8229600" cy="1143000"/>
          </a:xfrm>
        </p:spPr>
        <p:txBody>
          <a:bodyPr/>
          <a:lstStyle/>
          <a:p>
            <a:r>
              <a:rPr lang="en-US" dirty="0" smtClean="0"/>
              <a:t>EE-power spectrum and Planck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5349833" y="1897962"/>
            <a:ext cx="435677" cy="1787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84444" y="1255190"/>
            <a:ext cx="21362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Large-angle </a:t>
            </a:r>
            <a:r>
              <a:rPr lang="en-US" sz="1600" dirty="0" err="1" smtClean="0"/>
              <a:t>reionzation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Bump at l~5  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6956510" y="1616141"/>
            <a:ext cx="594645" cy="5243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16002" y="1242455"/>
            <a:ext cx="1884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Main peak at l~1000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472" y="2334101"/>
            <a:ext cx="5714330" cy="450251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710737" y="2635140"/>
            <a:ext cx="2876121" cy="18957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73131" y="1971615"/>
            <a:ext cx="36718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b="1" i="1" dirty="0" err="1" smtClean="0">
                <a:solidFill>
                  <a:srgbClr val="FF0000"/>
                </a:solidFill>
              </a:rPr>
              <a:t>anticorrelation</a:t>
            </a:r>
            <a:r>
              <a:rPr lang="en-US" b="1" i="1" dirty="0" smtClean="0">
                <a:solidFill>
                  <a:srgbClr val="FF0000"/>
                </a:solidFill>
              </a:rPr>
              <a:t> between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T and E for 50 &lt;</a:t>
            </a:r>
            <a:r>
              <a:rPr lang="en-US" b="1" i="1" dirty="0" err="1" smtClean="0">
                <a:solidFill>
                  <a:srgbClr val="FF0000"/>
                </a:solidFill>
              </a:rPr>
              <a:t>l</a:t>
            </a:r>
            <a:r>
              <a:rPr lang="en-US" b="1" i="1" dirty="0" smtClean="0">
                <a:solidFill>
                  <a:srgbClr val="FF0000"/>
                </a:solidFill>
              </a:rPr>
              <a:t> &lt;200 </a:t>
            </a:r>
            <a:r>
              <a:rPr lang="en-US" dirty="0" smtClean="0"/>
              <a:t>is a </a:t>
            </a:r>
          </a:p>
          <a:p>
            <a:r>
              <a:rPr lang="en-US" dirty="0" smtClean="0"/>
              <a:t>distinctive signature of adiabatic</a:t>
            </a:r>
          </a:p>
          <a:p>
            <a:r>
              <a:rPr lang="en-US" dirty="0" err="1" smtClean="0"/>
              <a:t>superhorizon</a:t>
            </a:r>
            <a:r>
              <a:rPr lang="en-US" dirty="0" smtClean="0"/>
              <a:t> fluctuation at last</a:t>
            </a:r>
          </a:p>
          <a:p>
            <a:r>
              <a:rPr lang="en-US" dirty="0" smtClean="0"/>
              <a:t>scattering, which is a </a:t>
            </a:r>
            <a:r>
              <a:rPr lang="en-US" b="1" i="1" dirty="0" smtClean="0">
                <a:solidFill>
                  <a:srgbClr val="FF0000"/>
                </a:solidFill>
              </a:rPr>
              <a:t>distinctive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signature of inflation:</a:t>
            </a:r>
            <a:endParaRPr lang="en-US" dirty="0" smtClean="0"/>
          </a:p>
          <a:p>
            <a:r>
              <a:rPr lang="en-US" dirty="0" smtClean="0"/>
              <a:t>Inflation produces fluctuations which</a:t>
            </a:r>
          </a:p>
          <a:p>
            <a:r>
              <a:rPr lang="en-US" dirty="0" smtClean="0"/>
              <a:t>are coherent on </a:t>
            </a:r>
            <a:r>
              <a:rPr lang="en-US" dirty="0" err="1" smtClean="0"/>
              <a:t>superhorizon</a:t>
            </a:r>
            <a:r>
              <a:rPr lang="en-US" dirty="0" smtClean="0"/>
              <a:t> scales</a:t>
            </a:r>
          </a:p>
          <a:p>
            <a:r>
              <a:rPr lang="en-US" dirty="0" smtClean="0"/>
              <a:t>at last scattering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33533" y="89223"/>
            <a:ext cx="4897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Cross-correlation T-E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174672" y="995586"/>
            <a:ext cx="7997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You expect a cross-correlation because </a:t>
            </a:r>
            <a:r>
              <a:rPr lang="en-US" sz="2000" dirty="0" err="1" smtClean="0"/>
              <a:t>bioth</a:t>
            </a:r>
            <a:r>
              <a:rPr lang="en-US" sz="2000" dirty="0" smtClean="0"/>
              <a:t> T and E-modes are sourced by </a:t>
            </a:r>
          </a:p>
          <a:p>
            <a:r>
              <a:rPr lang="en-US" sz="2000" dirty="0" smtClean="0"/>
              <a:t>density perturbations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586858" y="6467285"/>
            <a:ext cx="329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Larson &amp; WAMP team 1001.4635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725" y="76200"/>
            <a:ext cx="573087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604000" y="765175"/>
            <a:ext cx="24783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 err="1" smtClean="0">
                <a:latin typeface="Arial" pitchFamily="-110" charset="0"/>
              </a:rPr>
              <a:t>Peiris</a:t>
            </a:r>
            <a:r>
              <a:rPr lang="en-GB" sz="2000" dirty="0" smtClean="0">
                <a:latin typeface="Arial" pitchFamily="-110" charset="0"/>
              </a:rPr>
              <a:t> </a:t>
            </a:r>
            <a:r>
              <a:rPr lang="en-GB" sz="2000" dirty="0">
                <a:latin typeface="Arial" pitchFamily="-110" charset="0"/>
              </a:rPr>
              <a:t>&amp; WMAP</a:t>
            </a:r>
          </a:p>
          <a:p>
            <a:r>
              <a:rPr lang="en-GB" sz="2000" dirty="0">
                <a:latin typeface="Arial" pitchFamily="-110" charset="0"/>
              </a:rPr>
              <a:t>Team 1st year,</a:t>
            </a:r>
          </a:p>
          <a:p>
            <a:r>
              <a:rPr lang="en-GB" sz="2000" dirty="0" err="1">
                <a:latin typeface="Arial" pitchFamily="-110" charset="0"/>
              </a:rPr>
              <a:t>Astrophys</a:t>
            </a:r>
            <a:r>
              <a:rPr lang="en-GB" sz="2000" dirty="0">
                <a:latin typeface="Arial" pitchFamily="-110" charset="0"/>
              </a:rPr>
              <a:t>. J. Suppl.</a:t>
            </a:r>
          </a:p>
          <a:p>
            <a:r>
              <a:rPr lang="en-GB" sz="2000" dirty="0">
                <a:latin typeface="Arial" pitchFamily="-110" charset="0"/>
              </a:rPr>
              <a:t>148, 213 (2003) 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374095" y="3583034"/>
            <a:ext cx="2876121" cy="871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324600" y="44542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anticorrelation</a:t>
            </a:r>
            <a:r>
              <a:rPr lang="en-US" b="1" i="1" dirty="0" smtClean="0">
                <a:solidFill>
                  <a:srgbClr val="FF0000"/>
                </a:solidFill>
              </a:rPr>
              <a:t> between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T and E for 50 &lt;</a:t>
            </a:r>
            <a:r>
              <a:rPr lang="en-US" b="1" i="1" dirty="0" err="1" smtClean="0">
                <a:solidFill>
                  <a:srgbClr val="FF0000"/>
                </a:solidFill>
              </a:rPr>
              <a:t>l</a:t>
            </a:r>
            <a:r>
              <a:rPr lang="en-US" b="1" i="1" dirty="0" smtClean="0">
                <a:solidFill>
                  <a:srgbClr val="FF0000"/>
                </a:solidFill>
              </a:rPr>
              <a:t> &lt;200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19" y="1881817"/>
            <a:ext cx="8902174" cy="417547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-1536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E-power spectrum and Planck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3407" y="1763673"/>
            <a:ext cx="21362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Large-angle </a:t>
            </a:r>
            <a:r>
              <a:rPr lang="en-US" sz="1600" dirty="0" err="1" smtClean="0"/>
              <a:t>reionzation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Bump at l~5  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 rot="16200000" flipV="1">
            <a:off x="6962194" y="2503265"/>
            <a:ext cx="1402982" cy="7087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065"/>
            <a:ext cx="8229600" cy="1143000"/>
          </a:xfrm>
        </p:spPr>
        <p:txBody>
          <a:bodyPr/>
          <a:lstStyle/>
          <a:p>
            <a:r>
              <a:rPr lang="en-US" dirty="0" smtClean="0"/>
              <a:t>Why CMB polarization important?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811" y="1290637"/>
            <a:ext cx="916148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000" dirty="0" smtClean="0"/>
              <a:t> In some way polarization signal depends more directly than the temperature signal </a:t>
            </a:r>
          </a:p>
          <a:p>
            <a:r>
              <a:rPr lang="en-US" sz="2000" dirty="0" smtClean="0"/>
              <a:t>    on the fluctuations at the last scattering surface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 helps in lifting several </a:t>
            </a:r>
            <a:r>
              <a:rPr lang="en-US" sz="2000" dirty="0" err="1" smtClean="0"/>
              <a:t>degeneracies</a:t>
            </a:r>
            <a:r>
              <a:rPr lang="en-US" sz="2000" dirty="0" smtClean="0"/>
              <a:t> between cosmological parameters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 should carry clear imprints from the primordial gravitational waves produced during </a:t>
            </a:r>
          </a:p>
          <a:p>
            <a:r>
              <a:rPr lang="en-US" sz="2000" dirty="0" smtClean="0"/>
              <a:t>    inflation</a:t>
            </a:r>
          </a:p>
          <a:p>
            <a:endParaRPr lang="en-US" sz="2000" dirty="0" smtClean="0"/>
          </a:p>
          <a:p>
            <a:r>
              <a:rPr lang="en-US" sz="2000" dirty="0" smtClean="0"/>
              <a:t>But very important as well: </a:t>
            </a:r>
          </a:p>
          <a:p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 probes ionization history of the universe  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 probes effect of gravitational </a:t>
            </a:r>
            <a:r>
              <a:rPr lang="en-US" sz="2000" dirty="0" err="1" smtClean="0"/>
              <a:t>lensing</a:t>
            </a:r>
            <a:r>
              <a:rPr lang="en-US" sz="2000" dirty="0" smtClean="0"/>
              <a:t> that distorts on small scales the CMB </a:t>
            </a:r>
          </a:p>
          <a:p>
            <a:r>
              <a:rPr lang="en-US" sz="2000" dirty="0" smtClean="0"/>
              <a:t>    polarization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04" y="0"/>
            <a:ext cx="5031685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524541" y="284368"/>
            <a:ext cx="65518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293469" y="25458"/>
            <a:ext cx="1714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are here</a:t>
            </a:r>
            <a:endParaRPr lang="en-US" sz="2400" dirty="0"/>
          </a:p>
        </p:txBody>
      </p:sp>
      <p:grpSp>
        <p:nvGrpSpPr>
          <p:cNvPr id="2" name="Group 5"/>
          <p:cNvGrpSpPr/>
          <p:nvPr/>
        </p:nvGrpSpPr>
        <p:grpSpPr>
          <a:xfrm>
            <a:off x="756000" y="5163019"/>
            <a:ext cx="8536226" cy="1569660"/>
            <a:chOff x="756000" y="5163019"/>
            <a:chExt cx="8536226" cy="1569660"/>
          </a:xfrm>
        </p:grpSpPr>
        <p:sp>
          <p:nvSpPr>
            <p:cNvPr id="7" name="Oval 6"/>
            <p:cNvSpPr/>
            <p:nvPr/>
          </p:nvSpPr>
          <p:spPr>
            <a:xfrm>
              <a:off x="756000" y="6104425"/>
              <a:ext cx="914400" cy="341241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670400" y="6237128"/>
              <a:ext cx="4509326" cy="1588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140339" y="5163019"/>
              <a:ext cx="315188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We seek information</a:t>
              </a:r>
            </a:p>
            <a:p>
              <a:r>
                <a:rPr lang="en-US" sz="2400" dirty="0" smtClean="0"/>
                <a:t>about </a:t>
              </a:r>
              <a:r>
                <a:rPr lang="en-US" sz="2400" b="1" i="1" dirty="0" smtClean="0">
                  <a:solidFill>
                    <a:srgbClr val="FF0000"/>
                  </a:solidFill>
                </a:rPr>
                <a:t>very early times </a:t>
              </a:r>
            </a:p>
            <a:p>
              <a:r>
                <a:rPr lang="en-US" sz="2400" b="1" i="1" dirty="0" smtClean="0">
                  <a:solidFill>
                    <a:srgbClr val="FF0000"/>
                  </a:solidFill>
                </a:rPr>
                <a:t>and very high energies</a:t>
              </a:r>
            </a:p>
            <a:p>
              <a:r>
                <a:rPr lang="en-US" sz="2400" b="1" i="1" dirty="0" smtClean="0">
                  <a:solidFill>
                    <a:srgbClr val="FF0000"/>
                  </a:solidFill>
                </a:rPr>
                <a:t>E~10</a:t>
              </a:r>
              <a:r>
                <a:rPr lang="en-US" sz="2400" b="1" i="1" baseline="30000" dirty="0" smtClean="0">
                  <a:solidFill>
                    <a:srgbClr val="FF0000"/>
                  </a:solidFill>
                </a:rPr>
                <a:t>16</a:t>
              </a:r>
              <a:r>
                <a:rPr lang="en-US" sz="2400" b="1" i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i="1" dirty="0" err="1" smtClean="0">
                  <a:solidFill>
                    <a:srgbClr val="FF0000"/>
                  </a:solidFill>
                </a:rPr>
                <a:t>GeV</a:t>
              </a:r>
              <a:endParaRPr lang="en-US" sz="2400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24"/>
          <p:cNvGrpSpPr/>
          <p:nvPr/>
        </p:nvGrpSpPr>
        <p:grpSpPr>
          <a:xfrm>
            <a:off x="756000" y="917310"/>
            <a:ext cx="8049574" cy="4245715"/>
            <a:chOff x="756000" y="917310"/>
            <a:chExt cx="8049574" cy="424571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7977" y="917310"/>
              <a:ext cx="1932166" cy="2434530"/>
            </a:xfrm>
            <a:prstGeom prst="rect">
              <a:avLst/>
            </a:prstGeom>
          </p:spPr>
        </p:pic>
        <p:pic>
          <p:nvPicPr>
            <p:cNvPr id="10" name="Picture 9" descr="030653_2_320.jpg                                               000327E0Nicola                         BA8420CA: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8909" y="2535408"/>
              <a:ext cx="2846664" cy="1600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13"/>
            <p:cNvSpPr/>
            <p:nvPr/>
          </p:nvSpPr>
          <p:spPr>
            <a:xfrm>
              <a:off x="756000" y="1977571"/>
              <a:ext cx="1203429" cy="557837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670400" y="2535408"/>
              <a:ext cx="4288509" cy="1588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5423565" y="3293158"/>
              <a:ext cx="2626028" cy="11137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6762911" y="3120355"/>
              <a:ext cx="2627611" cy="14577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7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CMB polarization is important specifically for inflation?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1343" y="1562782"/>
            <a:ext cx="8963173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Breaking these </a:t>
            </a:r>
            <a:r>
              <a:rPr lang="en-US" dirty="0" err="1" smtClean="0"/>
              <a:t>degeneracies</a:t>
            </a:r>
            <a:r>
              <a:rPr lang="en-US" dirty="0" smtClean="0"/>
              <a:t> is crucial to </a:t>
            </a:r>
            <a:r>
              <a:rPr lang="en-US" dirty="0" smtClean="0"/>
              <a:t>discriminate </a:t>
            </a:r>
            <a:r>
              <a:rPr lang="en-US" dirty="0" smtClean="0"/>
              <a:t>between different inflationary scenarios: </a:t>
            </a:r>
          </a:p>
          <a:p>
            <a:r>
              <a:rPr lang="en-US" dirty="0" smtClean="0"/>
              <a:t>Accurate measurements of E-mode polarization can improve </a:t>
            </a:r>
            <a:r>
              <a:rPr lang="en-US" dirty="0" smtClean="0"/>
              <a:t>constraints </a:t>
            </a:r>
            <a:r>
              <a:rPr lang="en-US" dirty="0" smtClean="0"/>
              <a:t>in the (</a:t>
            </a:r>
            <a:r>
              <a:rPr lang="en-US" dirty="0" err="1" smtClean="0"/>
              <a:t>r-n</a:t>
            </a:r>
            <a:r>
              <a:rPr lang="en-US" dirty="0" smtClean="0"/>
              <a:t>) plane </a:t>
            </a:r>
          </a:p>
          <a:p>
            <a:endParaRPr lang="en-US" dirty="0" smtClean="0"/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 Helps in lifting degeneracy between the spectral index </a:t>
            </a:r>
            <a:r>
              <a:rPr lang="en-US" dirty="0" err="1" smtClean="0"/>
              <a:t>n</a:t>
            </a:r>
            <a:r>
              <a:rPr lang="en-US" dirty="0" smtClean="0"/>
              <a:t> of inflationary fluctuations and </a:t>
            </a:r>
          </a:p>
          <a:p>
            <a:r>
              <a:rPr lang="en-US" dirty="0" smtClean="0"/>
              <a:t>     the optical depth parameter </a:t>
            </a:r>
            <a:r>
              <a:rPr lang="en-US" dirty="0" err="1" smtClean="0"/>
              <a:t>τ</a:t>
            </a: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  Helps in lifting degeneracy between </a:t>
            </a:r>
            <a:r>
              <a:rPr lang="en-US" dirty="0" err="1" smtClean="0"/>
              <a:t>n</a:t>
            </a:r>
            <a:r>
              <a:rPr lang="en-US" dirty="0" smtClean="0"/>
              <a:t>, </a:t>
            </a:r>
            <a:r>
              <a:rPr lang="en-US" dirty="0" err="1" smtClean="0"/>
              <a:t>τ</a:t>
            </a:r>
            <a:r>
              <a:rPr lang="en-US" dirty="0" smtClean="0"/>
              <a:t> and the amplitude of primordial density </a:t>
            </a:r>
          </a:p>
          <a:p>
            <a:r>
              <a:rPr lang="en-US" dirty="0" smtClean="0"/>
              <a:t>      perturbations</a:t>
            </a:r>
          </a:p>
          <a:p>
            <a:endParaRPr lang="en-US" dirty="0" smtClean="0"/>
          </a:p>
          <a:p>
            <a:r>
              <a:rPr lang="en-US" dirty="0" smtClean="0"/>
              <a:t>Moreover: </a:t>
            </a:r>
          </a:p>
          <a:p>
            <a:r>
              <a:rPr lang="en-US" dirty="0" smtClean="0"/>
              <a:t>The decomposition of CMB polarization into E- and B-modes is essential for detecting </a:t>
            </a:r>
          </a:p>
          <a:p>
            <a:r>
              <a:rPr lang="en-US" dirty="0" smtClean="0"/>
              <a:t>gravitational waves produced during inflation: scalar (density perturbations) </a:t>
            </a:r>
          </a:p>
          <a:p>
            <a:r>
              <a:rPr lang="en-US" dirty="0" smtClean="0"/>
              <a:t>do not contribute to B-mode.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856" y="1072444"/>
            <a:ext cx="6409841" cy="41619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1658" y="1338672"/>
            <a:ext cx="285649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Potentiality of Planck </a:t>
            </a:r>
          </a:p>
          <a:p>
            <a:r>
              <a:rPr lang="en-US" b="1" i="1" dirty="0" smtClean="0"/>
              <a:t>to measure </a:t>
            </a:r>
            <a:r>
              <a:rPr lang="en-US" b="1" i="1" dirty="0" err="1" smtClean="0"/>
              <a:t>r</a:t>
            </a:r>
            <a:r>
              <a:rPr lang="en-US" b="1" i="1" dirty="0" smtClean="0"/>
              <a:t>≥ (some)×0.01 </a:t>
            </a:r>
            <a:endParaRPr lang="en-US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285" y="4943844"/>
            <a:ext cx="173718" cy="181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686" y="151659"/>
            <a:ext cx="76797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PLANCK AND INFLATIONARY GRAVITY WAVES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12" y="5895455"/>
            <a:ext cx="8848271" cy="87355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rot="5400000">
            <a:off x="5084578" y="4385992"/>
            <a:ext cx="897987" cy="158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532777" y="4354286"/>
            <a:ext cx="672080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82577" y="3828934"/>
            <a:ext cx="374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Spectrum dominated by </a:t>
            </a:r>
            <a:r>
              <a:rPr lang="en-US" dirty="0" err="1" smtClean="0"/>
              <a:t>lensing</a:t>
            </a:r>
            <a:r>
              <a:rPr lang="en-US" dirty="0" smtClean="0"/>
              <a:t> signal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02" y="1367903"/>
            <a:ext cx="7756195" cy="5490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4972" y="333089"/>
            <a:ext cx="76797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PLANCK AND INFLATIONARY GRAVITY WAVES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766371" y="4694376"/>
            <a:ext cx="2369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Baumann et al. 0811.3919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1148" y="333089"/>
            <a:ext cx="76797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PLANCK AND INFLATIONARY GRAVITY WAVES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38" y="1179747"/>
            <a:ext cx="8189442" cy="52758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7915" y="4569160"/>
            <a:ext cx="2369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Baumann et al. 0811.3919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8" y="249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 the way beyond the standard models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566" y="2122718"/>
            <a:ext cx="826380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3600" dirty="0" smtClean="0"/>
              <a:t> Primordial (inflationary) non-</a:t>
            </a:r>
            <a:r>
              <a:rPr lang="en-US" sz="3600" dirty="0" err="1" smtClean="0"/>
              <a:t>Gaussianity</a:t>
            </a:r>
            <a:endParaRPr lang="en-US" sz="3600" dirty="0" smtClean="0"/>
          </a:p>
          <a:p>
            <a:pPr>
              <a:buFont typeface="Wingdings" charset="2"/>
              <a:buChar char="Ø"/>
            </a:pPr>
            <a:endParaRPr lang="en-US" sz="3600" dirty="0" smtClean="0"/>
          </a:p>
          <a:p>
            <a:pPr>
              <a:buFont typeface="Wingdings" charset="2"/>
              <a:buChar char="Ø"/>
            </a:pPr>
            <a:r>
              <a:rPr lang="en-US" sz="3600" dirty="0" smtClean="0"/>
              <a:t> violation of statistical isotropy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7080"/>
            <a:ext cx="8229600" cy="1143000"/>
          </a:xfrm>
        </p:spPr>
        <p:txBody>
          <a:bodyPr/>
          <a:lstStyle/>
          <a:p>
            <a:r>
              <a:rPr lang="en-US" dirty="0" smtClean="0"/>
              <a:t>A reminder……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645" y="945920"/>
            <a:ext cx="73933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Simpest</a:t>
            </a:r>
            <a:r>
              <a:rPr lang="en-US" sz="2400" dirty="0" smtClean="0"/>
              <a:t> minimal inflationary models: slow-roll single-field </a:t>
            </a:r>
          </a:p>
          <a:p>
            <a:pPr marL="400050" indent="-400050">
              <a:buAutoNum type="romanLcParenR"/>
            </a:pPr>
            <a:r>
              <a:rPr lang="en-US" sz="2400" dirty="0" smtClean="0"/>
              <a:t>Single weakly-coupled real scalar field</a:t>
            </a:r>
          </a:p>
          <a:p>
            <a:pPr marL="400050" indent="-400050">
              <a:buAutoNum type="romanLcParenR"/>
            </a:pPr>
            <a:r>
              <a:rPr lang="en-US" sz="2400" dirty="0" smtClean="0"/>
              <a:t>Canonical kinetic term</a:t>
            </a:r>
          </a:p>
          <a:p>
            <a:pPr marL="400050" indent="-400050">
              <a:buAutoNum type="romanLcParenR"/>
            </a:pPr>
            <a:r>
              <a:rPr lang="en-US" sz="2400" dirty="0" smtClean="0"/>
              <a:t>Slowly-rolling on a (featureless) potential</a:t>
            </a:r>
          </a:p>
          <a:p>
            <a:pPr marL="400050" indent="-400050">
              <a:buAutoNum type="romanLcParenR"/>
            </a:pPr>
            <a:r>
              <a:rPr lang="en-US" sz="2400" dirty="0" smtClean="0"/>
              <a:t>Initial Bunch-Davies vacuum state</a:t>
            </a:r>
          </a:p>
        </p:txBody>
      </p:sp>
      <p:sp>
        <p:nvSpPr>
          <p:cNvPr id="5" name="Down Arrow 4"/>
          <p:cNvSpPr/>
          <p:nvPr/>
        </p:nvSpPr>
        <p:spPr>
          <a:xfrm>
            <a:off x="3186681" y="3047995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66984" y="3159120"/>
            <a:ext cx="5431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It’s a predictive theory: </a:t>
            </a:r>
          </a:p>
          <a:p>
            <a:r>
              <a:rPr lang="en-US" sz="2400" dirty="0" smtClean="0"/>
              <a:t>they can be tested and eventually falsified  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1768" y="4027711"/>
            <a:ext cx="950773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2400" dirty="0" smtClean="0"/>
              <a:t> almost spatially flat universe 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 density perturbations from the </a:t>
            </a:r>
            <a:r>
              <a:rPr lang="en-US" sz="2400" dirty="0" err="1" smtClean="0"/>
              <a:t>inflaton</a:t>
            </a:r>
            <a:r>
              <a:rPr lang="en-US" sz="2400" dirty="0" smtClean="0"/>
              <a:t> quantum fluctuations which are: </a:t>
            </a:r>
          </a:p>
          <a:p>
            <a:r>
              <a:rPr lang="en-US" sz="2400" dirty="0" smtClean="0"/>
              <a:t>     - adiabatic</a:t>
            </a:r>
          </a:p>
          <a:p>
            <a:r>
              <a:rPr lang="en-US" sz="2400" dirty="0" smtClean="0"/>
              <a:t>     - with slight departures from scale-invariance: </a:t>
            </a:r>
            <a:r>
              <a:rPr lang="en-US" sz="2400" dirty="0" err="1" smtClean="0"/>
              <a:t>P(k</a:t>
            </a:r>
            <a:r>
              <a:rPr lang="en-US" sz="2400" dirty="0" smtClean="0"/>
              <a:t>)=A k</a:t>
            </a:r>
            <a:r>
              <a:rPr lang="en-US" sz="2400" baseline="30000" dirty="0" smtClean="0"/>
              <a:t>n-1</a:t>
            </a:r>
            <a:r>
              <a:rPr lang="en-US" sz="2400" dirty="0" smtClean="0"/>
              <a:t>, |n-1| &lt;&lt;1</a:t>
            </a:r>
          </a:p>
          <a:p>
            <a:r>
              <a:rPr lang="en-US" sz="2400" dirty="0" smtClean="0"/>
              <a:t>     </a:t>
            </a:r>
            <a:r>
              <a:rPr lang="en-US" sz="2400" b="1" i="1" dirty="0" smtClean="0">
                <a:solidFill>
                  <a:srgbClr val="FF0000"/>
                </a:solidFill>
              </a:rPr>
              <a:t>- (almost)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gaussian</a:t>
            </a:r>
            <a:r>
              <a:rPr lang="en-US" sz="2400" b="1" i="1" dirty="0" smtClean="0">
                <a:solidFill>
                  <a:srgbClr val="FF0000"/>
                </a:solidFill>
              </a:rPr>
              <a:t> distributed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  primordial gravitational waves     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  </a:t>
            </a:r>
            <a:r>
              <a:rPr lang="en-US" sz="2400" b="1" i="1" dirty="0" smtClean="0">
                <a:solidFill>
                  <a:srgbClr val="FF0000"/>
                </a:solidFill>
              </a:rPr>
              <a:t>rotational and translation invariance </a:t>
            </a:r>
          </a:p>
          <a:p>
            <a:pPr>
              <a:buFont typeface="Wingdings" charset="2"/>
              <a:buChar char="ü"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056" y="-233366"/>
            <a:ext cx="8229600" cy="1143000"/>
          </a:xfrm>
        </p:spPr>
        <p:txBody>
          <a:bodyPr/>
          <a:lstStyle/>
          <a:p>
            <a:r>
              <a:rPr lang="en-US" dirty="0" smtClean="0"/>
              <a:t>Primordial NG</a:t>
            </a:r>
            <a:endParaRPr lang="en-US" dirty="0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28600" y="914400"/>
            <a:ext cx="8763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-110" charset="2"/>
              </a:rPr>
              <a:t>ζ(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-110" charset="2"/>
              </a:rPr>
              <a:t>x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-110" charset="2"/>
              </a:rPr>
              <a:t>): primordial </a:t>
            </a:r>
            <a:r>
              <a:rPr lang="en-GB" sz="2000" kern="0" dirty="0" smtClean="0">
                <a:solidFill>
                  <a:sysClr val="windowText" lastClr="000000"/>
                </a:solidFill>
                <a:sym typeface="Symbol" pitchFamily="-110" charset="2"/>
              </a:rPr>
              <a:t>perturbations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If the fluctuations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-110" charset="2"/>
              </a:rPr>
              <a:t>are Gaussian distributed then their statistical properties are completely characterized by the two-point correlation function, &lt;ζ(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-110" charset="2"/>
              </a:rPr>
              <a:t>x</a:t>
            </a:r>
            <a:r>
              <a:rPr kumimoji="0" lang="en-GB" sz="20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-110" charset="2"/>
              </a:rPr>
              <a:t>1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-110" charset="2"/>
              </a:rPr>
              <a:t>)ζ(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-110" charset="2"/>
              </a:rPr>
              <a:t>x</a:t>
            </a:r>
            <a:r>
              <a:rPr kumimoji="0" lang="en-GB" sz="20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-110" charset="2"/>
              </a:rPr>
              <a:t>2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-110" charset="2"/>
              </a:rPr>
              <a:t>)&gt;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-110" charset="2"/>
              </a:rPr>
              <a:t>or its Fourier transform, the power-spectrum.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-110" charset="2"/>
              </a:rPr>
              <a:t>   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7800" y="2889250"/>
            <a:ext cx="88792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Thus a non-vanishing 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three point function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or its Fourier transform,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the </a:t>
            </a:r>
            <a:r>
              <a:rPr kumimoji="0" lang="en-GB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bispectrum</a:t>
            </a:r>
            <a:r>
              <a:rPr kumimoji="0" lang="en-GB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is 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an indicator of non-</a:t>
            </a:r>
            <a:r>
              <a:rPr kumimoji="0" lang="en-GB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Gaussianity</a:t>
            </a:r>
            <a:endParaRPr kumimoji="0" lang="en-GB" sz="20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aphicFrame>
        <p:nvGraphicFramePr>
          <p:cNvPr id="18" name="Object 3"/>
          <p:cNvGraphicFramePr>
            <a:graphicFrameLocks noChangeAspect="1"/>
          </p:cNvGraphicFramePr>
          <p:nvPr/>
        </p:nvGraphicFramePr>
        <p:xfrm>
          <a:off x="1288143" y="5872389"/>
          <a:ext cx="2438400" cy="619125"/>
        </p:xfrm>
        <a:graphic>
          <a:graphicData uri="http://schemas.openxmlformats.org/presentationml/2006/ole">
            <p:oleObj spid="_x0000_s128002" name="Equation" r:id="rId3" imgW="1600200" imgH="406400" progId="Equation.3">
              <p:embed/>
            </p:oleObj>
          </a:graphicData>
        </a:graphic>
      </p:graphicFrame>
      <p:cxnSp>
        <p:nvCxnSpPr>
          <p:cNvPr id="19" name="Straight Arrow Connector 20"/>
          <p:cNvCxnSpPr>
            <a:cxnSpLocks noChangeShapeType="1"/>
          </p:cNvCxnSpPr>
          <p:nvPr/>
        </p:nvCxnSpPr>
        <p:spPr bwMode="auto">
          <a:xfrm>
            <a:off x="483902" y="6215062"/>
            <a:ext cx="533400" cy="1588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25" name="Object 2"/>
          <p:cNvGraphicFramePr>
            <a:graphicFrameLocks noChangeAspect="1"/>
          </p:cNvGraphicFramePr>
          <p:nvPr/>
        </p:nvGraphicFramePr>
        <p:xfrm>
          <a:off x="246743" y="3920951"/>
          <a:ext cx="7508875" cy="609600"/>
        </p:xfrm>
        <a:graphic>
          <a:graphicData uri="http://schemas.openxmlformats.org/presentationml/2006/ole">
            <p:oleObj spid="_x0000_s128003" name="Equation" r:id="rId4" imgW="3429000" imgH="279400" progId="Equation.3">
              <p:embed/>
            </p:oleObj>
          </a:graphicData>
        </a:graphic>
      </p:graphicFrame>
      <p:cxnSp>
        <p:nvCxnSpPr>
          <p:cNvPr id="26" name="Straight Arrow Connector 15"/>
          <p:cNvCxnSpPr>
            <a:cxnSpLocks noChangeShapeType="1"/>
          </p:cNvCxnSpPr>
          <p:nvPr/>
        </p:nvCxnSpPr>
        <p:spPr bwMode="auto">
          <a:xfrm flipV="1">
            <a:off x="5486628" y="4469263"/>
            <a:ext cx="455660" cy="343161"/>
          </a:xfrm>
          <a:prstGeom prst="straightConnector1">
            <a:avLst/>
          </a:prstGeom>
          <a:noFill/>
          <a:ln w="28575">
            <a:solidFill>
              <a:srgbClr val="FFDA0B"/>
            </a:solidFill>
            <a:round/>
            <a:headEnd/>
            <a:tailEnd type="arrow" w="med" len="med"/>
          </a:ln>
        </p:spPr>
      </p:cxnSp>
      <p:sp>
        <p:nvSpPr>
          <p:cNvPr id="27" name="TextBox 21"/>
          <p:cNvSpPr txBox="1">
            <a:spLocks noChangeArrowheads="1"/>
          </p:cNvSpPr>
          <p:nvPr/>
        </p:nvSpPr>
        <p:spPr bwMode="auto">
          <a:xfrm>
            <a:off x="4334051" y="4816725"/>
            <a:ext cx="1752600" cy="369332"/>
          </a:xfrm>
          <a:prstGeom prst="rect">
            <a:avLst/>
          </a:prstGeom>
          <a:noFill/>
          <a:ln w="38100">
            <a:solidFill>
              <a:srgbClr val="FFDA0B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Amplitude</a:t>
            </a:r>
          </a:p>
        </p:txBody>
      </p:sp>
      <p:cxnSp>
        <p:nvCxnSpPr>
          <p:cNvPr id="28" name="Straight Arrow Connector 17"/>
          <p:cNvCxnSpPr>
            <a:cxnSpLocks noChangeShapeType="1"/>
          </p:cNvCxnSpPr>
          <p:nvPr/>
        </p:nvCxnSpPr>
        <p:spPr bwMode="auto">
          <a:xfrm rot="16200000" flipV="1">
            <a:off x="6857460" y="4502602"/>
            <a:ext cx="295276" cy="228600"/>
          </a:xfrm>
          <a:prstGeom prst="straightConnector1">
            <a:avLst/>
          </a:prstGeom>
          <a:noFill/>
          <a:ln w="28575">
            <a:solidFill>
              <a:srgbClr val="FFDA0B"/>
            </a:solidFill>
            <a:round/>
            <a:headEnd/>
            <a:tailEnd type="arrow" w="med" len="med"/>
          </a:ln>
        </p:spPr>
      </p:cxnSp>
      <p:sp>
        <p:nvSpPr>
          <p:cNvPr id="29" name="TextBox 22"/>
          <p:cNvSpPr txBox="1">
            <a:spLocks noChangeArrowheads="1"/>
          </p:cNvSpPr>
          <p:nvPr/>
        </p:nvSpPr>
        <p:spPr bwMode="auto">
          <a:xfrm>
            <a:off x="6893250" y="4786864"/>
            <a:ext cx="1219200" cy="369332"/>
          </a:xfrm>
          <a:prstGeom prst="rect">
            <a:avLst/>
          </a:prstGeom>
          <a:noFill/>
          <a:ln w="38100">
            <a:solidFill>
              <a:srgbClr val="FFDA0B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Shape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238" y="1669011"/>
            <a:ext cx="3316750" cy="2048304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253510" y="2322281"/>
            <a:ext cx="607614" cy="4846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84" y="1015999"/>
            <a:ext cx="5311492" cy="3338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858" y="47581"/>
            <a:ext cx="9214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Bispectrum</a:t>
            </a:r>
            <a:r>
              <a:rPr lang="en-US" sz="4000" dirty="0" smtClean="0"/>
              <a:t> </a:t>
            </a:r>
            <a:r>
              <a:rPr lang="en-US" sz="4000" dirty="0" err="1" smtClean="0"/>
              <a:t>vs</a:t>
            </a:r>
            <a:r>
              <a:rPr lang="en-US" sz="4000" dirty="0" smtClean="0"/>
              <a:t> power spectrum information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00161" y="1309672"/>
            <a:ext cx="1068842" cy="4778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00588" y="4354426"/>
            <a:ext cx="2174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WMAP coll. </a:t>
            </a:r>
            <a:r>
              <a:rPr lang="en-US" dirty="0" err="1" smtClean="0"/>
              <a:t>ApJ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7203" y="3770437"/>
            <a:ext cx="254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10</a:t>
            </a:r>
            <a:r>
              <a:rPr lang="en-US" sz="2000" b="1" i="1" baseline="30000" dirty="0" smtClean="0">
                <a:solidFill>
                  <a:srgbClr val="FF0000"/>
                </a:solidFill>
              </a:rPr>
              <a:t>6 </a:t>
            </a:r>
            <a:r>
              <a:rPr lang="en-US" sz="2000" b="1" i="1" dirty="0" smtClean="0">
                <a:solidFill>
                  <a:srgbClr val="FF0000"/>
                </a:solidFill>
              </a:rPr>
              <a:t>pixels compressed into ~ 1000 numbers: O.K. only if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gaussian</a:t>
            </a:r>
            <a:endParaRPr lang="en-US" sz="2000" b="1" i="1" dirty="0" smtClean="0">
              <a:solidFill>
                <a:srgbClr val="FF0000"/>
              </a:solidFill>
            </a:endParaRPr>
          </a:p>
          <a:p>
            <a:endParaRPr lang="en-US" sz="2000" b="1" i="1" dirty="0" smtClean="0">
              <a:solidFill>
                <a:srgbClr val="FF0000"/>
              </a:solidFill>
            </a:endParaRPr>
          </a:p>
          <a:p>
            <a:endParaRPr lang="en-US" sz="2000" b="1" i="1" dirty="0" smtClean="0">
              <a:solidFill>
                <a:srgbClr val="FF0000"/>
              </a:solidFill>
            </a:endParaRP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If not we could miss precious information  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15" name="Bent Arrow 14"/>
          <p:cNvSpPr/>
          <p:nvPr/>
        </p:nvSpPr>
        <p:spPr>
          <a:xfrm flipV="1">
            <a:off x="1144681" y="6064203"/>
            <a:ext cx="813816" cy="510905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7927" y="6225195"/>
            <a:ext cx="2661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Measure 3 point-function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and higher-order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0667" y="5440800"/>
            <a:ext cx="4423279" cy="142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770" y="-106365"/>
            <a:ext cx="8229600" cy="1143000"/>
          </a:xfrm>
        </p:spPr>
        <p:txBody>
          <a:bodyPr/>
          <a:lstStyle/>
          <a:p>
            <a:r>
              <a:rPr lang="en-US" dirty="0" smtClean="0"/>
              <a:t>Primordial 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4780" y="4151293"/>
            <a:ext cx="9143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Physical origin of primordial NG</a:t>
            </a:r>
            <a:r>
              <a:rPr lang="en-US" sz="2800" dirty="0" smtClean="0"/>
              <a:t>: </a:t>
            </a:r>
          </a:p>
          <a:p>
            <a:r>
              <a:rPr lang="en-US" sz="2800" dirty="0" smtClean="0"/>
              <a:t>self-interactions of the </a:t>
            </a:r>
            <a:r>
              <a:rPr lang="en-US" sz="2800" dirty="0" err="1" smtClean="0"/>
              <a:t>inflaton</a:t>
            </a:r>
            <a:r>
              <a:rPr lang="en-US" sz="2800" dirty="0" smtClean="0"/>
              <a:t> field, e.g. </a:t>
            </a:r>
            <a:r>
              <a:rPr lang="en-US" sz="2800" dirty="0" err="1" smtClean="0"/>
              <a:t>λ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Lucida Grande"/>
                <a:ea typeface="Lucida Grande"/>
                <a:cs typeface="Lucida Grande"/>
              </a:rPr>
              <a:t>ϕ</a:t>
            </a:r>
            <a:r>
              <a:rPr lang="en-US" sz="2800" baseline="30000" dirty="0" smtClean="0">
                <a:latin typeface="Lucida Grande"/>
                <a:ea typeface="Lucida Grande"/>
                <a:cs typeface="Lucida Grande"/>
              </a:rPr>
              <a:t>3</a:t>
            </a:r>
            <a:r>
              <a:rPr lang="en-US" sz="2800" dirty="0" smtClean="0">
                <a:latin typeface="Lucida Grande"/>
                <a:ea typeface="Lucida Grande"/>
                <a:cs typeface="Lucida Grande"/>
              </a:rPr>
              <a:t>, </a:t>
            </a:r>
          </a:p>
          <a:p>
            <a:r>
              <a:rPr lang="en-US" sz="2800" dirty="0" smtClean="0"/>
              <a:t>interactions between different fields,  </a:t>
            </a:r>
          </a:p>
          <a:p>
            <a:r>
              <a:rPr lang="en-US" sz="2800" dirty="0" smtClean="0"/>
              <a:t>non-linear evolution of the fields during inflation, </a:t>
            </a:r>
          </a:p>
          <a:p>
            <a:r>
              <a:rPr lang="en-US" sz="2800" dirty="0" smtClean="0"/>
              <a:t>gravity itself is non linear…..    </a:t>
            </a:r>
            <a:endParaRPr lang="en-US" sz="2800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495676" y="1532163"/>
            <a:ext cx="1401495" cy="461665"/>
          </a:xfrm>
          <a:prstGeom prst="rect">
            <a:avLst/>
          </a:prstGeom>
          <a:noFill/>
          <a:ln w="28575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Tahoma" pitchFamily="-110" charset="0"/>
              </a:rPr>
              <a:t>Gaussian</a:t>
            </a:r>
            <a:endParaRPr lang="it-IT" sz="2400" dirty="0">
              <a:latin typeface="Tahoma" pitchFamily="-110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745042" y="1387701"/>
            <a:ext cx="3617912" cy="857250"/>
          </a:xfrm>
          <a:prstGeom prst="rect">
            <a:avLst/>
          </a:prstGeom>
          <a:noFill/>
          <a:ln w="28575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Tahoma" pitchFamily="-110" charset="0"/>
              </a:rPr>
              <a:t>free (i.e. non-interacting)</a:t>
            </a:r>
          </a:p>
          <a:p>
            <a:r>
              <a:rPr lang="en-US" sz="2400">
                <a:latin typeface="Tahoma" pitchFamily="-110" charset="0"/>
              </a:rPr>
              <a:t>field, linear theory </a:t>
            </a:r>
            <a:endParaRPr lang="it-IT" sz="2400">
              <a:latin typeface="Tahoma" pitchFamily="-110" charset="0"/>
            </a:endParaRP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3264811" y="1532163"/>
            <a:ext cx="1214438" cy="48577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51092" y="2626026"/>
            <a:ext cx="6007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Collection of independent harmonic oscillators</a:t>
            </a:r>
          </a:p>
          <a:p>
            <a:r>
              <a:rPr lang="en-US" sz="2400" dirty="0" smtClean="0"/>
              <a:t>(no mode-mode coupling)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86" y="2195283"/>
            <a:ext cx="8229600" cy="1143000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Why primordial NG is important? 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9" y="675914"/>
            <a:ext cx="8291293" cy="6215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62433"/>
            <a:ext cx="531577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Last scattering surface: CMB photons decouple at </a:t>
            </a:r>
          </a:p>
          <a:p>
            <a:r>
              <a:rPr lang="en-US" sz="2000" dirty="0" smtClean="0"/>
              <a:t>recombination epoch z~1100 </a:t>
            </a:r>
          </a:p>
          <a:p>
            <a:r>
              <a:rPr lang="en-US" sz="2000" dirty="0" smtClean="0"/>
              <a:t>(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r</a:t>
            </a:r>
            <a:r>
              <a:rPr lang="en-US" sz="2000" dirty="0" smtClean="0"/>
              <a:t>~ 400,000 years)</a:t>
            </a:r>
          </a:p>
          <a:p>
            <a:endParaRPr lang="en-US" sz="2000" dirty="0" smtClean="0"/>
          </a:p>
          <a:p>
            <a:r>
              <a:rPr lang="en-US" sz="2000" dirty="0" smtClean="0"/>
              <a:t>Light could have travelled</a:t>
            </a:r>
          </a:p>
          <a:p>
            <a:r>
              <a:rPr lang="en-US" sz="2000" dirty="0" smtClean="0"/>
              <a:t>L ~ </a:t>
            </a:r>
            <a:r>
              <a:rPr lang="en-US" sz="2000" dirty="0" err="1" smtClean="0"/>
              <a:t>c</a:t>
            </a:r>
            <a:r>
              <a:rPr lang="en-US" sz="2000" dirty="0" smtClean="0"/>
              <a:t>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r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(horizon) </a:t>
            </a:r>
          </a:p>
          <a:p>
            <a:r>
              <a:rPr lang="en-US" sz="2000" dirty="0" smtClean="0"/>
              <a:t>Such a distance would </a:t>
            </a:r>
          </a:p>
          <a:p>
            <a:r>
              <a:rPr lang="en-US" sz="2000" dirty="0" smtClean="0"/>
              <a:t>subtend an angle of </a:t>
            </a:r>
          </a:p>
          <a:p>
            <a:r>
              <a:rPr lang="en-US" sz="2000" dirty="0" smtClean="0"/>
              <a:t>about 1 degree. </a:t>
            </a:r>
          </a:p>
          <a:p>
            <a:endParaRPr lang="en-US" sz="2000" dirty="0" smtClean="0"/>
          </a:p>
          <a:p>
            <a:r>
              <a:rPr lang="en-US" sz="2000" dirty="0" smtClean="0"/>
              <a:t>We actually see </a:t>
            </a:r>
          </a:p>
          <a:p>
            <a:r>
              <a:rPr lang="en-US" sz="2000" dirty="0" smtClean="0"/>
              <a:t>CMB photons with </a:t>
            </a:r>
          </a:p>
          <a:p>
            <a:r>
              <a:rPr lang="en-US" sz="2000" dirty="0" smtClean="0"/>
              <a:t>nearly the same</a:t>
            </a:r>
          </a:p>
          <a:p>
            <a:r>
              <a:rPr lang="en-US" sz="2000" dirty="0" smtClean="0"/>
              <a:t>T at bigger angular </a:t>
            </a:r>
          </a:p>
          <a:p>
            <a:r>
              <a:rPr lang="en-US" sz="2000" dirty="0" smtClean="0"/>
              <a:t>scales &gt;7°</a:t>
            </a:r>
          </a:p>
          <a:p>
            <a:r>
              <a:rPr lang="en-US" sz="2000" dirty="0" smtClean="0"/>
              <a:t>(e.g. COBE satellite)    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148286" y="4299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03671" y="4003097"/>
            <a:ext cx="49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&gt;7°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928428" y="3882568"/>
            <a:ext cx="290285" cy="2794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83285" y="4669189"/>
            <a:ext cx="290285" cy="27940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98518" y="5460934"/>
            <a:ext cx="1608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causally</a:t>
            </a:r>
          </a:p>
          <a:p>
            <a:r>
              <a:rPr lang="en-US" dirty="0" smtClean="0"/>
              <a:t>disconnected</a:t>
            </a:r>
          </a:p>
          <a:p>
            <a:r>
              <a:rPr lang="en-US" dirty="0" smtClean="0"/>
              <a:t>regions at </a:t>
            </a:r>
          </a:p>
          <a:p>
            <a:r>
              <a:rPr lang="en-US" dirty="0" smtClean="0"/>
              <a:t>recombination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75433" y="72570"/>
            <a:ext cx="374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HORIZON PROBLEM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6286" y="6552405"/>
            <a:ext cx="4392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Adapted from http://benasque.org/2011Astrophysics/talks_contr/172_Lewis.pdf 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One good reason: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5055" y="1433281"/>
            <a:ext cx="9132804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f</a:t>
            </a:r>
            <a:r>
              <a:rPr lang="en-US" sz="3200" baseline="-25000" dirty="0" err="1" smtClean="0"/>
              <a:t>NL</a:t>
            </a:r>
            <a:r>
              <a:rPr lang="en-US" sz="3200" dirty="0" smtClean="0"/>
              <a:t> and shape are model dependent: </a:t>
            </a:r>
          </a:p>
          <a:p>
            <a:r>
              <a:rPr lang="en-US" sz="3200" dirty="0" smtClean="0"/>
              <a:t>e.g.: standard single-field models of inflation predict</a:t>
            </a:r>
          </a:p>
          <a:p>
            <a:r>
              <a:rPr lang="en-US" sz="3200" dirty="0" smtClean="0"/>
              <a:t>    </a:t>
            </a:r>
          </a:p>
          <a:p>
            <a:r>
              <a:rPr lang="en-US" sz="3200" dirty="0" smtClean="0"/>
              <a:t>                              </a:t>
            </a:r>
            <a:r>
              <a:rPr lang="en-US" sz="3200" dirty="0" err="1" smtClean="0"/>
              <a:t>f</a:t>
            </a:r>
            <a:r>
              <a:rPr lang="en-US" sz="3200" baseline="-25000" dirty="0" err="1" smtClean="0"/>
              <a:t>NL</a:t>
            </a:r>
            <a:r>
              <a:rPr lang="en-US" sz="3200" dirty="0" err="1" smtClean="0"/>
              <a:t>~O(ε,η</a:t>
            </a:r>
            <a:r>
              <a:rPr lang="en-US" sz="3200" dirty="0" smtClean="0"/>
              <a:t>) &lt;&lt;1 </a:t>
            </a:r>
          </a:p>
          <a:p>
            <a:r>
              <a:rPr lang="en-US" dirty="0" smtClean="0"/>
              <a:t>                                                                                       (</a:t>
            </a:r>
            <a:r>
              <a:rPr lang="en-US" dirty="0" err="1" smtClean="0"/>
              <a:t>Acquaviva</a:t>
            </a:r>
            <a:r>
              <a:rPr lang="en-US" dirty="0" smtClean="0"/>
              <a:t>, </a:t>
            </a:r>
            <a:r>
              <a:rPr lang="en-US" dirty="0" err="1" smtClean="0"/>
              <a:t>Bartolo</a:t>
            </a:r>
            <a:r>
              <a:rPr lang="en-US" dirty="0" smtClean="0"/>
              <a:t>, </a:t>
            </a:r>
            <a:r>
              <a:rPr lang="en-US" dirty="0" err="1" smtClean="0"/>
              <a:t>Riotto</a:t>
            </a:r>
            <a:r>
              <a:rPr lang="en-US" dirty="0" smtClean="0"/>
              <a:t>, </a:t>
            </a:r>
            <a:r>
              <a:rPr lang="en-US" dirty="0" err="1" smtClean="0"/>
              <a:t>Matarrese</a:t>
            </a:r>
            <a:r>
              <a:rPr lang="en-US" dirty="0" smtClean="0"/>
              <a:t> 2002;</a:t>
            </a:r>
          </a:p>
          <a:p>
            <a:r>
              <a:rPr lang="en-US" dirty="0" smtClean="0"/>
              <a:t>                                                                                        </a:t>
            </a:r>
            <a:r>
              <a:rPr lang="en-US" dirty="0" err="1" smtClean="0"/>
              <a:t>Maldacena</a:t>
            </a:r>
            <a:r>
              <a:rPr lang="en-US" dirty="0" smtClean="0"/>
              <a:t> 2002)</a:t>
            </a:r>
          </a:p>
          <a:p>
            <a:r>
              <a:rPr lang="en-US" sz="3200" dirty="0" smtClean="0"/>
              <a:t> </a:t>
            </a:r>
          </a:p>
          <a:p>
            <a:endParaRPr lang="en-US" sz="3200" dirty="0" smtClean="0"/>
          </a:p>
          <a:p>
            <a:r>
              <a:rPr lang="en-US" sz="3200" dirty="0" smtClean="0"/>
              <a:t>A detection of a primordial |f</a:t>
            </a:r>
            <a:r>
              <a:rPr lang="en-US" sz="3200" baseline="-25000" dirty="0" smtClean="0"/>
              <a:t>NL</a:t>
            </a:r>
            <a:r>
              <a:rPr lang="en-US" sz="3200" dirty="0" smtClean="0"/>
              <a:t>|~10 would rule out </a:t>
            </a:r>
          </a:p>
          <a:p>
            <a:r>
              <a:rPr lang="en-US" sz="3200" dirty="0" smtClean="0"/>
              <a:t>the standard single-field models of inflation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85055" y="4753429"/>
            <a:ext cx="8723088" cy="126572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second good reason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824" y="1596739"/>
            <a:ext cx="9234331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 the last 8 years there has been an explosion of a </a:t>
            </a:r>
            <a:r>
              <a:rPr lang="en-US" sz="2800" b="1" i="1" dirty="0" smtClean="0">
                <a:solidFill>
                  <a:srgbClr val="FF0000"/>
                </a:solidFill>
              </a:rPr>
              <a:t>new wave 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of physically well motivated inflationary models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beyond the simplest</a:t>
            </a:r>
            <a:r>
              <a:rPr lang="en-US" sz="2800" dirty="0" smtClean="0"/>
              <a:t> ones capable of generating a large and </a:t>
            </a:r>
          </a:p>
          <a:p>
            <a:r>
              <a:rPr lang="en-US" sz="2800" dirty="0" smtClean="0"/>
              <a:t>detectable amount of NG (spurred  by the present and future </a:t>
            </a:r>
          </a:p>
          <a:p>
            <a:r>
              <a:rPr lang="en-US" sz="2800" dirty="0" smtClean="0"/>
              <a:t>high precision data) </a:t>
            </a:r>
          </a:p>
          <a:p>
            <a:endParaRPr lang="en-US" sz="2800" dirty="0" smtClean="0"/>
          </a:p>
          <a:p>
            <a:r>
              <a:rPr lang="en-US" sz="2800" dirty="0" smtClean="0"/>
              <a:t>                                   </a:t>
            </a:r>
            <a:r>
              <a:rPr lang="en-US" sz="4000" b="1" i="1" dirty="0" smtClean="0">
                <a:solidFill>
                  <a:srgbClr val="FF0000"/>
                </a:solidFill>
              </a:rPr>
              <a:t>|</a:t>
            </a:r>
            <a:r>
              <a:rPr lang="en-US" sz="4000" b="1" i="1" dirty="0" err="1" smtClean="0">
                <a:solidFill>
                  <a:srgbClr val="FF0000"/>
                </a:solidFill>
              </a:rPr>
              <a:t>f</a:t>
            </a:r>
            <a:r>
              <a:rPr lang="en-US" sz="4000" b="1" i="1" baseline="-25000" dirty="0" err="1" smtClean="0">
                <a:solidFill>
                  <a:srgbClr val="FF0000"/>
                </a:solidFill>
              </a:rPr>
              <a:t>NL</a:t>
            </a:r>
            <a:r>
              <a:rPr lang="en-US" sz="4000" b="1" i="1" dirty="0" smtClean="0">
                <a:solidFill>
                  <a:srgbClr val="FF0000"/>
                </a:solidFill>
              </a:rPr>
              <a:t>| &gt;&gt;1  </a:t>
            </a:r>
          </a:p>
          <a:p>
            <a:endParaRPr lang="en-US" sz="2800" b="1" i="1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See N. </a:t>
            </a:r>
            <a:r>
              <a:rPr lang="en-US" sz="2000" dirty="0" err="1" smtClean="0"/>
              <a:t>Bartolo</a:t>
            </a:r>
            <a:r>
              <a:rPr lang="en-US" sz="2000" dirty="0" smtClean="0"/>
              <a:t>, E. Komatsu, S. </a:t>
            </a:r>
            <a:r>
              <a:rPr lang="en-US" sz="2000" dirty="0" err="1" smtClean="0"/>
              <a:t>Matarrese</a:t>
            </a:r>
            <a:r>
              <a:rPr lang="en-US" sz="2000" dirty="0" smtClean="0"/>
              <a:t>, A. </a:t>
            </a:r>
            <a:r>
              <a:rPr lang="en-US" sz="2000" dirty="0" err="1" smtClean="0"/>
              <a:t>Riotto</a:t>
            </a:r>
            <a:r>
              <a:rPr lang="en-US" sz="2000" dirty="0" smtClean="0"/>
              <a:t>, astro-ph/0406398</a:t>
            </a:r>
          </a:p>
          <a:p>
            <a:r>
              <a:rPr lang="en-US" sz="2000" dirty="0" smtClean="0"/>
              <a:t>        X. Chen, arXiv:1002.1416 </a:t>
            </a:r>
          </a:p>
          <a:p>
            <a:r>
              <a:rPr lang="en-US" sz="2000" dirty="0" smtClean="0"/>
              <a:t>       N. </a:t>
            </a:r>
            <a:r>
              <a:rPr lang="en-US" sz="2000" dirty="0" err="1" smtClean="0"/>
              <a:t>Bartolo</a:t>
            </a:r>
            <a:r>
              <a:rPr lang="en-US" sz="2000" dirty="0" smtClean="0"/>
              <a:t>, S. </a:t>
            </a:r>
            <a:r>
              <a:rPr lang="en-US" sz="2000" dirty="0" err="1" smtClean="0"/>
              <a:t>Matarrese</a:t>
            </a:r>
            <a:r>
              <a:rPr lang="en-US" sz="2000" dirty="0" smtClean="0"/>
              <a:t>, </a:t>
            </a:r>
            <a:r>
              <a:rPr lang="en-US" sz="2000" dirty="0" err="1" smtClean="0"/>
              <a:t>A.Riotto</a:t>
            </a:r>
            <a:r>
              <a:rPr lang="en-US" sz="2000" dirty="0" smtClean="0"/>
              <a:t> arXiv:1001.3957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5770" y="-142651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couple of examples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484" y="930308"/>
            <a:ext cx="890451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couple of examples:</a:t>
            </a:r>
          </a:p>
          <a:p>
            <a:endParaRPr lang="en-US" sz="2000" dirty="0" smtClean="0"/>
          </a:p>
          <a:p>
            <a:pPr>
              <a:buFont typeface="Wingdings" charset="2"/>
              <a:buChar char="ü"/>
            </a:pPr>
            <a:r>
              <a:rPr lang="en-US" sz="2000" dirty="0" smtClean="0"/>
              <a:t>  </a:t>
            </a:r>
            <a:r>
              <a:rPr lang="en-US" sz="2000" b="1" i="1" dirty="0" smtClean="0">
                <a:solidFill>
                  <a:srgbClr val="008000"/>
                </a:solidFill>
              </a:rPr>
              <a:t>Multi-field models of inflation </a:t>
            </a:r>
          </a:p>
          <a:p>
            <a:pPr>
              <a:buFont typeface="Wingdings" charset="2"/>
              <a:buChar char="ü"/>
            </a:pPr>
            <a:endParaRPr lang="en-US" sz="2000" dirty="0" smtClean="0"/>
          </a:p>
          <a:p>
            <a:pPr>
              <a:buFont typeface="Wingdings" charset="2"/>
              <a:buChar char="ü"/>
            </a:pPr>
            <a:endParaRPr lang="en-US" sz="2000" dirty="0" smtClean="0"/>
          </a:p>
          <a:p>
            <a:pPr>
              <a:buFont typeface="Wingdings" charset="2"/>
              <a:buChar char="ü"/>
            </a:pPr>
            <a:r>
              <a:rPr lang="en-US" sz="2000" dirty="0" smtClean="0"/>
              <a:t> </a:t>
            </a:r>
            <a:r>
              <a:rPr lang="en-US" sz="2000" b="1" i="1" dirty="0" smtClean="0">
                <a:solidFill>
                  <a:srgbClr val="008000"/>
                </a:solidFill>
              </a:rPr>
              <a:t>non-standard kinetic terms</a:t>
            </a:r>
            <a:r>
              <a:rPr lang="en-US" sz="2000" b="1" i="1" dirty="0" smtClean="0"/>
              <a:t>: </a:t>
            </a:r>
            <a:r>
              <a:rPr lang="en-US" sz="2000" dirty="0" err="1" smtClean="0"/>
              <a:t>inflaton</a:t>
            </a:r>
            <a:r>
              <a:rPr lang="en-US" sz="2000" dirty="0" smtClean="0"/>
              <a:t> </a:t>
            </a:r>
            <a:r>
              <a:rPr lang="en-US" sz="2000" dirty="0" err="1" smtClean="0"/>
              <a:t>lagrangian</a:t>
            </a:r>
            <a:r>
              <a:rPr lang="en-US" sz="2000" dirty="0" smtClean="0"/>
              <a:t> is an arbitrary function of the    </a:t>
            </a:r>
          </a:p>
          <a:p>
            <a:r>
              <a:rPr lang="en-US" sz="2000" dirty="0" smtClean="0"/>
              <a:t>     </a:t>
            </a:r>
            <a:r>
              <a:rPr lang="en-US" sz="2000" dirty="0" err="1" smtClean="0"/>
              <a:t>inflaton</a:t>
            </a:r>
            <a:r>
              <a:rPr lang="en-US" sz="2000" dirty="0" smtClean="0"/>
              <a:t> field and the kinetic term (Chen, Huang, </a:t>
            </a:r>
            <a:r>
              <a:rPr lang="en-US" sz="2000" dirty="0" err="1" smtClean="0"/>
              <a:t>Kachru</a:t>
            </a:r>
            <a:r>
              <a:rPr lang="en-US" sz="2000" dirty="0" smtClean="0"/>
              <a:t>, </a:t>
            </a:r>
            <a:r>
              <a:rPr lang="en-US" sz="2000" dirty="0" err="1" smtClean="0"/>
              <a:t>Shiu</a:t>
            </a:r>
            <a:r>
              <a:rPr lang="en-US" sz="2000" dirty="0" smtClean="0"/>
              <a:t> 08)  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    </a:t>
            </a:r>
          </a:p>
          <a:p>
            <a:r>
              <a:rPr lang="en-US" sz="2000" dirty="0" smtClean="0"/>
              <a:t>e.g</a:t>
            </a:r>
            <a:r>
              <a:rPr lang="en-US" sz="2000" b="1" i="1" dirty="0" smtClean="0">
                <a:solidFill>
                  <a:srgbClr val="008000"/>
                </a:solidFill>
              </a:rPr>
              <a:t>. </a:t>
            </a:r>
            <a:r>
              <a:rPr lang="en-US" sz="2000" b="1" i="1" dirty="0" err="1" smtClean="0">
                <a:solidFill>
                  <a:srgbClr val="008000"/>
                </a:solidFill>
              </a:rPr>
              <a:t>i</a:t>
            </a:r>
            <a:r>
              <a:rPr lang="en-US" sz="2000" b="1" i="1" dirty="0" smtClean="0">
                <a:solidFill>
                  <a:srgbClr val="008000"/>
                </a:solidFill>
              </a:rPr>
              <a:t>) kinetic inflation</a:t>
            </a:r>
            <a:r>
              <a:rPr lang="en-US" sz="2000" dirty="0" smtClean="0"/>
              <a:t>: inflation driven by kinetic terms </a:t>
            </a:r>
            <a:r>
              <a:rPr lang="en-US" sz="1600" dirty="0" smtClean="0"/>
              <a:t>(</a:t>
            </a:r>
            <a:r>
              <a:rPr lang="en-US" sz="1600" dirty="0" err="1" smtClean="0"/>
              <a:t>A.Picon</a:t>
            </a:r>
            <a:r>
              <a:rPr lang="en-US" sz="1600" dirty="0" smtClean="0"/>
              <a:t>, </a:t>
            </a:r>
            <a:r>
              <a:rPr lang="en-US" sz="1600" dirty="0" err="1" smtClean="0"/>
              <a:t>Damour</a:t>
            </a:r>
            <a:r>
              <a:rPr lang="en-US" sz="1600" dirty="0" smtClean="0"/>
              <a:t>, </a:t>
            </a:r>
            <a:r>
              <a:rPr lang="en-US" sz="1600" dirty="0" err="1" smtClean="0"/>
              <a:t>Mukhanov</a:t>
            </a:r>
            <a:r>
              <a:rPr lang="en-US" sz="1600" dirty="0" smtClean="0"/>
              <a:t> 99)</a:t>
            </a:r>
          </a:p>
          <a:p>
            <a:r>
              <a:rPr lang="en-US" sz="2000" dirty="0" smtClean="0"/>
              <a:t>        </a:t>
            </a:r>
            <a:r>
              <a:rPr lang="en-US" sz="2000" b="1" i="1" dirty="0" smtClean="0">
                <a:solidFill>
                  <a:srgbClr val="008000"/>
                </a:solidFill>
              </a:rPr>
              <a:t>ii)</a:t>
            </a:r>
            <a:r>
              <a:rPr lang="en-US" sz="2000" dirty="0" smtClean="0"/>
              <a:t> </a:t>
            </a:r>
            <a:r>
              <a:rPr lang="en-US" sz="2000" b="1" i="1" dirty="0" smtClean="0">
                <a:solidFill>
                  <a:srgbClr val="008000"/>
                </a:solidFill>
              </a:rPr>
              <a:t>DBI </a:t>
            </a:r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smtClean="0"/>
              <a:t>Dirac-Born-Infield) </a:t>
            </a:r>
            <a:r>
              <a:rPr lang="en-US" sz="2000" b="1" i="1" dirty="0" smtClean="0">
                <a:solidFill>
                  <a:srgbClr val="008000"/>
                </a:solidFill>
              </a:rPr>
              <a:t>models </a:t>
            </a:r>
            <a:r>
              <a:rPr lang="en-US" sz="2000" dirty="0" smtClean="0"/>
              <a:t>(</a:t>
            </a:r>
            <a:r>
              <a:rPr lang="en-US" sz="2000" dirty="0" err="1" smtClean="0"/>
              <a:t>brane</a:t>
            </a:r>
            <a:r>
              <a:rPr lang="en-US" sz="2000" dirty="0" smtClean="0"/>
              <a:t>/string inspired models) </a:t>
            </a:r>
          </a:p>
          <a:p>
            <a:r>
              <a:rPr lang="en-US" sz="2000" dirty="0" smtClean="0"/>
              <a:t>         </a:t>
            </a:r>
            <a:r>
              <a:rPr lang="en-US" sz="1600" dirty="0" err="1" smtClean="0"/>
              <a:t>Alishahiha</a:t>
            </a:r>
            <a:r>
              <a:rPr lang="en-US" sz="1600" dirty="0" smtClean="0"/>
              <a:t>, Silverstein, Tong 04 </a:t>
            </a:r>
          </a:p>
          <a:p>
            <a:r>
              <a:rPr lang="en-US" sz="2000" dirty="0" smtClean="0"/>
              <a:t>        </a:t>
            </a:r>
          </a:p>
          <a:p>
            <a:r>
              <a:rPr lang="en-US" sz="2000" dirty="0" smtClean="0"/>
              <a:t>            </a:t>
            </a:r>
          </a:p>
          <a:p>
            <a:r>
              <a:rPr lang="en-US" sz="2000" dirty="0" smtClean="0"/>
              <a:t>           </a:t>
            </a:r>
            <a:r>
              <a:rPr lang="en-US" sz="2000" dirty="0" err="1" smtClean="0"/>
              <a:t>rmendarizass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dirty="0" smtClean="0"/>
              <a:t>N.B.: In these models </a:t>
            </a:r>
            <a:r>
              <a:rPr lang="en-US" dirty="0" err="1" smtClean="0"/>
              <a:t>inflaton</a:t>
            </a:r>
            <a:r>
              <a:rPr lang="en-US" dirty="0" smtClean="0"/>
              <a:t> perturbations propagate with a sound speed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s</a:t>
            </a:r>
            <a:r>
              <a:rPr lang="en-US" dirty="0" smtClean="0"/>
              <a:t>&lt;1 and inflation   </a:t>
            </a:r>
          </a:p>
          <a:p>
            <a:r>
              <a:rPr lang="en-US" dirty="0" smtClean="0"/>
              <a:t>          can happen with steep potentials </a:t>
            </a:r>
          </a:p>
          <a:p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34898" y="1329980"/>
            <a:ext cx="3179629" cy="839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10091" y="3269173"/>
            <a:ext cx="3846282" cy="681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602" y="5038266"/>
            <a:ext cx="6321705" cy="885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650"/>
            <a:ext cx="8229600" cy="1143000"/>
          </a:xfrm>
        </p:spPr>
        <p:txBody>
          <a:bodyPr/>
          <a:lstStyle/>
          <a:p>
            <a:r>
              <a:rPr lang="en-US" dirty="0" smtClean="0"/>
              <a:t>A third good reason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430" y="1367379"/>
            <a:ext cx="909628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For all single-field models of inflation</a:t>
            </a:r>
            <a:r>
              <a:rPr lang="en-US" sz="2400" dirty="0" smtClean="0"/>
              <a:t>,  independently of the specific </a:t>
            </a:r>
          </a:p>
          <a:p>
            <a:r>
              <a:rPr lang="en-US" sz="2400" dirty="0" smtClean="0"/>
              <a:t>model (</a:t>
            </a:r>
            <a:r>
              <a:rPr lang="en-US" sz="2400" dirty="0" err="1" smtClean="0"/>
              <a:t>Lagrangian</a:t>
            </a:r>
            <a:r>
              <a:rPr lang="en-US" sz="2400" dirty="0" smtClean="0"/>
              <a:t>), the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bispectrum</a:t>
            </a:r>
            <a:r>
              <a:rPr lang="en-US" sz="2400" b="1" i="1" dirty="0" smtClean="0">
                <a:solidFill>
                  <a:srgbClr val="FF0000"/>
                </a:solidFill>
              </a:rPr>
              <a:t> in the squeezed limit (k</a:t>
            </a:r>
            <a:r>
              <a:rPr lang="en-US" sz="2400" b="1" i="1" baseline="-25000" dirty="0" smtClean="0">
                <a:solidFill>
                  <a:srgbClr val="FF0000"/>
                </a:solidFill>
              </a:rPr>
              <a:t>1</a:t>
            </a:r>
            <a:r>
              <a:rPr lang="en-US" sz="2400" b="1" i="1" dirty="0" smtClean="0">
                <a:solidFill>
                  <a:srgbClr val="FF0000"/>
                </a:solidFill>
              </a:rPr>
              <a:t>&lt;&lt;k</a:t>
            </a:r>
            <a:r>
              <a:rPr lang="en-US" sz="2400" b="1" i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i="1" dirty="0" smtClean="0">
                <a:solidFill>
                  <a:srgbClr val="FF0000"/>
                </a:solidFill>
              </a:rPr>
              <a:t>~k</a:t>
            </a:r>
            <a:r>
              <a:rPr lang="en-US" sz="2400" b="1" i="1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b="1" i="1" dirty="0" smtClean="0">
                <a:solidFill>
                  <a:srgbClr val="FF0000"/>
                </a:solidFill>
              </a:rPr>
              <a:t>) </a:t>
            </a:r>
            <a:r>
              <a:rPr lang="en-US" sz="2400" dirty="0" smtClean="0"/>
              <a:t>is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where </a:t>
            </a:r>
            <a:r>
              <a:rPr lang="en-US" sz="2400" dirty="0" err="1" smtClean="0"/>
              <a:t>n</a:t>
            </a:r>
            <a:r>
              <a:rPr lang="en-US" sz="2400" dirty="0" smtClean="0"/>
              <a:t> is the spectral index very close to one   </a:t>
            </a:r>
          </a:p>
          <a:p>
            <a:r>
              <a:rPr lang="en-US" sz="2400" dirty="0" smtClean="0"/>
              <a:t>(e.g. </a:t>
            </a:r>
            <a:r>
              <a:rPr lang="en-US" sz="2400" dirty="0" err="1" smtClean="0"/>
              <a:t>Maldacena</a:t>
            </a:r>
            <a:r>
              <a:rPr lang="en-US" sz="2400" dirty="0" smtClean="0"/>
              <a:t> 2002)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 convincing detection of primordial NG of the squeezed configuration </a:t>
            </a:r>
          </a:p>
          <a:p>
            <a:r>
              <a:rPr lang="en-US" sz="2400" dirty="0" smtClean="0"/>
              <a:t>can rule out </a:t>
            </a:r>
            <a:r>
              <a:rPr lang="en-US" sz="2400" b="1" i="1" dirty="0" smtClean="0">
                <a:solidFill>
                  <a:srgbClr val="FF0000"/>
                </a:solidFill>
              </a:rPr>
              <a:t>all</a:t>
            </a:r>
            <a:r>
              <a:rPr lang="en-US" sz="2400" dirty="0" smtClean="0"/>
              <a:t> single-field models of inflation  </a:t>
            </a:r>
          </a:p>
          <a:p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46035" y="2256174"/>
            <a:ext cx="4892209" cy="915988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027713" y="4065588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573" y="4786079"/>
            <a:ext cx="9030312" cy="145033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769" y="1378855"/>
            <a:ext cx="914105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On the contrary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b="1" i="1" dirty="0" smtClean="0">
                <a:solidFill>
                  <a:srgbClr val="FF0000"/>
                </a:solidFill>
              </a:rPr>
              <a:t>power spectrum of inflationary models</a:t>
            </a:r>
            <a:r>
              <a:rPr lang="en-US" sz="2400" dirty="0" smtClean="0"/>
              <a:t>, characterized by the </a:t>
            </a:r>
          </a:p>
          <a:p>
            <a:r>
              <a:rPr lang="en-US" sz="2400" dirty="0" smtClean="0"/>
              <a:t>primordial tilt </a:t>
            </a:r>
            <a:r>
              <a:rPr lang="en-US" sz="2400" dirty="0" err="1" smtClean="0"/>
              <a:t>n</a:t>
            </a:r>
            <a:r>
              <a:rPr lang="en-US" sz="2400" dirty="0" smtClean="0"/>
              <a:t> and running </a:t>
            </a:r>
            <a:r>
              <a:rPr lang="en-US" sz="2400" dirty="0" err="1" smtClean="0"/>
              <a:t>dn/dlnk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the </a:t>
            </a:r>
            <a:r>
              <a:rPr lang="en-US" sz="2400" b="1" i="1" dirty="0" smtClean="0">
                <a:solidFill>
                  <a:srgbClr val="FF0000"/>
                </a:solidFill>
              </a:rPr>
              <a:t>existence or absence of 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primordial gravitational waves</a:t>
            </a:r>
            <a:r>
              <a:rPr lang="en-US" sz="2400" b="1" i="1" dirty="0" smtClean="0"/>
              <a:t> </a:t>
            </a:r>
            <a:r>
              <a:rPr lang="en-US" sz="2400" dirty="0" smtClean="0"/>
              <a:t>would provide important constraints </a:t>
            </a:r>
          </a:p>
          <a:p>
            <a:r>
              <a:rPr lang="en-US" sz="2400" dirty="0" smtClean="0"/>
              <a:t>on large classes of inflationary models, they will lead in the next years </a:t>
            </a:r>
          </a:p>
          <a:p>
            <a:r>
              <a:rPr lang="en-US" sz="2400" dirty="0" smtClean="0"/>
              <a:t>to rule out various classes of inflationary models, but they </a:t>
            </a:r>
            <a:r>
              <a:rPr lang="en-US" sz="2400" b="1" i="1" dirty="0" smtClean="0">
                <a:solidFill>
                  <a:srgbClr val="FF0000"/>
                </a:solidFill>
              </a:rPr>
              <a:t>would never 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be able to rule out single-field inflation.   </a:t>
            </a:r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573" y="1575357"/>
            <a:ext cx="8820644" cy="569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Primordial NG contains a much more wealth of information </a:t>
            </a:r>
          </a:p>
          <a:p>
            <a:r>
              <a:rPr lang="en-US" sz="2800" dirty="0" smtClean="0"/>
              <a:t>than the power spectra: </a:t>
            </a:r>
          </a:p>
          <a:p>
            <a:endParaRPr lang="en-US" sz="2800" dirty="0" smtClean="0"/>
          </a:p>
          <a:p>
            <a:r>
              <a:rPr lang="en-US" sz="2800" dirty="0" smtClean="0"/>
              <a:t>The power spectra of primordial density perturbation is </a:t>
            </a:r>
          </a:p>
          <a:p>
            <a:r>
              <a:rPr lang="en-US" sz="2800" dirty="0" smtClean="0"/>
              <a:t>dictated by H</a:t>
            </a:r>
            <a:r>
              <a:rPr lang="en-US" sz="2800" baseline="30000" dirty="0" smtClean="0"/>
              <a:t>2 </a:t>
            </a:r>
            <a:r>
              <a:rPr lang="en-US" sz="2800" dirty="0" err="1" smtClean="0"/>
              <a:t>α</a:t>
            </a:r>
            <a:r>
              <a:rPr lang="en-US" sz="2800" dirty="0" smtClean="0"/>
              <a:t> </a:t>
            </a:r>
            <a:r>
              <a:rPr lang="en-US" sz="2800" dirty="0" err="1" smtClean="0"/>
              <a:t>ρ</a:t>
            </a:r>
            <a:r>
              <a:rPr lang="en-US" sz="2800" dirty="0" smtClean="0"/>
              <a:t>, which does not tell much about the </a:t>
            </a:r>
          </a:p>
          <a:p>
            <a:r>
              <a:rPr lang="en-US" sz="2800" dirty="0" smtClean="0"/>
              <a:t>interaction of the </a:t>
            </a:r>
            <a:r>
              <a:rPr lang="en-US" sz="2800" dirty="0" err="1" smtClean="0"/>
              <a:t>field(s</a:t>
            </a:r>
            <a:r>
              <a:rPr lang="en-US" sz="2800" dirty="0" smtClean="0"/>
              <a:t>): </a:t>
            </a:r>
          </a:p>
          <a:p>
            <a:endParaRPr lang="en-US" sz="2800" dirty="0" smtClean="0"/>
          </a:p>
          <a:p>
            <a:r>
              <a:rPr lang="en-US" sz="2800" dirty="0" smtClean="0"/>
              <a:t>Inflation models with different field interactions can lead to </a:t>
            </a:r>
          </a:p>
          <a:p>
            <a:r>
              <a:rPr lang="en-US" sz="2800" dirty="0" smtClean="0"/>
              <a:t>very similar predictions of the power spectrum.  </a:t>
            </a:r>
          </a:p>
          <a:p>
            <a:endParaRPr lang="en-US" sz="2800" dirty="0" smtClean="0"/>
          </a:p>
          <a:p>
            <a:r>
              <a:rPr lang="en-US" sz="2800" dirty="0" smtClean="0"/>
              <a:t>NG can help breaking this degeneracy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5" name="Round Single Corner Rectangle 4"/>
          <p:cNvSpPr/>
          <p:nvPr/>
        </p:nvSpPr>
        <p:spPr>
          <a:xfrm>
            <a:off x="199573" y="1593500"/>
            <a:ext cx="8820644" cy="946502"/>
          </a:xfrm>
          <a:prstGeom prst="round1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51936"/>
            <a:ext cx="8229600" cy="1143000"/>
          </a:xfrm>
        </p:spPr>
        <p:txBody>
          <a:bodyPr/>
          <a:lstStyle/>
          <a:p>
            <a:r>
              <a:rPr lang="en-US" dirty="0" smtClean="0"/>
              <a:t>Many other reasons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3720208" y="411447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6124" y="1323769"/>
            <a:ext cx="89978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Constraints on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f</a:t>
            </a:r>
            <a:r>
              <a:rPr lang="en-US" sz="2800" b="1" i="1" baseline="-25000" dirty="0" err="1" smtClean="0">
                <a:solidFill>
                  <a:srgbClr val="FF0000"/>
                </a:solidFill>
              </a:rPr>
              <a:t>NL</a:t>
            </a:r>
            <a:r>
              <a:rPr lang="en-US" sz="2800" b="1" i="1" dirty="0" smtClean="0">
                <a:solidFill>
                  <a:srgbClr val="FF0000"/>
                </a:solidFill>
              </a:rPr>
              <a:t>  and the shape of primordial 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non-</a:t>
            </a:r>
            <a:r>
              <a:rPr lang="en-US" sz="2800" b="1" i="1" dirty="0" err="1" smtClean="0">
                <a:solidFill>
                  <a:srgbClr val="FF0000"/>
                </a:solidFill>
              </a:rPr>
              <a:t>Gaussianity</a:t>
            </a:r>
            <a:r>
              <a:rPr lang="en-US" sz="2800" b="1" i="1" dirty="0" smtClean="0">
                <a:solidFill>
                  <a:srgbClr val="FF0000"/>
                </a:solidFill>
              </a:rPr>
              <a:t>  translate into constraints of the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coefficients of the interactions of the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inflaton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Lagrangian</a:t>
            </a:r>
            <a:r>
              <a:rPr lang="en-US" sz="2800" b="1" i="1" dirty="0" smtClean="0">
                <a:solidFill>
                  <a:srgbClr val="FF0000"/>
                </a:solidFill>
              </a:rPr>
              <a:t>:  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  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7969" y="3276230"/>
            <a:ext cx="4000267" cy="113961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6200000" flipH="1">
            <a:off x="1795200" y="4121099"/>
            <a:ext cx="523278" cy="5007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02387" y="4597364"/>
            <a:ext cx="2256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quadratic </a:t>
            </a:r>
            <a:r>
              <a:rPr lang="en-US" dirty="0" err="1" smtClean="0"/>
              <a:t>Lagrangian</a:t>
            </a:r>
            <a:r>
              <a:rPr lang="en-US" dirty="0" smtClean="0"/>
              <a:t>=</a:t>
            </a:r>
          </a:p>
          <a:p>
            <a:r>
              <a:rPr lang="en-US" dirty="0" smtClean="0"/>
              <a:t>linear evolution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129976" y="4109858"/>
            <a:ext cx="1568640" cy="3059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81894" y="4469781"/>
            <a:ext cx="475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Cubic </a:t>
            </a:r>
            <a:r>
              <a:rPr lang="en-US" dirty="0" err="1" smtClean="0"/>
              <a:t>Lagrangian</a:t>
            </a:r>
            <a:r>
              <a:rPr lang="en-US" dirty="0" smtClean="0"/>
              <a:t>=interactions -&gt; non-</a:t>
            </a:r>
            <a:r>
              <a:rPr lang="en-US" dirty="0" err="1" smtClean="0"/>
              <a:t>gaussianity</a:t>
            </a:r>
            <a:r>
              <a:rPr lang="en-US" dirty="0" smtClean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6124" y="6022103"/>
            <a:ext cx="745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We can dream of reconstructing the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inflaton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Lagrangian</a:t>
            </a:r>
            <a:r>
              <a:rPr lang="en-US" sz="2400" b="1" i="1" dirty="0" smtClean="0">
                <a:solidFill>
                  <a:srgbClr val="FF0000"/>
                </a:solidFill>
              </a:rPr>
              <a:t>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780"/>
            <a:ext cx="8229600" cy="1143000"/>
          </a:xfrm>
        </p:spPr>
        <p:txBody>
          <a:bodyPr/>
          <a:lstStyle/>
          <a:p>
            <a:r>
              <a:rPr lang="en-US" dirty="0" smtClean="0"/>
              <a:t>Making some order in NG models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645" y="1381352"/>
            <a:ext cx="911018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Simpest</a:t>
            </a:r>
            <a:r>
              <a:rPr lang="en-US" sz="2400" dirty="0" smtClean="0"/>
              <a:t> minimal inflationary models: slow-roll single-field </a:t>
            </a:r>
          </a:p>
          <a:p>
            <a:pPr marL="400050" indent="-400050">
              <a:buAutoNum type="romanLcParenR"/>
            </a:pPr>
            <a:r>
              <a:rPr lang="en-US" sz="2400" dirty="0" smtClean="0"/>
              <a:t>Single weakly-coupled real scalar field</a:t>
            </a:r>
          </a:p>
          <a:p>
            <a:pPr marL="400050" indent="-400050">
              <a:buAutoNum type="romanLcParenR"/>
            </a:pPr>
            <a:r>
              <a:rPr lang="en-US" sz="2400" dirty="0" smtClean="0"/>
              <a:t>Canonical kinetic term</a:t>
            </a:r>
          </a:p>
          <a:p>
            <a:pPr marL="400050" indent="-400050">
              <a:buAutoNum type="romanLcParenR"/>
            </a:pPr>
            <a:r>
              <a:rPr lang="en-US" sz="2400" dirty="0" smtClean="0"/>
              <a:t>Slowly-rolling on a (featureless) potential</a:t>
            </a:r>
          </a:p>
          <a:p>
            <a:pPr marL="400050" indent="-400050">
              <a:buAutoNum type="romanLcParenR"/>
            </a:pPr>
            <a:r>
              <a:rPr lang="en-US" sz="2400" dirty="0" smtClean="0"/>
              <a:t>Initial Bunch-Davies vacuum state</a:t>
            </a:r>
          </a:p>
          <a:p>
            <a:pPr marL="400050" indent="-400050">
              <a:buAutoNum type="romanLcParenR"/>
            </a:pPr>
            <a:endParaRPr lang="en-US" sz="2400" dirty="0" smtClean="0"/>
          </a:p>
          <a:p>
            <a:pPr marL="400050" indent="-400050"/>
            <a:endParaRPr lang="en-US" sz="2400" dirty="0" smtClean="0"/>
          </a:p>
          <a:p>
            <a:pPr marL="400050" indent="-400050">
              <a:buFont typeface="Wingdings" charset="2"/>
              <a:buChar char="Ø"/>
            </a:pPr>
            <a:r>
              <a:rPr lang="en-US" sz="2400" dirty="0" smtClean="0"/>
              <a:t>A large detectable level of NG can be generated if any of the above </a:t>
            </a:r>
          </a:p>
          <a:p>
            <a:pPr marL="400050" indent="-400050"/>
            <a:r>
              <a:rPr lang="en-US" sz="2400" dirty="0" smtClean="0"/>
              <a:t>conditions is violated;</a:t>
            </a:r>
          </a:p>
          <a:p>
            <a:pPr marL="400050" indent="-400050"/>
            <a:endParaRPr lang="en-US" sz="2400" dirty="0" smtClean="0"/>
          </a:p>
          <a:p>
            <a:pPr marL="400050" indent="-400050">
              <a:buFont typeface="Wingdings" charset="2"/>
              <a:buChar char="Ø"/>
            </a:pPr>
            <a:r>
              <a:rPr lang="en-US" sz="2400" dirty="0" smtClean="0"/>
              <a:t>violation of any of the above conditions results in specific NG shapes </a:t>
            </a:r>
          </a:p>
          <a:p>
            <a:pPr marL="400050" indent="-400050"/>
            <a:r>
              <a:rPr lang="en-US" sz="2400" dirty="0" smtClean="0"/>
              <a:t>corresponding broadly to well-motivated classes of non-standard </a:t>
            </a:r>
          </a:p>
          <a:p>
            <a:pPr marL="400050" indent="-400050"/>
            <a:r>
              <a:rPr lang="en-US" sz="2400" dirty="0" smtClean="0"/>
              <a:t>inflationary models</a:t>
            </a:r>
          </a:p>
          <a:p>
            <a:pPr marL="400050" indent="-400050"/>
            <a:r>
              <a:rPr lang="en-US" sz="2400" dirty="0" smtClean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9" y="3938587"/>
            <a:ext cx="9039355" cy="257874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1702" y="107835"/>
            <a:ext cx="5482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SHAPES OF NG:LOCAL NG</a:t>
            </a:r>
            <a:endParaRPr lang="en-US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547" y="1330779"/>
            <a:ext cx="5791200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673471" y="4970066"/>
            <a:ext cx="3537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solidFill>
                  <a:srgbClr val="161616"/>
                </a:solidFill>
                <a:latin typeface="Times New Roman" pitchFamily="-110" charset="0"/>
              </a:rPr>
              <a:t>Babich</a:t>
            </a:r>
            <a:r>
              <a:rPr lang="en-US" sz="1800" dirty="0">
                <a:solidFill>
                  <a:srgbClr val="161616"/>
                </a:solidFill>
                <a:latin typeface="Times New Roman" pitchFamily="-110" charset="0"/>
              </a:rPr>
              <a:t> et </a:t>
            </a:r>
            <a:r>
              <a:rPr lang="en-US" sz="1800" dirty="0" smtClean="0">
                <a:solidFill>
                  <a:srgbClr val="161616"/>
                </a:solidFill>
                <a:latin typeface="Times New Roman" pitchFamily="-110" charset="0"/>
              </a:rPr>
              <a:t>al</a:t>
            </a:r>
            <a:r>
              <a:rPr lang="en-US" dirty="0" smtClean="0">
                <a:solidFill>
                  <a:srgbClr val="161616"/>
                </a:solidFill>
                <a:latin typeface="Times New Roman" pitchFamily="-110" charset="0"/>
              </a:rPr>
              <a:t>. astro-ph/0405356</a:t>
            </a:r>
            <a:r>
              <a:rPr lang="en-US" sz="1800" dirty="0" smtClean="0">
                <a:solidFill>
                  <a:srgbClr val="161616"/>
                </a:solidFill>
                <a:latin typeface="Times New Roman" pitchFamily="-110" charset="0"/>
              </a:rPr>
              <a:t>  </a:t>
            </a:r>
            <a:endParaRPr lang="en-US" sz="1800" dirty="0">
              <a:solidFill>
                <a:srgbClr val="161616"/>
              </a:solidFill>
              <a:latin typeface="Times New Roman" pitchFamily="-110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55488" y="1004205"/>
            <a:ext cx="58383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Bispectrum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peaks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for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squeezed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triangles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Times" charset="0"/>
                <a:cs typeface="Times" charset="0"/>
              </a:rPr>
              <a:t> k</a:t>
            </a:r>
            <a:r>
              <a:rPr lang="en-US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Times" charset="0"/>
                <a:cs typeface="Times" charset="0"/>
              </a:rPr>
              <a:t>1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Times" charset="0"/>
                <a:cs typeface="Times" charset="0"/>
              </a:rPr>
              <a:t>&lt;&lt;k</a:t>
            </a:r>
            <a:r>
              <a:rPr lang="en-US" b="1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Times" charset="0"/>
                <a:cs typeface="Times" charset="0"/>
              </a:rPr>
              <a:t>2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Times" charset="0"/>
                <a:cs typeface="Times" charset="0"/>
              </a:rPr>
              <a:t>~k</a:t>
            </a:r>
            <a:r>
              <a:rPr lang="en-US" b="1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Times" charset="0"/>
                <a:cs typeface="Times" charset="0"/>
              </a:rPr>
              <a:t>3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  <p:graphicFrame>
        <p:nvGraphicFramePr>
          <p:cNvPr id="193538" name="Object 2"/>
          <p:cNvGraphicFramePr>
            <a:graphicFrameLocks noChangeAspect="1"/>
          </p:cNvGraphicFramePr>
          <p:nvPr/>
        </p:nvGraphicFramePr>
        <p:xfrm>
          <a:off x="5478353" y="3084967"/>
          <a:ext cx="1982788" cy="427037"/>
        </p:xfrm>
        <a:graphic>
          <a:graphicData uri="http://schemas.openxmlformats.org/presentationml/2006/ole">
            <p:oleObj spid="_x0000_s141314" name="Equation" r:id="rId4" imgW="939800" imgH="203200" progId="Equation.3">
              <p:embed/>
            </p:oleObj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764" y="1373537"/>
            <a:ext cx="2648067" cy="896635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02747" y="4392856"/>
            <a:ext cx="3291114" cy="32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78547" y="1004205"/>
            <a:ext cx="7848600" cy="40016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56772" y="5155742"/>
            <a:ext cx="3751942" cy="9295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2343" y="5958276"/>
            <a:ext cx="7703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linearities</a:t>
            </a:r>
            <a:r>
              <a:rPr lang="en-US" dirty="0" smtClean="0"/>
              <a:t> develop outside the horizon during or immediately after inflation</a:t>
            </a:r>
          </a:p>
          <a:p>
            <a:r>
              <a:rPr lang="en-US" dirty="0" smtClean="0"/>
              <a:t>(e.g. </a:t>
            </a:r>
            <a:r>
              <a:rPr lang="en-US" dirty="0" err="1" smtClean="0"/>
              <a:t>multifield</a:t>
            </a:r>
            <a:r>
              <a:rPr lang="en-US" dirty="0" smtClean="0"/>
              <a:t> models of inflation)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9725" y="1408113"/>
            <a:ext cx="549910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34143" y="4572455"/>
            <a:ext cx="3357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dirty="0" err="1">
                <a:solidFill>
                  <a:srgbClr val="001D2E"/>
                </a:solidFill>
                <a:latin typeface="Times New Roman" pitchFamily="-110" charset="0"/>
              </a:rPr>
              <a:t>Babich</a:t>
            </a:r>
            <a:r>
              <a:rPr lang="en-US" sz="1400" dirty="0">
                <a:solidFill>
                  <a:srgbClr val="001D2E"/>
                </a:solidFill>
                <a:latin typeface="Times New Roman" pitchFamily="-110" charset="0"/>
              </a:rPr>
              <a:t> et al.  (2004) 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6325" y="4410075"/>
            <a:ext cx="22098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6022975" y="3029858"/>
          <a:ext cx="1982434" cy="427717"/>
        </p:xfrm>
        <a:graphic>
          <a:graphicData uri="http://schemas.openxmlformats.org/presentationml/2006/ole">
            <p:oleObj spid="_x0000_s142338" name="Equation" r:id="rId5" imgW="939800" imgH="203200" progId="Equation.3">
              <p:embed/>
            </p:oleObj>
          </a:graphicData>
        </a:graphic>
      </p:graphicFrame>
      <p:sp>
        <p:nvSpPr>
          <p:cNvPr id="11" name="Rectangle 10"/>
          <p:cNvSpPr/>
          <p:nvPr/>
        </p:nvSpPr>
        <p:spPr>
          <a:xfrm>
            <a:off x="1034143" y="1143001"/>
            <a:ext cx="7257143" cy="37374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18886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Single field models of inflation with non-canonical kinetic term L=P(, X) where  X=(∂ )</a:t>
            </a:r>
            <a:r>
              <a:rPr lang="en-US" baseline="30000" dirty="0" smtClean="0"/>
              <a:t>2</a:t>
            </a:r>
            <a:r>
              <a:rPr lang="en-US" dirty="0" smtClean="0"/>
              <a:t> (DBI or K-inflation) where NG comes from higher derivative interactions  of the </a:t>
            </a:r>
            <a:r>
              <a:rPr lang="en-US" dirty="0" err="1" smtClean="0"/>
              <a:t>inflaton</a:t>
            </a:r>
            <a:r>
              <a:rPr lang="en-US" dirty="0" smtClean="0"/>
              <a:t> field </a:t>
            </a:r>
          </a:p>
          <a:p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741" y="1192890"/>
            <a:ext cx="1331402" cy="11660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954712"/>
            <a:ext cx="2182813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034143" y="1143001"/>
            <a:ext cx="5272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Bispectrum</a:t>
            </a:r>
            <a:r>
              <a:rPr lang="en-GB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peaks for  equilateral triangles: k</a:t>
            </a:r>
            <a:r>
              <a:rPr lang="en-GB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GB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=k</a:t>
            </a:r>
            <a:r>
              <a:rPr lang="en-GB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GB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=k</a:t>
            </a:r>
            <a:r>
              <a:rPr lang="en-GB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3719" y="108855"/>
            <a:ext cx="3765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EQUILATERAL NG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6315</Words>
  <Application>Microsoft Macintosh PowerPoint</Application>
  <PresentationFormat>On-screen Show (4:3)</PresentationFormat>
  <Paragraphs>1115</Paragraphs>
  <Slides>109</Slides>
  <Notes>11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1" baseType="lpstr">
      <vt:lpstr>Office Theme</vt:lpstr>
      <vt:lpstr>Equation</vt:lpstr>
      <vt:lpstr>Slide 1</vt:lpstr>
      <vt:lpstr>Outline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A huge expansion </vt:lpstr>
      <vt:lpstr>What is inflation? 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Primordial gravitational waves</vt:lpstr>
      <vt:lpstr>Slide 24</vt:lpstr>
      <vt:lpstr>Slide 25</vt:lpstr>
      <vt:lpstr>Slide 26</vt:lpstr>
      <vt:lpstr>Slide 27</vt:lpstr>
      <vt:lpstr>Slide 28</vt:lpstr>
      <vt:lpstr>Observational predictions (I) </vt:lpstr>
      <vt:lpstr>Varying the Spectral index</vt:lpstr>
      <vt:lpstr>Observational predictions (II)</vt:lpstr>
      <vt:lpstr>Slide 32</vt:lpstr>
      <vt:lpstr>Let’s pause for a moment</vt:lpstr>
      <vt:lpstr>Zoology of inflationary models</vt:lpstr>
      <vt:lpstr>Slide 35</vt:lpstr>
      <vt:lpstr>Slide 36</vt:lpstr>
      <vt:lpstr>Slide 37</vt:lpstr>
      <vt:lpstr>Slide 38</vt:lpstr>
      <vt:lpstr>Slide 39</vt:lpstr>
      <vt:lpstr>Observational constraints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What are the implications for inflationary models ?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Planck and Inflation: what do we expect, what can we gain? </vt:lpstr>
      <vt:lpstr>Spectral index of inflationary perturbations</vt:lpstr>
      <vt:lpstr>Running of the spectral index</vt:lpstr>
      <vt:lpstr>A couple of lessons from these two examples</vt:lpstr>
      <vt:lpstr>Slide 67</vt:lpstr>
      <vt:lpstr>Slide 68</vt:lpstr>
      <vt:lpstr>Slide 69</vt:lpstr>
      <vt:lpstr>CMB Polarization</vt:lpstr>
      <vt:lpstr>Slide 71</vt:lpstr>
      <vt:lpstr>Slide 72</vt:lpstr>
      <vt:lpstr>Slide 73</vt:lpstr>
      <vt:lpstr>EE-power spectrum</vt:lpstr>
      <vt:lpstr>EE-power spectrum and Planck</vt:lpstr>
      <vt:lpstr>Slide 76</vt:lpstr>
      <vt:lpstr>Slide 77</vt:lpstr>
      <vt:lpstr>Slide 78</vt:lpstr>
      <vt:lpstr>Why CMB polarization important? </vt:lpstr>
      <vt:lpstr>Why CMB polarization is important specifically for inflation?  </vt:lpstr>
      <vt:lpstr>Slide 81</vt:lpstr>
      <vt:lpstr>Slide 82</vt:lpstr>
      <vt:lpstr>Slide 83</vt:lpstr>
      <vt:lpstr>On the way beyond the standard models</vt:lpstr>
      <vt:lpstr>A reminder……</vt:lpstr>
      <vt:lpstr>Primordial NG</vt:lpstr>
      <vt:lpstr>Slide 87</vt:lpstr>
      <vt:lpstr>Primordial NG</vt:lpstr>
      <vt:lpstr>Why primordial NG is important? </vt:lpstr>
      <vt:lpstr>One good reason: </vt:lpstr>
      <vt:lpstr>A second good reason</vt:lpstr>
      <vt:lpstr>Slide 92</vt:lpstr>
      <vt:lpstr>A third good reason</vt:lpstr>
      <vt:lpstr>Slide 94</vt:lpstr>
      <vt:lpstr>Many other reasons</vt:lpstr>
      <vt:lpstr>Slide 96</vt:lpstr>
      <vt:lpstr>Making some order in NG models</vt:lpstr>
      <vt:lpstr>Slide 98</vt:lpstr>
      <vt:lpstr>Slide 99</vt:lpstr>
      <vt:lpstr>Slide 100</vt:lpstr>
      <vt:lpstr>NG …..IT’S NOT JUST A NUMBER</vt:lpstr>
      <vt:lpstr>Observational constraints on NG</vt:lpstr>
      <vt:lpstr>What do we expect from PLANCK?</vt:lpstr>
      <vt:lpstr>Slide 104</vt:lpstr>
      <vt:lpstr>Slide 105</vt:lpstr>
      <vt:lpstr>Slide 106</vt:lpstr>
      <vt:lpstr>Conclusions</vt:lpstr>
      <vt:lpstr>We are ready for even more spectacular things!</vt:lpstr>
      <vt:lpstr>References</vt:lpstr>
    </vt:vector>
  </TitlesOfParts>
  <Company>Univ. of Padova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Inflazione cosmologica:  cosa ci aspettiamo da Planck? </dc:title>
  <dc:creator>Nicola Bartolo</dc:creator>
  <cp:lastModifiedBy>Nicola Bartolo</cp:lastModifiedBy>
  <cp:revision>14</cp:revision>
  <dcterms:created xsi:type="dcterms:W3CDTF">2011-05-20T07:32:03Z</dcterms:created>
  <dcterms:modified xsi:type="dcterms:W3CDTF">2011-05-20T08:52:58Z</dcterms:modified>
</cp:coreProperties>
</file>