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437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81" r:id="rId31"/>
    <p:sldId id="482" r:id="rId32"/>
    <p:sldId id="483" r:id="rId33"/>
    <p:sldId id="424" r:id="rId34"/>
    <p:sldId id="421" r:id="rId35"/>
    <p:sldId id="473" r:id="rId36"/>
    <p:sldId id="422" r:id="rId37"/>
    <p:sldId id="423" r:id="rId38"/>
    <p:sldId id="355" r:id="rId39"/>
    <p:sldId id="357" r:id="rId40"/>
    <p:sldId id="467" r:id="rId41"/>
    <p:sldId id="468" r:id="rId42"/>
    <p:sldId id="469" r:id="rId43"/>
    <p:sldId id="470" r:id="rId44"/>
    <p:sldId id="471" r:id="rId45"/>
    <p:sldId id="472" r:id="rId46"/>
    <p:sldId id="297" r:id="rId47"/>
    <p:sldId id="494" r:id="rId48"/>
    <p:sldId id="317" r:id="rId49"/>
    <p:sldId id="348" r:id="rId50"/>
    <p:sldId id="486" r:id="rId51"/>
    <p:sldId id="337" r:id="rId52"/>
    <p:sldId id="487" r:id="rId53"/>
    <p:sldId id="488" r:id="rId54"/>
    <p:sldId id="495" r:id="rId55"/>
    <p:sldId id="489" r:id="rId56"/>
    <p:sldId id="490" r:id="rId57"/>
    <p:sldId id="491" r:id="rId58"/>
    <p:sldId id="492" r:id="rId59"/>
    <p:sldId id="493" r:id="rId60"/>
    <p:sldId id="386" r:id="rId61"/>
    <p:sldId id="360" r:id="rId62"/>
    <p:sldId id="484" r:id="rId63"/>
    <p:sldId id="362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439" r:id="rId72"/>
    <p:sldId id="496" r:id="rId73"/>
    <p:sldId id="497" r:id="rId74"/>
    <p:sldId id="485" r:id="rId75"/>
    <p:sldId id="438" r:id="rId76"/>
    <p:sldId id="387" r:id="rId77"/>
    <p:sldId id="365" r:id="rId78"/>
    <p:sldId id="366" r:id="rId79"/>
    <p:sldId id="367" r:id="rId80"/>
    <p:sldId id="368" r:id="rId81"/>
    <p:sldId id="369" r:id="rId82"/>
    <p:sldId id="440" r:id="rId83"/>
    <p:sldId id="442" r:id="rId84"/>
    <p:sldId id="443" r:id="rId85"/>
    <p:sldId id="444" r:id="rId86"/>
    <p:sldId id="445" r:id="rId87"/>
    <p:sldId id="446" r:id="rId88"/>
    <p:sldId id="447" r:id="rId89"/>
    <p:sldId id="452" r:id="rId90"/>
    <p:sldId id="448" r:id="rId91"/>
    <p:sldId id="479" r:id="rId92"/>
    <p:sldId id="480" r:id="rId93"/>
    <p:sldId id="449" r:id="rId94"/>
    <p:sldId id="450" r:id="rId95"/>
    <p:sldId id="451" r:id="rId96"/>
    <p:sldId id="455" r:id="rId97"/>
    <p:sldId id="457" r:id="rId98"/>
    <p:sldId id="456" r:id="rId9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33" d="100"/>
          <a:sy n="33" d="100"/>
        </p:scale>
        <p:origin x="-237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47804-3539-42BA-B1D7-B54474200AE6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855F0-322C-41E7-8A02-2878DCE83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43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A775F-BBC1-4BB1-A0E5-F4026CC2CBF7}" type="slidenum">
              <a:rPr lang="it-IT"/>
              <a:pPr/>
              <a:t>1</a:t>
            </a:fld>
            <a:endParaRPr lang="it-IT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097D8-AA41-4401-9CAD-1FB6196C323F}" type="slidenum">
              <a:rPr lang="it-IT"/>
              <a:pPr/>
              <a:t>44</a:t>
            </a:fld>
            <a:endParaRPr lang="it-IT"/>
          </a:p>
        </p:txBody>
      </p:sp>
      <p:sp>
        <p:nvSpPr>
          <p:cNvPr id="73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14A54-1957-4302-B120-29F26678578C}" type="slidenum">
              <a:rPr lang="it-IT"/>
              <a:pPr/>
              <a:t>45</a:t>
            </a:fld>
            <a:endParaRPr lang="it-IT"/>
          </a:p>
        </p:txBody>
      </p:sp>
      <p:sp>
        <p:nvSpPr>
          <p:cNvPr id="74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4DE87-011D-407D-8F4D-98D16ED47EDD}" type="slidenum">
              <a:rPr lang="it-IT"/>
              <a:pPr/>
              <a:t>51</a:t>
            </a:fld>
            <a:endParaRPr lang="it-IT"/>
          </a:p>
        </p:txBody>
      </p:sp>
      <p:sp>
        <p:nvSpPr>
          <p:cNvPr id="82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8644" y="705079"/>
            <a:ext cx="4959458" cy="33843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898" y="4371493"/>
            <a:ext cx="5036949" cy="40894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A2191-3584-41A0-9AB6-E14EBEE7016C}" type="slidenum">
              <a:rPr lang="it-IT"/>
              <a:pPr/>
              <a:t>52</a:t>
            </a:fld>
            <a:endParaRPr lang="it-IT"/>
          </a:p>
        </p:txBody>
      </p:sp>
      <p:sp>
        <p:nvSpPr>
          <p:cNvPr id="575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10011-38FE-45B4-8104-680A9756B655}" type="slidenum">
              <a:rPr lang="it-IT"/>
              <a:pPr/>
              <a:t>55</a:t>
            </a:fld>
            <a:endParaRPr lang="it-IT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DB88B-4D18-40B8-9412-3B0CC9FBA64D}" type="slidenum">
              <a:rPr lang="it-IT"/>
              <a:pPr/>
              <a:t>56</a:t>
            </a:fld>
            <a:endParaRPr lang="it-IT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51B56-E815-420E-819A-288F0FC42634}" type="slidenum">
              <a:rPr lang="it-IT"/>
              <a:pPr/>
              <a:t>61</a:t>
            </a:fld>
            <a:endParaRPr lang="it-IT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375BC-C2F9-44F5-B4C1-DC6AF40E1CF7}" type="slidenum">
              <a:rPr lang="it-IT"/>
              <a:pPr/>
              <a:t>62</a:t>
            </a:fld>
            <a:endParaRPr lang="it-IT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1262C-8082-478F-BCD9-B011B987538B}" type="slidenum">
              <a:rPr lang="it-IT"/>
              <a:pPr/>
              <a:t>77</a:t>
            </a:fld>
            <a:endParaRPr lang="it-IT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92BBD-8684-469C-A0E9-CB1F93117514}" type="slidenum">
              <a:rPr lang="it-IT"/>
              <a:pPr/>
              <a:t>78</a:t>
            </a:fld>
            <a:endParaRPr lang="it-IT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7C2F3-D3C8-4FE5-A25D-28A23DB58A60}" type="slidenum">
              <a:rPr lang="it-IT"/>
              <a:pPr/>
              <a:t>4</a:t>
            </a:fld>
            <a:endParaRPr lang="it-IT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8A882-5FF9-474D-90C8-B95EDB98D58E}" type="slidenum">
              <a:rPr lang="it-IT"/>
              <a:pPr/>
              <a:t>79</a:t>
            </a:fld>
            <a:endParaRPr lang="it-IT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815B1-A032-412F-910B-037BE5FFEA56}" type="slidenum">
              <a:rPr lang="it-IT"/>
              <a:pPr/>
              <a:t>80</a:t>
            </a:fld>
            <a:endParaRPr lang="it-IT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DFD9B-0CBA-4C2B-A932-8803F54329C0}" type="slidenum">
              <a:rPr lang="it-IT"/>
              <a:pPr/>
              <a:t>81</a:t>
            </a:fld>
            <a:endParaRPr lang="it-IT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855F0-322C-41E7-8A02-2878DCE831F0}" type="slidenum">
              <a:rPr lang="it-IT" smtClean="0"/>
              <a:t>93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7C2F3-D3C8-4FE5-A25D-28A23DB58A60}" type="slidenum">
              <a:rPr lang="it-IT"/>
              <a:pPr/>
              <a:t>9</a:t>
            </a:fld>
            <a:endParaRPr lang="it-IT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A63B1-FBDD-48AA-ADD7-055CADA08A87}" type="slidenum">
              <a:rPr lang="it-IT"/>
              <a:pPr/>
              <a:t>14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TT Run through the regimes..</a:t>
            </a:r>
          </a:p>
          <a:p>
            <a:endParaRPr lang="en-US"/>
          </a:p>
          <a:p>
            <a:r>
              <a:rPr lang="en-US"/>
              <a:t>Sachs Wolfe plateau</a:t>
            </a:r>
          </a:p>
          <a:p>
            <a:r>
              <a:rPr lang="en-US"/>
              <a:t>Acoustic peaks region</a:t>
            </a:r>
          </a:p>
          <a:p>
            <a:r>
              <a:rPr lang="en-US"/>
              <a:t>Damping tail</a:t>
            </a:r>
          </a:p>
          <a:p>
            <a:endParaRPr lang="en-US"/>
          </a:p>
          <a:p>
            <a:r>
              <a:rPr lang="en-US"/>
              <a:t>How much do Acbar and CBI tell us?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Polarization: Two effects one comes from the decoupling surface.</a:t>
            </a:r>
          </a:p>
          <a:p>
            <a:endParaRPr lang="en-US"/>
          </a:p>
          <a:p>
            <a:r>
              <a:rPr lang="en-US"/>
              <a:t>One comes from the reionization of the universe.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59331-1AFE-4BB4-B1FA-D1D1EEC359AB}" type="slidenum">
              <a:rPr lang="it-IT"/>
              <a:pPr/>
              <a:t>34</a:t>
            </a:fld>
            <a:endParaRPr lang="it-IT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6422B-16F9-47F4-9880-F9A22CBB9E79}" type="slidenum">
              <a:rPr lang="it-IT"/>
              <a:pPr/>
              <a:t>40</a:t>
            </a:fld>
            <a:endParaRPr lang="it-IT"/>
          </a:p>
        </p:txBody>
      </p:sp>
      <p:sp>
        <p:nvSpPr>
          <p:cNvPr id="73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311A7-FEC0-4E81-BFAC-3B302EE9B547}" type="slidenum">
              <a:rPr lang="it-IT"/>
              <a:pPr/>
              <a:t>41</a:t>
            </a:fld>
            <a:endParaRPr lang="it-IT"/>
          </a:p>
        </p:txBody>
      </p:sp>
      <p:sp>
        <p:nvSpPr>
          <p:cNvPr id="6912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92213" y="704850"/>
            <a:ext cx="4511675" cy="3384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1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29898" y="4371493"/>
            <a:ext cx="5036949" cy="40894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9C261-804A-4021-AF83-3E6CF21CDA13}" type="slidenum">
              <a:rPr lang="it-IT"/>
              <a:pPr/>
              <a:t>42</a:t>
            </a:fld>
            <a:endParaRPr lang="it-IT"/>
          </a:p>
        </p:txBody>
      </p:sp>
      <p:sp>
        <p:nvSpPr>
          <p:cNvPr id="7219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6983" y="685984"/>
            <a:ext cx="5024034" cy="34284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1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5370" y="4343584"/>
            <a:ext cx="5027263" cy="41144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9" tIns="47495" rIns="94989" bIns="47495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85D84-9FCE-4A71-8EDF-D2B40B6A9A1C}" type="slidenum">
              <a:rPr lang="it-IT"/>
              <a:pPr/>
              <a:t>43</a:t>
            </a:fld>
            <a:endParaRPr lang="it-IT"/>
          </a:p>
        </p:txBody>
      </p:sp>
      <p:sp>
        <p:nvSpPr>
          <p:cNvPr id="73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60D4DF-BFC6-4041-B707-6C31A5ABC0B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67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216C2F-4474-4B7D-8C5E-289E5B70294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0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DA00E-A785-4E0C-848D-33EF63F6D950}" type="datetimeFigureOut">
              <a:rPr lang="it-IT" smtClean="0"/>
              <a:t>16/05/2011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00B75-0FF8-44C1-BE06-2B85FCDFC944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stro-ph/9904102" TargetMode="External"/><Relationship Id="rId2" Type="http://schemas.openxmlformats.org/officeDocument/2006/relationships/hyperlink" Target="http://arxiv.org/abs/astro-ph/960708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xiv.org/abs/0903.5158" TargetMode="External"/><Relationship Id="rId4" Type="http://schemas.openxmlformats.org/officeDocument/2006/relationships/hyperlink" Target="http://arxiv.org/abs/1012.520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stro-ph/9603033" TargetMode="External"/><Relationship Id="rId2" Type="http://schemas.openxmlformats.org/officeDocument/2006/relationships/hyperlink" Target="http://arxiv.org/abs/astro-ph/950607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xiv.org/abs/astro-ph/991117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hyperlink" Target="http://arxiv.org/abs/astro-ph/950503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rxiv.org/abs/astro-ph/97041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nobel.se/physics/laureates/1938/fermi-bi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0.jpeg"/><Relationship Id="rId9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arc.ac.uk/Nw/aat_300.t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hyperlink" Target="http://www.sdss.org/gallery/gal_photos.html" TargetMode="External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cgi-bin/author_form?author=Doroshkevich,+A&amp;fullauthor=Doroshkevich,%20A.%20G.&amp;charset=UTF-8&amp;db_key=AS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dsabs.harvard.edu/cgi-bin/author_form?author=Syunyaev,+R&amp;fullauthor=Syunyaev,%20R.%20A.&amp;charset=UTF-8&amp;db_key=AST" TargetMode="External"/><Relationship Id="rId4" Type="http://schemas.openxmlformats.org/officeDocument/2006/relationships/hyperlink" Target="http://adsabs.harvard.edu/cgi-bin/author_form?author=Zel'Dovich,+Y&amp;fullauthor=Zel'Dovich,%20Ya.%20B.&amp;charset=UTF-8&amp;db_key=AST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7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find/astro-ph/1/au:+Ichikawa_K/0/1/0/all/0/1" TargetMode="External"/><Relationship Id="rId3" Type="http://schemas.openxmlformats.org/officeDocument/2006/relationships/hyperlink" Target="http://arxiv.org/find/hep-ph/1/au:+Gonzalez_Garcia_M/0/1/0/all/0/1" TargetMode="External"/><Relationship Id="rId7" Type="http://schemas.openxmlformats.org/officeDocument/2006/relationships/hyperlink" Target="http://arxiv.org/find/astro-ph/1/au:+Sekiguchi_T/0/1/0/all/0/1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1006.3795" TargetMode="External"/><Relationship Id="rId5" Type="http://schemas.openxmlformats.org/officeDocument/2006/relationships/hyperlink" Target="http://arxiv.org/find/hep-ph/1/au:+Salvado_J/0/1/0/all/0/1" TargetMode="External"/><Relationship Id="rId10" Type="http://schemas.openxmlformats.org/officeDocument/2006/relationships/hyperlink" Target="http://arxiv.org/find/astro-ph/1/au:+Greenhill_L/0/1/0/all/0/1" TargetMode="External"/><Relationship Id="rId4" Type="http://schemas.openxmlformats.org/officeDocument/2006/relationships/hyperlink" Target="http://arxiv.org/find/hep-ph/1/au:+Maltoni_M/0/1/0/all/0/1" TargetMode="External"/><Relationship Id="rId9" Type="http://schemas.openxmlformats.org/officeDocument/2006/relationships/hyperlink" Target="http://arxiv.org/find/astro-ph/1/au:+Takahashi_T/0/1/0/all/0/1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cgi-bin/author_form?author=Wilson,+M&amp;fullauthor=Wilson,%20M.%20L.&amp;charset=UTF-8&amp;db_key=AS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dsabs.harvard.edu/cgi-bin/author_form?author=Silk,+J&amp;fullauthor=Silk,%20J.&amp;charset=UTF-8&amp;db_key=AST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22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95.png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4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2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ind/astro-ph/1/au:+Mangano_G/0/1/0/all/0/1" TargetMode="External"/><Relationship Id="rId7" Type="http://schemas.openxmlformats.org/officeDocument/2006/relationships/hyperlink" Target="http://arxiv.org/find/astro-ph/1/au:+Slosar_A/0/1/0/all/0/1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find/astro-ph/1/au:+Miele_G/0/1/0/all/0/1" TargetMode="External"/><Relationship Id="rId5" Type="http://schemas.openxmlformats.org/officeDocument/2006/relationships/hyperlink" Target="http://arxiv.org/find/astro-ph/1/au:+Mena_O/0/1/0/all/0/1" TargetMode="External"/><Relationship Id="rId4" Type="http://schemas.openxmlformats.org/officeDocument/2006/relationships/hyperlink" Target="http://arxiv.org/find/astro-ph/1/au:+Melchiorri_A/0/1/0/all/0/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cgi-bin/author_form?author=Bond,+J&amp;fullauthor=Bond,%20J.%20R.&amp;charset=UTF-8&amp;db_key=AS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dsabs.harvard.edu/cgi-bin/author_form?author=Efstathiou,+G&amp;fullauthor=Efstathiou,%20G.&amp;charset=UTF-8&amp;db_key=AST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6.5276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102.4774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10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ind/astro-ph/1/au:+Ma_C/0/1/0/all/0/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xiv.org/find/astro-ph/1/au:+Bertschinger_E/0/1/0/all/0/1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adsabs.harvard.edu/cgi-bin/author_form?author=White,+M&amp;fullauthor=White,%20Martin&amp;charset=UTF-8&amp;db_key=A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dsabs.harvard.edu/cgi-bin/author_form?author=Sugiyama,+N&amp;fullauthor=Sugiyama,%20Naoshi&amp;charset=UTF-8&amp;db_key=AST" TargetMode="External"/><Relationship Id="rId5" Type="http://schemas.openxmlformats.org/officeDocument/2006/relationships/hyperlink" Target="http://adsabs.harvard.edu/cgi-bin/author_form?author=Scott,+D&amp;fullauthor=Scott,%20Douglas&amp;charset=UTF-8&amp;db_key=AST" TargetMode="External"/><Relationship Id="rId4" Type="http://schemas.openxmlformats.org/officeDocument/2006/relationships/hyperlink" Target="http://adsabs.harvard.edu/cgi-bin/author_form?author=Hu,+W&amp;fullauthor=Hu,%20Wayne&amp;charset=UTF-8&amp;db_key=AST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pia-hd.mpg.de/" TargetMode="External"/><Relationship Id="rId4" Type="http://schemas.openxmlformats.org/officeDocument/2006/relationships/image" Target="../media/image12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103.5083" TargetMode="External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102.4774" TargetMode="External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wmap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601200" cy="7110413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762000" y="2209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it-IT" sz="4400" dirty="0">
                <a:solidFill>
                  <a:srgbClr val="FFFFCC"/>
                </a:solidFill>
              </a:rPr>
              <a:t> </a:t>
            </a:r>
            <a:r>
              <a:rPr lang="it-IT" sz="4400" dirty="0" smtClean="0">
                <a:solidFill>
                  <a:srgbClr val="FFFFCC"/>
                </a:solidFill>
              </a:rPr>
              <a:t>I Neutrini in Cosmologia</a:t>
            </a:r>
            <a:endParaRPr lang="it-IT" sz="4400" dirty="0">
              <a:solidFill>
                <a:srgbClr val="FFFFCC"/>
              </a:solidFill>
            </a:endParaRPr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457200" y="57150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0" charset="2"/>
              <a:buNone/>
            </a:pPr>
            <a:r>
              <a:rPr lang="it-IT" sz="2000">
                <a:solidFill>
                  <a:srgbClr val="FFFFCC"/>
                </a:solidFill>
              </a:rPr>
              <a:t>                                      Alessandro Melchiorri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Wingdings" pitchFamily="20" charset="2"/>
              <a:buNone/>
            </a:pPr>
            <a:r>
              <a:rPr lang="it-IT" sz="2000">
                <a:solidFill>
                  <a:srgbClr val="FFFFCC"/>
                </a:solidFill>
              </a:rPr>
              <a:t>                               Universita’ di Roma, “La Sapienza”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Wingdings" pitchFamily="20" charset="2"/>
              <a:buNone/>
            </a:pPr>
            <a:r>
              <a:rPr lang="it-IT" sz="2000">
                <a:solidFill>
                  <a:srgbClr val="FFFFCC"/>
                </a:solidFill>
              </a:rPr>
              <a:t>                                             INFN, Roma-1</a:t>
            </a: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2143108" y="3573016"/>
            <a:ext cx="4108817" cy="923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FFCC"/>
                </a:solidFill>
                <a:latin typeface="Times New Roman" pitchFamily="20" charset="0"/>
              </a:rPr>
              <a:t>	</a:t>
            </a:r>
          </a:p>
          <a:p>
            <a:r>
              <a:rPr lang="it-IT" dirty="0" smtClean="0">
                <a:solidFill>
                  <a:srgbClr val="FFFFCC"/>
                </a:solidFill>
                <a:latin typeface="Times New Roman" pitchFamily="20" charset="0"/>
              </a:rPr>
              <a:t>Scuola di Formazione Professionale INFN</a:t>
            </a:r>
          </a:p>
          <a:p>
            <a:r>
              <a:rPr lang="it-IT" dirty="0" smtClean="0">
                <a:solidFill>
                  <a:srgbClr val="FFFFCC"/>
                </a:solidFill>
                <a:latin typeface="Times New Roman" pitchFamily="20" charset="0"/>
              </a:rPr>
              <a:t>	Padova, </a:t>
            </a:r>
            <a:r>
              <a:rPr lang="it-IT" dirty="0" smtClean="0">
                <a:solidFill>
                  <a:srgbClr val="FFFFCC"/>
                </a:solidFill>
                <a:latin typeface="Times New Roman" pitchFamily="20" charset="0"/>
              </a:rPr>
              <a:t>16 </a:t>
            </a:r>
            <a:r>
              <a:rPr lang="it-IT" dirty="0" smtClean="0">
                <a:solidFill>
                  <a:srgbClr val="FFFFCC"/>
                </a:solidFill>
                <a:latin typeface="Times New Roman" pitchFamily="20" charset="0"/>
              </a:rPr>
              <a:t>Maggio </a:t>
            </a:r>
            <a:r>
              <a:rPr lang="it-IT" dirty="0" smtClean="0">
                <a:solidFill>
                  <a:srgbClr val="FFFFCC"/>
                </a:solidFill>
                <a:latin typeface="Times New Roman" pitchFamily="20" charset="0"/>
              </a:rPr>
              <a:t>2011</a:t>
            </a:r>
            <a:endParaRPr lang="it-IT" dirty="0">
              <a:solidFill>
                <a:srgbClr val="FFFFCC"/>
              </a:solidFill>
              <a:latin typeface="Times New Roman" pitchFamily="2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63" y="-918864"/>
            <a:ext cx="6125197" cy="866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293341" y="5364522"/>
            <a:ext cx="4786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CMB anisotropies, </a:t>
            </a:r>
            <a:r>
              <a:rPr lang="it-IT" dirty="0" smtClean="0"/>
              <a:t>C. Lineweaver et al., 1996 </a:t>
            </a:r>
            <a:r>
              <a:rPr lang="it-IT" dirty="0"/>
              <a:t>A.D.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47" y="-89942"/>
            <a:ext cx="52673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878603" cy="574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2972" y="5958715"/>
            <a:ext cx="37191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CMB anisotropies, </a:t>
            </a:r>
            <a:r>
              <a:rPr lang="it-IT" dirty="0" smtClean="0"/>
              <a:t>A. Jaffe et al., 2001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7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01000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583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CMB anisotropies pre-WMAP (January 2003)</a:t>
            </a:r>
          </a:p>
        </p:txBody>
      </p:sp>
    </p:spTree>
    <p:extLst>
      <p:ext uri="{BB962C8B-B14F-4D97-AF65-F5344CB8AC3E}">
        <p14:creationId xmlns:p14="http://schemas.microsoft.com/office/powerpoint/2010/main" val="12045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/>
          <a:stretch>
            <a:fillRect/>
          </a:stretch>
        </p:blipFill>
        <p:spPr bwMode="auto">
          <a:xfrm>
            <a:off x="1042988" y="63500"/>
            <a:ext cx="6248400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6675" y="304800"/>
            <a:ext cx="11624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666699"/>
                </a:solidFill>
                <a:latin typeface="Comic Sans MS" pitchFamily="66" charset="0"/>
              </a:rPr>
              <a:t>WMAP</a:t>
            </a:r>
          </a:p>
          <a:p>
            <a:r>
              <a:rPr lang="it-IT" sz="2400" dirty="0" smtClean="0">
                <a:solidFill>
                  <a:srgbClr val="666699"/>
                </a:solidFill>
                <a:latin typeface="Comic Sans MS" pitchFamily="66" charset="0"/>
              </a:rPr>
              <a:t>2003</a:t>
            </a:r>
            <a:endParaRPr lang="it-IT" sz="2400" dirty="0">
              <a:solidFill>
                <a:srgbClr val="6666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16375" cy="45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1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himalman.files.wordpress.com/2009/08/island-peak-climbing-with-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222234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373216"/>
            <a:ext cx="5034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Next: Climbing to the Peak...</a:t>
            </a:r>
          </a:p>
          <a:p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729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omic Sans MS" pitchFamily="66" charset="0"/>
              </a:rPr>
              <a:t>Interpreting the Temperature angular power spectrum.</a:t>
            </a:r>
          </a:p>
          <a:p>
            <a:endParaRPr lang="it-IT" dirty="0" smtClean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  <a:p>
            <a:endParaRPr lang="it-IT" dirty="0" smtClean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Some recent/old reviews:</a:t>
            </a:r>
          </a:p>
          <a:p>
            <a:endParaRPr lang="it-IT" sz="16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Ted Bunn,</a:t>
            </a:r>
            <a:r>
              <a:rPr lang="it-IT" sz="2000" b="1" dirty="0">
                <a:latin typeface="Comic Sans MS" pitchFamily="66" charset="0"/>
                <a:hlinkClick r:id="rId2" tooltip="Abstract"/>
              </a:rPr>
              <a:t> </a:t>
            </a:r>
            <a:r>
              <a:rPr lang="it-IT" sz="2000" b="1" dirty="0" smtClean="0">
                <a:latin typeface="Comic Sans MS" pitchFamily="66" charset="0"/>
                <a:hlinkClick r:id="rId2" tooltip="Abstract"/>
              </a:rPr>
              <a:t>arXiv:astro-ph/9607088</a:t>
            </a:r>
            <a:r>
              <a:rPr lang="it-IT" sz="2000" dirty="0" smtClean="0">
                <a:latin typeface="Comic Sans MS" pitchFamily="66" charset="0"/>
              </a:rPr>
              <a:t> 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Arthur Kosowsky, </a:t>
            </a:r>
            <a:r>
              <a:rPr lang="it-IT" sz="2000" dirty="0">
                <a:latin typeface="Comic Sans MS" pitchFamily="66" charset="0"/>
              </a:rPr>
              <a:t> </a:t>
            </a:r>
            <a:r>
              <a:rPr lang="it-IT" sz="2000" b="1" dirty="0" smtClean="0">
                <a:latin typeface="Comic Sans MS" pitchFamily="66" charset="0"/>
                <a:hlinkClick r:id="rId3" tooltip="Abstract"/>
              </a:rPr>
              <a:t>arXiv:astro-ph/9904102</a:t>
            </a:r>
            <a:endParaRPr lang="it-IT" sz="2000" dirty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Hannu Kurki-Suonio, </a:t>
            </a:r>
            <a:r>
              <a:rPr lang="it-IT" sz="2000" dirty="0" smtClean="0">
                <a:latin typeface="Comic Sans MS" pitchFamily="66" charset="0"/>
                <a:hlinkClick r:id="rId4"/>
              </a:rPr>
              <a:t>http://arxiv.org/abs/1012.5204</a:t>
            </a:r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Challinor and Peiris, </a:t>
            </a:r>
            <a:r>
              <a:rPr lang="it-IT" sz="2000" dirty="0">
                <a:latin typeface="Comic Sans MS" pitchFamily="66" charset="0"/>
              </a:rPr>
              <a:t>AIP </a:t>
            </a:r>
            <a:r>
              <a:rPr lang="it-IT" sz="2000" dirty="0" smtClean="0">
                <a:latin typeface="Comic Sans MS" pitchFamily="66" charset="0"/>
              </a:rPr>
              <a:t>Conf.Proc.1132:86-140, 2009, </a:t>
            </a:r>
            <a:r>
              <a:rPr lang="it-IT" sz="2000" b="1" dirty="0" smtClean="0">
                <a:latin typeface="Comic Sans MS" pitchFamily="66" charset="0"/>
                <a:hlinkClick r:id="rId5" tooltip="Abstract"/>
              </a:rPr>
              <a:t>arXiv:0903.5158</a:t>
            </a:r>
            <a:endParaRPr lang="it-IT" sz="1600" b="1" u="sng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CMB Anisotropy: BASICS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326896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Comic Sans MS" pitchFamily="66" charset="0"/>
              </a:rPr>
              <a:t> Friedmann Flat Universe with 5 components: Baryons, Cold Dark Matter (w=0, always), Photons, Massless Neutrinos, Cosmological Constant.</a:t>
            </a:r>
          </a:p>
          <a:p>
            <a:pPr marL="0" indent="0">
              <a:buNone/>
            </a:pP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Linear Perturbation. Newtonian Gauge. Scalar modes only.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7" y="4653136"/>
            <a:ext cx="842205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5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94" y="980728"/>
            <a:ext cx="8229600" cy="604664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Perturbation Variables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494" y="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CMB Anisotropy: BASICS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3789040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83" y="5039598"/>
            <a:ext cx="4086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578" y="4516378"/>
            <a:ext cx="6287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 pitchFamily="66" charset="0"/>
              </a:rPr>
              <a:t>Key point: we work in Fourier space </a:t>
            </a:r>
            <a:r>
              <a:rPr lang="it-IT" sz="2800" dirty="0" smtClean="0"/>
              <a:t>:</a:t>
            </a:r>
            <a:endParaRPr lang="it-IT" sz="28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8" y="1652792"/>
            <a:ext cx="7894464" cy="27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0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be_3plot_53G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1200"/>
            <a:ext cx="4999038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1462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Uniform...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181600" y="2590800"/>
            <a:ext cx="124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Dipole...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648200" y="5791200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Galaxy </a:t>
            </a:r>
            <a:r>
              <a:rPr lang="it-IT" sz="2400">
                <a:latin typeface="Gill Sans MT" pitchFamily="34" charset="0"/>
              </a:rPr>
              <a:t>(z=0)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743200" y="0"/>
            <a:ext cx="3711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u="sng">
                <a:solidFill>
                  <a:srgbClr val="FF0000"/>
                </a:solidFill>
                <a:latin typeface="Times New Roman" pitchFamily="18" charset="0"/>
              </a:rPr>
              <a:t>The Microwave Sky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9933"/>
                </a:solidFill>
                <a:latin typeface="Times New Roman" pitchFamily="18" charset="0"/>
              </a:rPr>
              <a:t>COBE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3810000" y="4572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105400" y="3810000"/>
            <a:ext cx="37004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latin typeface="Times New Roman" pitchFamily="18" charset="0"/>
              </a:rPr>
              <a:t>Imprint left by primordial</a:t>
            </a:r>
          </a:p>
          <a:p>
            <a:r>
              <a:rPr lang="it-IT" sz="2400">
                <a:latin typeface="Times New Roman" pitchFamily="18" charset="0"/>
              </a:rPr>
              <a:t>tiny density inhomogeneities</a:t>
            </a:r>
          </a:p>
          <a:p>
            <a:r>
              <a:rPr lang="it-IT" sz="2400">
                <a:latin typeface="Times New Roman" pitchFamily="18" charset="0"/>
              </a:rPr>
              <a:t>(</a:t>
            </a:r>
            <a:r>
              <a:rPr lang="it-IT" sz="2400">
                <a:latin typeface="Gill Sans MT" pitchFamily="34" charset="0"/>
              </a:rPr>
              <a:t>z~1000).</a:t>
            </a:r>
            <a:r>
              <a:rPr lang="it-IT" sz="2400">
                <a:latin typeface="Times New Roman" pitchFamily="18" charset="0"/>
              </a:rPr>
              <a:t>.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4038600" y="2971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 flipV="1">
            <a:off x="3962400" y="5486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7900" name="Picture 12" descr="slide0025_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709738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419600" y="5029200"/>
            <a:ext cx="236220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86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1" y="1850112"/>
            <a:ext cx="3468823" cy="5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2" y="2633984"/>
            <a:ext cx="4683792" cy="9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1" y="5606945"/>
            <a:ext cx="3559362" cy="120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1" y="3648112"/>
            <a:ext cx="6195275" cy="18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494" y="-243408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CMB Anisotropy: BASICS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518" y="161805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CDM: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517" y="239226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Baryons: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11" y="322169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Photons: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237" y="5469843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Neutrinos: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09" y="764704"/>
            <a:ext cx="8648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Their evolution is governed by a nasty </a:t>
            </a:r>
            <a:r>
              <a:rPr lang="en-US" dirty="0" smtClean="0">
                <a:latin typeface="Comic Sans MS" pitchFamily="66" charset="0"/>
              </a:rPr>
              <a:t>set of </a:t>
            </a:r>
            <a:r>
              <a:rPr lang="en-US" dirty="0">
                <a:latin typeface="Comic Sans MS" pitchFamily="66" charset="0"/>
              </a:rPr>
              <a:t>coupled partial differential </a:t>
            </a:r>
            <a:r>
              <a:rPr lang="en-US" dirty="0" smtClean="0">
                <a:latin typeface="Comic Sans MS" pitchFamily="66" charset="0"/>
              </a:rPr>
              <a:t>equations: 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4461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Comic Sans MS" pitchFamily="66" charset="0"/>
              </a:rPr>
              <a:t>Numerical Integration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184" y="1052736"/>
            <a:ext cx="7739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Early Codes (1995) integrate the full set of equations (about 2000 for each k mode, approx, 2 hours CPU time for obtaining one single spectrum). </a:t>
            </a:r>
          </a:p>
          <a:p>
            <a:r>
              <a:rPr lang="it-IT" dirty="0"/>
              <a:t> </a:t>
            </a:r>
            <a:r>
              <a:rPr lang="it-IT" dirty="0" smtClean="0"/>
              <a:t>    COSMICS first public Boltzmann code </a:t>
            </a: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arxiv.org/abs/astro-ph/9506070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Major breakthrough with line of sight integration method with CMBFAST (Seljak&amp;Zaldarriaga, 1996, </a:t>
            </a:r>
            <a:r>
              <a:rPr lang="it-IT" dirty="0">
                <a:hlinkClick r:id="rId3"/>
              </a:rPr>
              <a:t>http://arxiv.org/abs/astro-ph/9603033</a:t>
            </a:r>
            <a:r>
              <a:rPr lang="it-IT" dirty="0" smtClean="0"/>
              <a:t>). (5 minutes of CPU time)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Most supported and updated code at the moment CAMB (Challinor, Lasenby, Lewis), </a:t>
            </a:r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</a:t>
            </a:r>
            <a:r>
              <a:rPr lang="it-IT" dirty="0" smtClean="0">
                <a:hlinkClick r:id="rId4"/>
              </a:rPr>
              <a:t>arxiv.org/abs/astro-ph/9911177</a:t>
            </a:r>
            <a:r>
              <a:rPr lang="it-IT" dirty="0" smtClean="0"/>
              <a:t> (Faster than CMBFAST).</a:t>
            </a:r>
            <a:endParaRPr lang="it-IT" dirty="0"/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Both on-line versions of CAMB and CMBFAST available on LAMBDA website.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931876"/>
            <a:ext cx="830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Suggested homework: read Seljak and Zaldarriga paper for the line of sight integration.</a:t>
            </a:r>
          </a:p>
        </p:txBody>
      </p:sp>
    </p:spTree>
    <p:extLst>
      <p:ext uri="{BB962C8B-B14F-4D97-AF65-F5344CB8AC3E}">
        <p14:creationId xmlns:p14="http://schemas.microsoft.com/office/powerpoint/2010/main" val="341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1" y="1850112"/>
            <a:ext cx="3468823" cy="5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2" y="2633984"/>
            <a:ext cx="4683792" cy="9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1" y="5606945"/>
            <a:ext cx="3559362" cy="120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1" y="3648112"/>
            <a:ext cx="6195275" cy="18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494" y="-243408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CMB Anisotropy: BASICS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518" y="161805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CDM: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517" y="239226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Baryons: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11" y="322169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Photons: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237" y="5469843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Neutrinos: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09" y="764704"/>
            <a:ext cx="8648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Their evolution is governed by a nasty </a:t>
            </a:r>
            <a:r>
              <a:rPr lang="en-US" dirty="0" smtClean="0">
                <a:latin typeface="Comic Sans MS" pitchFamily="66" charset="0"/>
              </a:rPr>
              <a:t>set of </a:t>
            </a:r>
            <a:r>
              <a:rPr lang="en-US" dirty="0">
                <a:latin typeface="Comic Sans MS" pitchFamily="66" charset="0"/>
              </a:rPr>
              <a:t>coupled partial differential </a:t>
            </a:r>
            <a:r>
              <a:rPr lang="en-US" dirty="0" smtClean="0">
                <a:latin typeface="Comic Sans MS" pitchFamily="66" charset="0"/>
              </a:rPr>
              <a:t>equations: 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985" y="345243"/>
            <a:ext cx="901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First Pilar of the standard model of structure formation:</a:t>
            </a:r>
            <a:endParaRPr lang="it-IT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86228"/>
              </p:ext>
            </p:extLst>
          </p:nvPr>
        </p:nvGraphicFramePr>
        <p:xfrm>
          <a:off x="2483768" y="1268760"/>
          <a:ext cx="39751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268760"/>
                        <a:ext cx="39751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21028"/>
              </p:ext>
            </p:extLst>
          </p:nvPr>
        </p:nvGraphicFramePr>
        <p:xfrm>
          <a:off x="872951" y="5444827"/>
          <a:ext cx="70834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Equation" r:id="rId5" imgW="1562040" imgH="253800" progId="Equation.3">
                  <p:embed/>
                </p:oleObj>
              </mc:Choice>
              <mc:Fallback>
                <p:oleObj name="Equation" r:id="rId5" imgW="1562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51" y="5444827"/>
                        <a:ext cx="70834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3972" y="3276342"/>
            <a:ext cx="655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Standard model: Evolution of perturbations is </a:t>
            </a:r>
            <a:r>
              <a:rPr lang="it-IT" dirty="0" smtClean="0">
                <a:solidFill>
                  <a:srgbClr val="FF0000"/>
                </a:solidFill>
              </a:rPr>
              <a:t>passive</a:t>
            </a:r>
            <a:r>
              <a:rPr lang="it-IT" dirty="0" smtClean="0"/>
              <a:t> and </a:t>
            </a:r>
            <a:r>
              <a:rPr lang="it-IT" dirty="0" smtClean="0">
                <a:solidFill>
                  <a:srgbClr val="FF0000"/>
                </a:solidFill>
              </a:rPr>
              <a:t>coherent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-31948" y="4031982"/>
            <a:ext cx="9019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Active and decoherent models of structure formation</a:t>
            </a:r>
          </a:p>
          <a:p>
            <a:r>
              <a:rPr lang="it-IT" sz="2800" dirty="0" smtClean="0"/>
              <a:t>(i.e. topological defects see Albrecht et al, </a:t>
            </a:r>
            <a:r>
              <a:rPr lang="it-IT" sz="2800" dirty="0">
                <a:hlinkClick r:id="rId7"/>
              </a:rPr>
              <a:t>http://arxiv.org/abs/astro-ph/9505030</a:t>
            </a:r>
            <a:r>
              <a:rPr lang="it-IT" sz="2800" dirty="0" smtClean="0"/>
              <a:t>):</a:t>
            </a:r>
            <a:endParaRPr lang="it-IT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-35768" y="1772816"/>
            <a:ext cx="184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Linear differential</a:t>
            </a:r>
          </a:p>
          <a:p>
            <a:r>
              <a:rPr lang="it-IT" dirty="0" smtClean="0"/>
              <a:t>operator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6844332" y="2561128"/>
            <a:ext cx="142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Perturbation </a:t>
            </a:r>
          </a:p>
          <a:p>
            <a:r>
              <a:rPr lang="it-IT" dirty="0" smtClean="0"/>
              <a:t>Variables</a:t>
            </a:r>
            <a:endParaRPr lang="it-IT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03648" y="2095981"/>
            <a:ext cx="1008112" cy="540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5148064" y="2366446"/>
            <a:ext cx="1549494" cy="517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1846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990600" y="57912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Oscillations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4419600" y="5791200"/>
            <a:ext cx="44589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supporting evidence</a:t>
            </a:r>
            <a:r>
              <a:rPr lang="it-IT" dirty="0"/>
              <a:t> for </a:t>
            </a:r>
            <a:r>
              <a:rPr lang="it-IT" dirty="0" smtClean="0"/>
              <a:t>passive and coherent</a:t>
            </a:r>
          </a:p>
          <a:p>
            <a:r>
              <a:rPr lang="it-IT" dirty="0" smtClean="0"/>
              <a:t>scheme.</a:t>
            </a:r>
            <a:endParaRPr lang="it-IT" dirty="0"/>
          </a:p>
        </p:txBody>
      </p:sp>
      <p:sp>
        <p:nvSpPr>
          <p:cNvPr id="359429" name="Line 5"/>
          <p:cNvSpPr>
            <a:spLocks noChangeShapeType="1"/>
          </p:cNvSpPr>
          <p:nvPr/>
        </p:nvSpPr>
        <p:spPr bwMode="auto">
          <a:xfrm>
            <a:off x="2819400" y="6019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1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54516"/>
            <a:ext cx="8138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Pen, Seljak, Turok, </a:t>
            </a: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arxiv.org/abs/astro-ph/9704165</a:t>
            </a:r>
            <a:endParaRPr lang="it-IT" dirty="0" smtClean="0"/>
          </a:p>
          <a:p>
            <a:r>
              <a:rPr lang="it-IT" dirty="0" smtClean="0"/>
              <a:t>Expansion of the defect source term in eigenvalues. Final spectrum does’nt show any</a:t>
            </a:r>
          </a:p>
          <a:p>
            <a:r>
              <a:rPr lang="it-IT" dirty="0" smtClean="0"/>
              <a:t>Feature or peak.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6" y="692696"/>
            <a:ext cx="46005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5053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4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92138" y="1046064"/>
            <a:ext cx="3948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dirty="0" smtClean="0">
                <a:latin typeface="Comic Sans MS" pitchFamily="66" charset="0"/>
              </a:rPr>
              <a:t>Primary CMB </a:t>
            </a:r>
            <a:r>
              <a:rPr lang="it-IT" dirty="0">
                <a:latin typeface="Comic Sans MS" pitchFamily="66" charset="0"/>
              </a:rPr>
              <a:t>anisotropies: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43824" y="1844824"/>
            <a:ext cx="757259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sz="2000" dirty="0">
                <a:latin typeface="Comic Sans MS" pitchFamily="66" charset="0"/>
              </a:rPr>
              <a:t> Gravity (Sachs-Wolfe </a:t>
            </a:r>
            <a:r>
              <a:rPr lang="it-IT" sz="2000" dirty="0" smtClean="0">
                <a:latin typeface="Comic Sans MS" pitchFamily="66" charset="0"/>
              </a:rPr>
              <a:t>effect)+ Intrinsic </a:t>
            </a:r>
            <a:r>
              <a:rPr lang="it-IT" sz="2000" dirty="0">
                <a:latin typeface="Comic Sans MS" pitchFamily="66" charset="0"/>
              </a:rPr>
              <a:t>(Adiabatic) </a:t>
            </a:r>
            <a:r>
              <a:rPr lang="it-IT" sz="2000" dirty="0" smtClean="0">
                <a:latin typeface="Comic Sans MS" pitchFamily="66" charset="0"/>
              </a:rPr>
              <a:t>Fluctuations</a:t>
            </a:r>
          </a:p>
          <a:p>
            <a:pPr eaLnBrk="1" hangingPunct="1"/>
            <a:endParaRPr lang="it-IT" sz="2000" dirty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endParaRPr lang="it-IT" sz="2000" dirty="0" smtClean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endParaRPr lang="it-IT" sz="2000" dirty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endParaRPr lang="it-IT" sz="2000" dirty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it-IT" sz="2000" dirty="0">
                <a:latin typeface="Comic Sans MS" pitchFamily="66" charset="0"/>
              </a:rPr>
              <a:t> Doppler effect</a:t>
            </a:r>
          </a:p>
          <a:p>
            <a:pPr eaLnBrk="1" hangingPunct="1">
              <a:buFontTx/>
              <a:buChar char="•"/>
            </a:pPr>
            <a:endParaRPr lang="it-IT" sz="2000" dirty="0" smtClean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endParaRPr lang="it-IT" sz="2000" dirty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endParaRPr lang="it-IT" sz="2000" dirty="0" smtClean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endParaRPr lang="it-IT" sz="2000" dirty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it-IT" sz="2000" dirty="0">
                <a:latin typeface="Comic Sans MS" pitchFamily="66" charset="0"/>
              </a:rPr>
              <a:t> Time-Varying Potentials (Integrated Sachs-Wolfe Effect</a:t>
            </a:r>
            <a:r>
              <a:rPr lang="it-IT" sz="2000" dirty="0" smtClean="0"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it-IT" dirty="0" smtClean="0">
                <a:latin typeface="Comic Sans MS" pitchFamily="66" charset="0"/>
              </a:rPr>
              <a:t> 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46856" y="-90264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CMB Anisotropy: BASICS</a:t>
            </a:r>
            <a:endParaRPr lang="it-IT" dirty="0">
              <a:latin typeface="Comic Sans MS" pitchFamily="66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853550"/>
              </p:ext>
            </p:extLst>
          </p:nvPr>
        </p:nvGraphicFramePr>
        <p:xfrm>
          <a:off x="1624417" y="2564904"/>
          <a:ext cx="58324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4" name="Equation" r:id="rId3" imgW="2768600" imgH="393700" progId="Equation.3">
                  <p:embed/>
                </p:oleObj>
              </mc:Choice>
              <mc:Fallback>
                <p:oleObj name="Equation" r:id="rId3" imgW="2768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417" y="2564904"/>
                        <a:ext cx="58324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81211736"/>
              </p:ext>
            </p:extLst>
          </p:nvPr>
        </p:nvGraphicFramePr>
        <p:xfrm>
          <a:off x="2483768" y="4221088"/>
          <a:ext cx="38163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5" name="Equation" r:id="rId5" imgW="1765300" imgH="393700" progId="Equation.3">
                  <p:embed/>
                </p:oleObj>
              </mc:Choice>
              <mc:Fallback>
                <p:oleObj name="Equation" r:id="rId5" imgW="1765300" imgH="393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221088"/>
                        <a:ext cx="38163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27984"/>
              </p:ext>
            </p:extLst>
          </p:nvPr>
        </p:nvGraphicFramePr>
        <p:xfrm>
          <a:off x="8172400" y="2852936"/>
          <a:ext cx="7207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name="Equation" r:id="rId7" imgW="571252" imgH="444307" progId="Equation.3">
                  <p:embed/>
                </p:oleObj>
              </mc:Choice>
              <mc:Fallback>
                <p:oleObj name="Equation" r:id="rId7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2852936"/>
                        <a:ext cx="72072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1681"/>
              </p:ext>
            </p:extLst>
          </p:nvPr>
        </p:nvGraphicFramePr>
        <p:xfrm>
          <a:off x="3799076" y="5733256"/>
          <a:ext cx="146208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7" name="Equation" r:id="rId9" imgW="876240" imgH="482400" progId="Equation.3">
                  <p:embed/>
                </p:oleObj>
              </mc:Choice>
              <mc:Fallback>
                <p:oleObj name="Equation" r:id="rId9" imgW="876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076" y="5733256"/>
                        <a:ext cx="146208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6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6" y="692696"/>
            <a:ext cx="664246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528" y="356146"/>
            <a:ext cx="562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latin typeface="Comic Sans MS" pitchFamily="66" charset="0"/>
              </a:rPr>
              <a:t>Hu, Sugiyama, Silk, Nature 1997,  astro-ph/9604166</a:t>
            </a:r>
          </a:p>
        </p:txBody>
      </p:sp>
    </p:spTree>
    <p:extLst>
      <p:ext uri="{BB962C8B-B14F-4D97-AF65-F5344CB8AC3E}">
        <p14:creationId xmlns:p14="http://schemas.microsoft.com/office/powerpoint/2010/main" val="37385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4" y="1790793"/>
            <a:ext cx="2658341" cy="7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" y="2414485"/>
            <a:ext cx="5124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75308"/>
            <a:ext cx="32099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87" y="1727195"/>
            <a:ext cx="1752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65" y="2041520"/>
            <a:ext cx="4251176" cy="376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17999" y="5408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 pitchFamily="66" charset="0"/>
              </a:rPr>
              <a:t>Projection</a:t>
            </a:r>
            <a:endParaRPr lang="it-IT" sz="36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280" y="771248"/>
            <a:ext cx="7469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>
                <a:latin typeface="Comic Sans MS" pitchFamily="66" charset="0"/>
              </a:rPr>
              <a:t>mode with wavelength λ will show up on </a:t>
            </a:r>
            <a:r>
              <a:rPr lang="en-US" dirty="0" smtClean="0">
                <a:latin typeface="Comic Sans MS" pitchFamily="66" charset="0"/>
              </a:rPr>
              <a:t>an angular </a:t>
            </a:r>
            <a:r>
              <a:rPr lang="en-US" dirty="0">
                <a:latin typeface="Comic Sans MS" pitchFamily="66" charset="0"/>
              </a:rPr>
              <a:t>scale θ ∼ λ/R, where R is the distance to the last-scattering </a:t>
            </a:r>
            <a:r>
              <a:rPr lang="en-US" dirty="0" smtClean="0">
                <a:latin typeface="Comic Sans MS" pitchFamily="66" charset="0"/>
              </a:rPr>
              <a:t>surface, or </a:t>
            </a:r>
            <a:r>
              <a:rPr lang="en-US" dirty="0">
                <a:latin typeface="Comic Sans MS" pitchFamily="66" charset="0"/>
              </a:rPr>
              <a:t>in other words, a mode with wavenumber k shows up at </a:t>
            </a:r>
            <a:r>
              <a:rPr lang="en-US" dirty="0" err="1">
                <a:latin typeface="Comic Sans MS" pitchFamily="66" charset="0"/>
              </a:rPr>
              <a:t>multipoles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l∼</a:t>
            </a:r>
            <a:r>
              <a:rPr lang="it-IT" dirty="0" smtClean="0">
                <a:latin typeface="Comic Sans MS" pitchFamily="66" charset="0"/>
              </a:rPr>
              <a:t>k.</a:t>
            </a:r>
          </a:p>
          <a:p>
            <a:endParaRPr lang="it-IT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9" y="336698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The spherical Bessel function </a:t>
            </a:r>
            <a:r>
              <a:rPr lang="en-US" sz="1600" dirty="0" err="1">
                <a:latin typeface="Comic Sans MS" pitchFamily="66" charset="0"/>
              </a:rPr>
              <a:t>j</a:t>
            </a:r>
            <a:r>
              <a:rPr lang="en-US" sz="1100" dirty="0" err="1">
                <a:latin typeface="Comic Sans MS" pitchFamily="66" charset="0"/>
              </a:rPr>
              <a:t>l</a:t>
            </a:r>
            <a:r>
              <a:rPr lang="en-US" sz="1600" dirty="0">
                <a:latin typeface="Comic Sans MS" pitchFamily="66" charset="0"/>
              </a:rPr>
              <a:t>(x) peaks at x ∼ l, so a single Fourier </a:t>
            </a:r>
            <a:r>
              <a:rPr lang="en-US" sz="1600" dirty="0" smtClean="0">
                <a:latin typeface="Comic Sans MS" pitchFamily="66" charset="0"/>
              </a:rPr>
              <a:t>mode k </a:t>
            </a:r>
            <a:r>
              <a:rPr lang="en-US" sz="1600" dirty="0">
                <a:latin typeface="Comic Sans MS" pitchFamily="66" charset="0"/>
              </a:rPr>
              <a:t>does indeed contribute most of its power around </a:t>
            </a:r>
            <a:r>
              <a:rPr lang="en-US" sz="1600" dirty="0" err="1">
                <a:latin typeface="Comic Sans MS" pitchFamily="66" charset="0"/>
              </a:rPr>
              <a:t>multipole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l</a:t>
            </a:r>
            <a:r>
              <a:rPr lang="en-US" sz="1100" dirty="0" err="1">
                <a:latin typeface="Comic Sans MS" pitchFamily="66" charset="0"/>
              </a:rPr>
              <a:t>k</a:t>
            </a:r>
            <a:r>
              <a:rPr lang="en-US" sz="1600" dirty="0">
                <a:latin typeface="Comic Sans MS" pitchFamily="66" charset="0"/>
              </a:rPr>
              <a:t> = </a:t>
            </a:r>
            <a:r>
              <a:rPr lang="en-US" sz="1600" dirty="0" err="1" smtClean="0">
                <a:latin typeface="Comic Sans MS" pitchFamily="66" charset="0"/>
              </a:rPr>
              <a:t>kR</a:t>
            </a:r>
            <a:r>
              <a:rPr lang="en-US" sz="1600" dirty="0" smtClean="0">
                <a:latin typeface="Comic Sans MS" pitchFamily="66" charset="0"/>
              </a:rPr>
              <a:t>, as </a:t>
            </a:r>
            <a:r>
              <a:rPr lang="en-US" sz="1600" dirty="0">
                <a:latin typeface="Comic Sans MS" pitchFamily="66" charset="0"/>
              </a:rPr>
              <a:t>expected. However, as </a:t>
            </a:r>
            <a:r>
              <a:rPr lang="en-US" sz="1600" dirty="0" smtClean="0">
                <a:latin typeface="Comic Sans MS" pitchFamily="66" charset="0"/>
              </a:rPr>
              <a:t>the figure  </a:t>
            </a:r>
            <a:r>
              <a:rPr lang="en-US" sz="1600" dirty="0">
                <a:latin typeface="Comic Sans MS" pitchFamily="66" charset="0"/>
              </a:rPr>
              <a:t>shows, </a:t>
            </a:r>
            <a:r>
              <a:rPr lang="en-US" sz="1600" dirty="0" err="1">
                <a:latin typeface="Comic Sans MS" pitchFamily="66" charset="0"/>
              </a:rPr>
              <a:t>jl</a:t>
            </a:r>
            <a:r>
              <a:rPr lang="en-US" sz="1600" dirty="0">
                <a:latin typeface="Comic Sans MS" pitchFamily="66" charset="0"/>
              </a:rPr>
              <a:t> does have significant </a:t>
            </a:r>
            <a:r>
              <a:rPr lang="en-US" sz="1600" dirty="0" smtClean="0">
                <a:latin typeface="Comic Sans MS" pitchFamily="66" charset="0"/>
              </a:rPr>
              <a:t>power beyond </a:t>
            </a:r>
            <a:r>
              <a:rPr lang="en-US" sz="1600" dirty="0">
                <a:latin typeface="Comic Sans MS" pitchFamily="66" charset="0"/>
              </a:rPr>
              <a:t>the first peak, meaning that the </a:t>
            </a:r>
            <a:r>
              <a:rPr lang="en-US" sz="1600" dirty="0" smtClean="0">
                <a:latin typeface="Comic Sans MS" pitchFamily="66" charset="0"/>
              </a:rPr>
              <a:t>power  contributed </a:t>
            </a:r>
            <a:r>
              <a:rPr lang="en-US" sz="1600" dirty="0">
                <a:latin typeface="Comic Sans MS" pitchFamily="66" charset="0"/>
              </a:rPr>
              <a:t>by a </a:t>
            </a:r>
            <a:r>
              <a:rPr lang="en-US" sz="1600" dirty="0" smtClean="0">
                <a:latin typeface="Comic Sans MS" pitchFamily="66" charset="0"/>
              </a:rPr>
              <a:t>Fourier mode </a:t>
            </a:r>
            <a:r>
              <a:rPr lang="en-US" sz="1600" dirty="0">
                <a:latin typeface="Comic Sans MS" pitchFamily="66" charset="0"/>
              </a:rPr>
              <a:t>“bleeds” to l-values </a:t>
            </a:r>
            <a:r>
              <a:rPr lang="en-US" sz="1600" dirty="0" smtClean="0">
                <a:latin typeface="Comic Sans MS" pitchFamily="66" charset="0"/>
              </a:rPr>
              <a:t>different from </a:t>
            </a:r>
            <a:r>
              <a:rPr lang="en-US" sz="1600" dirty="0" err="1">
                <a:latin typeface="Comic Sans MS" pitchFamily="66" charset="0"/>
              </a:rPr>
              <a:t>l</a:t>
            </a:r>
            <a:r>
              <a:rPr lang="en-US" sz="1400" dirty="0" err="1">
                <a:latin typeface="Comic Sans MS" pitchFamily="66" charset="0"/>
              </a:rPr>
              <a:t>k</a:t>
            </a:r>
            <a:r>
              <a:rPr lang="en-US" sz="1600" dirty="0" smtClean="0">
                <a:latin typeface="Comic Sans MS" pitchFamily="66" charset="0"/>
              </a:rPr>
              <a:t>.</a:t>
            </a:r>
          </a:p>
          <a:p>
            <a:r>
              <a:rPr lang="en-US" sz="1600" dirty="0" smtClean="0">
                <a:latin typeface="Comic Sans MS" pitchFamily="66" charset="0"/>
              </a:rPr>
              <a:t>Moreover for an open universe (K is the curvature) :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9696" y="25214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l</a:t>
            </a:r>
            <a:r>
              <a:rPr lang="it-IT" dirty="0" smtClean="0">
                <a:latin typeface="Comic Sans MS" pitchFamily="66" charset="0"/>
              </a:rPr>
              <a:t>=30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6992" y="31642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l=60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3322" y="37395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l=90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76" y="1412776"/>
            <a:ext cx="4036016" cy="37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7999" y="188640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 pitchFamily="66" charset="0"/>
              </a:rPr>
              <a:t>Projection</a:t>
            </a:r>
            <a:endParaRPr lang="it-IT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20598_ilc_102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http://www.hep.upenn.edu/~max/cmb/ob_mov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149350"/>
            <a:ext cx="454977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5410200" y="1371600"/>
            <a:ext cx="1219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8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http://www.hep.upenn.edu/~max/cmb/om_mov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149350"/>
            <a:ext cx="454977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5410200" y="1371600"/>
            <a:ext cx="1219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9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31" descr="http://www.hep.upenn.edu/~max/cmb/Ok_mov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149350"/>
            <a:ext cx="454977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032"/>
          <p:cNvSpPr>
            <a:spLocks noChangeArrowheads="1"/>
          </p:cNvSpPr>
          <p:nvPr/>
        </p:nvSpPr>
        <p:spPr bwMode="auto">
          <a:xfrm>
            <a:off x="5410200" y="1371600"/>
            <a:ext cx="1219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9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/>
              <a:t>CMB  Parameters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it-IT" dirty="0" smtClean="0"/>
              <a:t>Baryon Density </a:t>
            </a:r>
          </a:p>
          <a:p>
            <a:endParaRPr lang="it-IT" dirty="0" smtClean="0"/>
          </a:p>
          <a:p>
            <a:r>
              <a:rPr lang="it-IT" dirty="0" smtClean="0"/>
              <a:t>CDM Density</a:t>
            </a:r>
          </a:p>
          <a:p>
            <a:endParaRPr lang="it-IT" dirty="0" smtClean="0"/>
          </a:p>
          <a:p>
            <a:r>
              <a:rPr lang="it-IT" dirty="0" smtClean="0"/>
              <a:t>Distance to the LSS, «Shift Parameter» :</a:t>
            </a:r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67809"/>
              </p:ext>
            </p:extLst>
          </p:nvPr>
        </p:nvGraphicFramePr>
        <p:xfrm>
          <a:off x="3491880" y="5805264"/>
          <a:ext cx="4953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1" name="Equation" r:id="rId3" imgW="2794000" imgH="469900" progId="Equation.3">
                  <p:embed/>
                </p:oleObj>
              </mc:Choice>
              <mc:Fallback>
                <p:oleObj name="Equation" r:id="rId3" imgW="2794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805264"/>
                        <a:ext cx="4953000" cy="833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68774"/>
              </p:ext>
            </p:extLst>
          </p:nvPr>
        </p:nvGraphicFramePr>
        <p:xfrm>
          <a:off x="539552" y="5529361"/>
          <a:ext cx="24384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2" name="Equation" r:id="rId5" imgW="1295400" imgH="711200" progId="Equation.3">
                  <p:embed/>
                </p:oleObj>
              </mc:Choice>
              <mc:Fallback>
                <p:oleObj name="Equation" r:id="rId5" imgW="12954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529361"/>
                        <a:ext cx="2438400" cy="1338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601769"/>
              </p:ext>
            </p:extLst>
          </p:nvPr>
        </p:nvGraphicFramePr>
        <p:xfrm>
          <a:off x="3059832" y="4293096"/>
          <a:ext cx="29368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3" name="Equation" r:id="rId7" imgW="1091880" imgH="507960" progId="Equation.3">
                  <p:embed/>
                </p:oleObj>
              </mc:Choice>
              <mc:Fallback>
                <p:oleObj name="Equation" r:id="rId7" imgW="1091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93096"/>
                        <a:ext cx="29368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73141"/>
              </p:ext>
            </p:extLst>
          </p:nvPr>
        </p:nvGraphicFramePr>
        <p:xfrm>
          <a:off x="3707904" y="1196752"/>
          <a:ext cx="957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4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196752"/>
                        <a:ext cx="95726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333712"/>
              </p:ext>
            </p:extLst>
          </p:nvPr>
        </p:nvGraphicFramePr>
        <p:xfrm>
          <a:off x="3270250" y="2349500"/>
          <a:ext cx="14017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5" name="Equation" r:id="rId11" imgW="520560" imgH="241200" progId="Equation.3">
                  <p:embed/>
                </p:oleObj>
              </mc:Choice>
              <mc:Fallback>
                <p:oleObj name="Equation" r:id="rId11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2349500"/>
                        <a:ext cx="140176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1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238125"/>
            <a:ext cx="7772400" cy="1143000"/>
          </a:xfrm>
        </p:spPr>
        <p:txBody>
          <a:bodyPr/>
          <a:lstStyle/>
          <a:p>
            <a:r>
              <a:rPr lang="en-GB" sz="2800">
                <a:solidFill>
                  <a:srgbClr val="7B0832"/>
                </a:solidFill>
                <a:latin typeface="Comic Sans MS" pitchFamily="66" charset="0"/>
              </a:rPr>
              <a:t>How to get a bound on a cosmological parameter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27315" y="2757848"/>
            <a:ext cx="3512837" cy="2255327"/>
            <a:chOff x="1505" y="1838"/>
            <a:chExt cx="1380" cy="88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05" y="1838"/>
              <a:ext cx="1151" cy="750"/>
              <a:chOff x="2437" y="648"/>
              <a:chExt cx="3223" cy="2833"/>
            </a:xfrm>
          </p:grpSpPr>
          <p:pic>
            <p:nvPicPr>
              <p:cNvPr id="56013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7" y="648"/>
                <a:ext cx="3223" cy="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6013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1" y="3105"/>
                <a:ext cx="2720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60136" name="Rectangle 8"/>
            <p:cNvSpPr>
              <a:spLocks noChangeArrowheads="1"/>
            </p:cNvSpPr>
            <p:nvPr/>
          </p:nvSpPr>
          <p:spPr bwMode="auto">
            <a:xfrm>
              <a:off x="2427" y="2488"/>
              <a:ext cx="458" cy="2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200">
                  <a:latin typeface="Comic Sans MS" pitchFamily="66" charset="0"/>
                </a:rPr>
                <a:t>DATA</a:t>
              </a:r>
            </a:p>
          </p:txBody>
        </p:sp>
      </p:grpSp>
      <p:pic>
        <p:nvPicPr>
          <p:cNvPr id="560137" name="Picture 9" descr="minc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7438" y="1598613"/>
            <a:ext cx="971550" cy="857250"/>
          </a:xfrm>
          <a:prstGeom prst="rect">
            <a:avLst/>
          </a:prstGeom>
          <a:noFill/>
        </p:spPr>
      </p:pic>
      <p:sp>
        <p:nvSpPr>
          <p:cNvPr id="560138" name="Rectangle 10"/>
          <p:cNvSpPr>
            <a:spLocks noChangeArrowheads="1"/>
          </p:cNvSpPr>
          <p:nvPr/>
        </p:nvSpPr>
        <p:spPr bwMode="auto">
          <a:xfrm>
            <a:off x="307975" y="1492250"/>
            <a:ext cx="3675063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>
                <a:latin typeface="Comic Sans MS" pitchFamily="66" charset="0"/>
              </a:rPr>
              <a:t>Fiducial cosmological model:</a:t>
            </a:r>
            <a:endParaRPr lang="en-GB" sz="2000"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en-GB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GB">
                <a:latin typeface="Geneva" pitchFamily="34" charset="0"/>
              </a:rPr>
              <a:t>Ω</a:t>
            </a:r>
            <a:r>
              <a:rPr lang="en-GB" baseline="-25000">
                <a:latin typeface="Comic Sans MS" pitchFamily="66" charset="0"/>
              </a:rPr>
              <a:t>b</a:t>
            </a:r>
            <a:r>
              <a:rPr lang="en-GB">
                <a:latin typeface="Comic Sans MS" pitchFamily="66" charset="0"/>
              </a:rPr>
              <a:t>h</a:t>
            </a:r>
            <a:r>
              <a:rPr lang="en-GB" baseline="30000">
                <a:latin typeface="Comic Sans MS" pitchFamily="66" charset="0"/>
              </a:rPr>
              <a:t>2 </a:t>
            </a:r>
            <a:r>
              <a:rPr lang="en-GB">
                <a:latin typeface="Comic Sans MS" pitchFamily="66" charset="0"/>
              </a:rPr>
              <a:t>, </a:t>
            </a:r>
            <a:r>
              <a:rPr lang="en-GB">
                <a:latin typeface="Geneva" pitchFamily="34" charset="0"/>
              </a:rPr>
              <a:t>Ω</a:t>
            </a:r>
            <a:r>
              <a:rPr lang="en-GB" baseline="-25000">
                <a:latin typeface="Comic Sans MS" pitchFamily="66" charset="0"/>
              </a:rPr>
              <a:t>m</a:t>
            </a:r>
            <a:r>
              <a:rPr lang="en-GB">
                <a:latin typeface="Comic Sans MS" pitchFamily="66" charset="0"/>
              </a:rPr>
              <a:t>h</a:t>
            </a:r>
            <a:r>
              <a:rPr lang="en-GB" baseline="30000">
                <a:latin typeface="Comic Sans MS" pitchFamily="66" charset="0"/>
              </a:rPr>
              <a:t>2 </a:t>
            </a:r>
            <a:r>
              <a:rPr lang="en-GB">
                <a:latin typeface="Comic Sans MS" pitchFamily="66" charset="0"/>
              </a:rPr>
              <a:t>, h , n</a:t>
            </a:r>
            <a:r>
              <a:rPr lang="en-GB" baseline="-25000">
                <a:latin typeface="Comic Sans MS" pitchFamily="66" charset="0"/>
              </a:rPr>
              <a:t>s </a:t>
            </a:r>
            <a:r>
              <a:rPr lang="en-GB">
                <a:latin typeface="Comic Sans MS" pitchFamily="66" charset="0"/>
              </a:rPr>
              <a:t>, </a:t>
            </a:r>
            <a:r>
              <a:rPr lang="en-GB">
                <a:latin typeface="Osaka" pitchFamily="4" charset="-128"/>
                <a:cs typeface="Times New Roman" pitchFamily="18" charset="0"/>
              </a:rPr>
              <a:t>τ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GB">
                <a:latin typeface="Osaka" pitchFamily="4" charset="-128"/>
              </a:rPr>
              <a:t>Σ</a:t>
            </a:r>
            <a:r>
              <a:rPr lang="en-GB">
                <a:latin typeface="Comic Sans MS" pitchFamily="66" charset="0"/>
              </a:rPr>
              <a:t>m</a:t>
            </a:r>
            <a:r>
              <a:rPr lang="en-GB" baseline="-25000">
                <a:latin typeface="Osaka" pitchFamily="4" charset="-128"/>
                <a:cs typeface="Times New Roman" pitchFamily="18" charset="0"/>
              </a:rPr>
              <a:t>ν</a:t>
            </a:r>
            <a:r>
              <a:rPr lang="en-GB" baseline="-25000">
                <a:latin typeface="Comic Sans MS" pitchFamily="66" charset="0"/>
              </a:rPr>
              <a:t> </a:t>
            </a:r>
            <a:r>
              <a:rPr lang="en-GB">
                <a:latin typeface="Comic Sans MS" pitchFamily="66" charset="0"/>
              </a:rPr>
              <a:t>)</a:t>
            </a:r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5527675" y="5321300"/>
            <a:ext cx="19034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200">
                <a:solidFill>
                  <a:srgbClr val="7B0832"/>
                </a:solidFill>
                <a:latin typeface="Comic Sans MS" pitchFamily="66" charset="0"/>
              </a:rPr>
              <a:t>PARAMETER</a:t>
            </a:r>
          </a:p>
          <a:p>
            <a:pPr algn="ctr" eaLnBrk="0" hangingPunct="0"/>
            <a:r>
              <a:rPr lang="en-GB" sz="2200">
                <a:solidFill>
                  <a:srgbClr val="7B0832"/>
                </a:solidFill>
                <a:latin typeface="Comic Sans MS" pitchFamily="66" charset="0"/>
              </a:rPr>
              <a:t>ESTIMATES</a:t>
            </a:r>
          </a:p>
        </p:txBody>
      </p:sp>
      <p:sp>
        <p:nvSpPr>
          <p:cNvPr id="560140" name="AutoShape 12"/>
          <p:cNvSpPr>
            <a:spLocks noChangeArrowheads="1"/>
          </p:cNvSpPr>
          <p:nvPr/>
        </p:nvSpPr>
        <p:spPr bwMode="auto">
          <a:xfrm flipH="1" flipV="1">
            <a:off x="6821488" y="3144838"/>
            <a:ext cx="785812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60141" name="AutoShape 13"/>
          <p:cNvSpPr>
            <a:spLocks noChangeArrowheads="1"/>
          </p:cNvSpPr>
          <p:nvPr/>
        </p:nvSpPr>
        <p:spPr bwMode="auto">
          <a:xfrm>
            <a:off x="4094163" y="1833563"/>
            <a:ext cx="619125" cy="485775"/>
          </a:xfrm>
          <a:prstGeom prst="rightArrow">
            <a:avLst>
              <a:gd name="adj1" fmla="val 50000"/>
              <a:gd name="adj2" fmla="val 3186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60142" name="AutoShape 14"/>
          <p:cNvSpPr>
            <a:spLocks noChangeArrowheads="1"/>
          </p:cNvSpPr>
          <p:nvPr/>
        </p:nvSpPr>
        <p:spPr bwMode="auto">
          <a:xfrm>
            <a:off x="6170613" y="1743075"/>
            <a:ext cx="619125" cy="485775"/>
          </a:xfrm>
          <a:prstGeom prst="rightArrow">
            <a:avLst>
              <a:gd name="adj1" fmla="val 50000"/>
              <a:gd name="adj2" fmla="val 3186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60143" name="Picture 15" descr="powerspectr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9138" y="1598613"/>
            <a:ext cx="1657350" cy="868362"/>
          </a:xfrm>
          <a:prstGeom prst="rect">
            <a:avLst/>
          </a:prstGeom>
          <a:noFill/>
        </p:spPr>
      </p:pic>
      <p:sp>
        <p:nvSpPr>
          <p:cNvPr id="560144" name="AutoShape 16"/>
          <p:cNvSpPr>
            <a:spLocks noChangeArrowheads="1"/>
          </p:cNvSpPr>
          <p:nvPr/>
        </p:nvSpPr>
        <p:spPr bwMode="auto">
          <a:xfrm flipV="1">
            <a:off x="1247775" y="4899025"/>
            <a:ext cx="830263" cy="11842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60145" name="Picture 17" descr="minc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9838" y="5226050"/>
            <a:ext cx="971550" cy="857250"/>
          </a:xfrm>
          <a:prstGeom prst="rect">
            <a:avLst/>
          </a:prstGeom>
          <a:noFill/>
        </p:spPr>
      </p:pic>
      <p:sp>
        <p:nvSpPr>
          <p:cNvPr id="560146" name="AutoShape 18"/>
          <p:cNvSpPr>
            <a:spLocks noChangeArrowheads="1"/>
          </p:cNvSpPr>
          <p:nvPr/>
        </p:nvSpPr>
        <p:spPr bwMode="auto">
          <a:xfrm>
            <a:off x="4094163" y="5468938"/>
            <a:ext cx="1050925" cy="485775"/>
          </a:xfrm>
          <a:prstGeom prst="rightArrow">
            <a:avLst>
              <a:gd name="adj1" fmla="val 50000"/>
              <a:gd name="adj2" fmla="val 5408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01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-2835275"/>
            <a:ext cx="16971963" cy="1200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250825" y="6526213"/>
            <a:ext cx="7705725" cy="9350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62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88913"/>
            <a:ext cx="4752975" cy="247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6732588" y="2781300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Dunkley et al., 2008</a:t>
            </a:r>
          </a:p>
        </p:txBody>
      </p:sp>
    </p:spTree>
    <p:extLst>
      <p:ext uri="{BB962C8B-B14F-4D97-AF65-F5344CB8AC3E}">
        <p14:creationId xmlns:p14="http://schemas.microsoft.com/office/powerpoint/2010/main" val="538793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16375" cy="45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237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Too many parameters 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80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81" y="188640"/>
            <a:ext cx="8928992" cy="216024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hlinkClick r:id="rId2"/>
              </a:rPr>
              <a:t>Enrico </a:t>
            </a:r>
            <a:r>
              <a:rPr lang="en-US" sz="3200" b="1" dirty="0" err="1">
                <a:hlinkClick r:id="rId2"/>
              </a:rPr>
              <a:t>Fermi</a:t>
            </a:r>
            <a:r>
              <a:rPr lang="en-US" sz="3200" dirty="0" err="1"/>
              <a:t>:"I</a:t>
            </a:r>
            <a:r>
              <a:rPr lang="en-US" sz="3200" dirty="0"/>
              <a:t> remember my friend Johnny von Neumann used to say, 'with four parameters I can fit an elephant and with five I can make him wiggle his trunk</a:t>
            </a:r>
            <a:r>
              <a:rPr lang="en-US" sz="3200" dirty="0" smtClean="0"/>
              <a:t>.‘”</a:t>
            </a:r>
            <a:endParaRPr lang="it-IT" sz="3200" dirty="0"/>
          </a:p>
        </p:txBody>
      </p:sp>
      <p:pic>
        <p:nvPicPr>
          <p:cNvPr id="2050" name="Picture 2" descr="http://demonstrations.wolfram.com/FittingAnElephant/HTMLImages/index.en/popup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45758"/>
            <a:ext cx="3976316" cy="36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monstrations.wolfram.com/FittingAnElephant/HTMLImages/index.en/popup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5523"/>
            <a:ext cx="4176464" cy="37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Extensions to the standard model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Dark Energy</a:t>
            </a:r>
            <a:r>
              <a:rPr lang="it-IT" dirty="0" smtClean="0"/>
              <a:t>. Adding a costant equation of state can change constraints on H</a:t>
            </a:r>
            <a:r>
              <a:rPr lang="it-IT" sz="2000" dirty="0" smtClean="0"/>
              <a:t>0 </a:t>
            </a:r>
            <a:r>
              <a:rPr lang="it-IT" dirty="0" smtClean="0"/>
              <a:t>and the matter density. A more elaborate  DE model (i.e. EDE) can affect the constraints on all the parameters.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Reionization</a:t>
            </a:r>
            <a:r>
              <a:rPr lang="it-IT" dirty="0" smtClean="0"/>
              <a:t>. A more model-independent approach affects current constraints on the spectral index and inflation reconstruction.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Inflation</a:t>
            </a:r>
            <a:r>
              <a:rPr lang="it-IT" dirty="0" smtClean="0"/>
              <a:t>. We can include tensor modes and/or a scale-dependent spectral index n(k).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Primordial Conditions</a:t>
            </a:r>
            <a:r>
              <a:rPr lang="it-IT" dirty="0" smtClean="0"/>
              <a:t>. We can also consider a mixture of adiabatic and isocurvature modes. In some cases (curvaton, axion) this results in including just a single extra parameter. Most general parametrization should consider CDM and Baryon, neutrino density e momentum isocurvature modes.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Neutrino</a:t>
            </a:r>
            <a:r>
              <a:rPr lang="it-IT" dirty="0" smtClean="0"/>
              <a:t> background and hot dark matter component.</a:t>
            </a:r>
          </a:p>
          <a:p>
            <a:r>
              <a:rPr lang="it-IT" dirty="0" smtClean="0"/>
              <a:t>Primordial </a:t>
            </a:r>
            <a:r>
              <a:rPr lang="it-IT" dirty="0" smtClean="0">
                <a:solidFill>
                  <a:srgbClr val="FF0000"/>
                </a:solidFill>
              </a:rPr>
              <a:t>Helium</a:t>
            </a:r>
            <a:r>
              <a:rPr lang="it-IT" dirty="0" smtClean="0"/>
              <a:t> abundance.</a:t>
            </a:r>
          </a:p>
          <a:p>
            <a:r>
              <a:rPr lang="it-IT" dirty="0" smtClean="0"/>
              <a:t>Modified </a:t>
            </a:r>
            <a:r>
              <a:rPr lang="it-IT" dirty="0" smtClean="0">
                <a:solidFill>
                  <a:srgbClr val="FF0000"/>
                </a:solidFill>
              </a:rPr>
              <a:t>recombination</a:t>
            </a:r>
            <a:r>
              <a:rPr lang="it-IT" dirty="0"/>
              <a:t> </a:t>
            </a:r>
            <a:r>
              <a:rPr lang="it-IT" dirty="0" smtClean="0"/>
              <a:t>by for example dark matter annihilations.</a:t>
            </a:r>
          </a:p>
          <a:p>
            <a:r>
              <a:rPr lang="it-IT" dirty="0" smtClean="0"/>
              <a:t>Even more exotic: variations of fundamental constants, modifications to electrodynamics, etc, etc.</a:t>
            </a:r>
          </a:p>
          <a:p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51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a.espncdn.com/photo/2010/0525/as_surf_elephant_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3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0"/>
            <a:ext cx="6042025" cy="85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981200" y="228600"/>
          <a:ext cx="56515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Equation" r:id="rId5" imgW="2831760" imgH="431640" progId="Equation.3">
                  <p:embed/>
                </p:oleObj>
              </mc:Choice>
              <mc:Fallback>
                <p:oleObj name="Equation" r:id="rId5" imgW="283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"/>
                        <a:ext cx="56515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6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234" name="Picture 2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5235" name="Rectangle 3"/>
          <p:cNvSpPr>
            <a:spLocks noChangeArrowheads="1"/>
          </p:cNvSpPr>
          <p:nvPr/>
        </p:nvSpPr>
        <p:spPr bwMode="auto">
          <a:xfrm>
            <a:off x="2895600" y="1447800"/>
            <a:ext cx="1295400" cy="556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735236" name="Object 4"/>
          <p:cNvGraphicFramePr>
            <a:graphicFrameLocks noChangeAspect="1"/>
          </p:cNvGraphicFramePr>
          <p:nvPr/>
        </p:nvGraphicFramePr>
        <p:xfrm>
          <a:off x="5257800" y="1219200"/>
          <a:ext cx="2590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Equation" r:id="rId5" imgW="1447560" imgH="304560" progId="Equation.3">
                  <p:embed/>
                </p:oleObj>
              </mc:Choice>
              <mc:Fallback>
                <p:oleObj name="Equation" r:id="rId5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2590800" cy="546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37" name="Object 5"/>
          <p:cNvGraphicFramePr>
            <a:graphicFrameLocks noChangeAspect="1"/>
          </p:cNvGraphicFramePr>
          <p:nvPr/>
        </p:nvGraphicFramePr>
        <p:xfrm>
          <a:off x="762000" y="1231900"/>
          <a:ext cx="28860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Equation" r:id="rId7" imgW="1612800" imgH="507960" progId="Equation.3">
                  <p:embed/>
                </p:oleObj>
              </mc:Choice>
              <mc:Fallback>
                <p:oleObj name="Equation" r:id="rId7" imgW="1612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31900"/>
                        <a:ext cx="2886075" cy="9096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38" name="Text Box 6"/>
          <p:cNvSpPr txBox="1">
            <a:spLocks noChangeArrowheads="1"/>
          </p:cNvSpPr>
          <p:nvPr/>
        </p:nvSpPr>
        <p:spPr bwMode="auto">
          <a:xfrm>
            <a:off x="1828800" y="0"/>
            <a:ext cx="59785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700">
                <a:solidFill>
                  <a:schemeClr val="tx2"/>
                </a:solidFill>
              </a:rPr>
              <a:t>Galaxy Clustering: Theory </a:t>
            </a:r>
          </a:p>
        </p:txBody>
      </p:sp>
      <p:pic>
        <p:nvPicPr>
          <p:cNvPr id="735239" name="Picture 7" descr="2dF_100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3886200" cy="2838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8" name="Picture 2" descr="fig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3100"/>
            <a:ext cx="3657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0181" name="Text Box 5"/>
          <p:cNvSpPr txBox="1">
            <a:spLocks noChangeArrowheads="1"/>
          </p:cNvSpPr>
          <p:nvPr/>
        </p:nvSpPr>
        <p:spPr bwMode="auto">
          <a:xfrm>
            <a:off x="1828800" y="0"/>
            <a:ext cx="545465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700">
                <a:solidFill>
                  <a:schemeClr val="tx2"/>
                </a:solidFill>
              </a:rPr>
              <a:t>Galaxy Clustering: Data </a:t>
            </a:r>
          </a:p>
        </p:txBody>
      </p:sp>
      <p:pic>
        <p:nvPicPr>
          <p:cNvPr id="690182" name="Picture 6" descr="sdss_power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8100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3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42238" cy="1106488"/>
          </a:xfrm>
          <a:solidFill>
            <a:srgbClr val="FFFFFF"/>
          </a:solidFill>
        </p:spPr>
        <p:txBody>
          <a:bodyPr lIns="91430" tIns="45715" rIns="91430" bIns="45715" anchor="t"/>
          <a:lstStyle/>
          <a:p>
            <a:r>
              <a:rPr lang="en-US" sz="3600">
                <a:latin typeface="Comic Sans MS" pitchFamily="66" charset="0"/>
              </a:rPr>
              <a:t>LSS as a cosmic yardstick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3429000" cy="419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666699"/>
                </a:solidFill>
                <a:latin typeface="Comic Sans MS" pitchFamily="66" charset="0"/>
              </a:rPr>
              <a:t>Imprint of oscillations less clear in LSS spectrum unless high baryon density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666699"/>
                </a:solidFill>
                <a:latin typeface="Comic Sans MS" pitchFamily="66" charset="0"/>
              </a:rPr>
              <a:t>Detection much more difficult:</a:t>
            </a:r>
          </a:p>
          <a:p>
            <a:pPr>
              <a:buFontTx/>
              <a:buChar char="o"/>
            </a:pPr>
            <a:r>
              <a:rPr lang="en-US" sz="2000">
                <a:solidFill>
                  <a:srgbClr val="666699"/>
                </a:solidFill>
                <a:latin typeface="Comic Sans MS" pitchFamily="66" charset="0"/>
              </a:rPr>
              <a:t>Survey geometry</a:t>
            </a:r>
          </a:p>
          <a:p>
            <a:pPr>
              <a:buFontTx/>
              <a:buChar char="o"/>
            </a:pPr>
            <a:r>
              <a:rPr lang="en-US" sz="2000">
                <a:solidFill>
                  <a:srgbClr val="666699"/>
                </a:solidFill>
                <a:latin typeface="Comic Sans MS" pitchFamily="66" charset="0"/>
              </a:rPr>
              <a:t>Non-linear effects</a:t>
            </a:r>
          </a:p>
          <a:p>
            <a:pPr>
              <a:buFontTx/>
              <a:buChar char="o"/>
            </a:pPr>
            <a:r>
              <a:rPr lang="en-US" sz="2000">
                <a:solidFill>
                  <a:srgbClr val="666699"/>
                </a:solidFill>
                <a:latin typeface="Comic Sans MS" pitchFamily="66" charset="0"/>
              </a:rPr>
              <a:t>Biasing</a:t>
            </a:r>
          </a:p>
          <a:p>
            <a:pPr>
              <a:buFont typeface="Times" pitchFamily="100" charset="0"/>
              <a:buChar char="•"/>
            </a:pPr>
            <a:endParaRPr lang="en-US" sz="2000">
              <a:solidFill>
                <a:srgbClr val="666699"/>
              </a:solidFill>
              <a:latin typeface="Comic Sans MS" pitchFamily="66" charset="0"/>
            </a:endParaRPr>
          </a:p>
        </p:txBody>
      </p:sp>
      <p:pic>
        <p:nvPicPr>
          <p:cNvPr id="720900" name="Picture 4" descr="hubble_fig2"/>
          <p:cNvPicPr>
            <a:picLocks noChangeAspect="1" noChangeArrowheads="1"/>
          </p:cNvPicPr>
          <p:nvPr/>
        </p:nvPicPr>
        <p:blipFill>
          <a:blip r:embed="rId3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5099050" cy="3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901" name="Text Box 5"/>
          <p:cNvSpPr txBox="1">
            <a:spLocks noChangeArrowheads="1"/>
          </p:cNvSpPr>
          <p:nvPr/>
        </p:nvSpPr>
        <p:spPr bwMode="auto">
          <a:xfrm>
            <a:off x="152400" y="5776913"/>
            <a:ext cx="6629400" cy="1004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Big pay-off: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Potentially measure d</a:t>
            </a:r>
            <a:r>
              <a:rPr lang="en-US" baseline="-2500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A</a:t>
            </a:r>
            <a:r>
              <a:rPr lang="en-US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(z) at many redshifts!</a:t>
            </a:r>
          </a:p>
        </p:txBody>
      </p:sp>
    </p:spTree>
    <p:extLst>
      <p:ext uri="{BB962C8B-B14F-4D97-AF65-F5344CB8AC3E}">
        <p14:creationId xmlns:p14="http://schemas.microsoft.com/office/powerpoint/2010/main" val="28503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GB" sz="4000">
                <a:latin typeface="Comic Sans MS" pitchFamily="66" charset="0"/>
              </a:rPr>
              <a:t>Recent detections of the baryonic signature</a:t>
            </a:r>
            <a:endParaRPr lang="en-US" sz="4000">
              <a:latin typeface="Comic Sans MS" pitchFamily="66" charset="0"/>
            </a:endParaRP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62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solidFill>
                  <a:srgbClr val="666699"/>
                </a:solidFill>
                <a:latin typeface="Comic Sans MS" pitchFamily="66" charset="0"/>
              </a:rPr>
              <a:t>Cole et al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666699"/>
                </a:solidFill>
                <a:latin typeface="Comic Sans MS" pitchFamily="66" charset="0"/>
              </a:rPr>
              <a:t>221,414 galaxies, b</a:t>
            </a:r>
            <a:r>
              <a:rPr lang="en-US" sz="2400" baseline="-25000">
                <a:solidFill>
                  <a:srgbClr val="666699"/>
                </a:solidFill>
                <a:latin typeface="Comic Sans MS" pitchFamily="66" charset="0"/>
              </a:rPr>
              <a:t>J</a:t>
            </a:r>
            <a:r>
              <a:rPr lang="en-US" sz="2400">
                <a:solidFill>
                  <a:srgbClr val="666699"/>
                </a:solidFill>
                <a:latin typeface="Comic Sans MS" pitchFamily="66" charset="0"/>
              </a:rPr>
              <a:t> &lt; 19.45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rgbClr val="666699"/>
                </a:solidFill>
                <a:latin typeface="Comic Sans MS" pitchFamily="66" charset="0"/>
              </a:rPr>
              <a:t>(final 2dFGRS catalogue)</a:t>
            </a:r>
          </a:p>
          <a:p>
            <a:pPr lvl="1">
              <a:lnSpc>
                <a:spcPct val="90000"/>
              </a:lnSpc>
            </a:pPr>
            <a:endParaRPr lang="en-GB" sz="2400">
              <a:solidFill>
                <a:srgbClr val="6666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rgbClr val="666699"/>
                </a:solidFill>
                <a:latin typeface="Comic Sans MS" pitchFamily="66" charset="0"/>
              </a:rPr>
              <a:t>Eisenstein et al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666699"/>
                </a:solidFill>
                <a:latin typeface="Comic Sans MS" pitchFamily="66" charset="0"/>
              </a:rPr>
              <a:t>46,748 luminous red galaxies (LRGs)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666699"/>
                </a:solidFill>
                <a:latin typeface="Comic Sans MS" pitchFamily="66" charset="0"/>
              </a:rPr>
              <a:t>(from the Sloan Digital Sky Survey) </a:t>
            </a:r>
          </a:p>
          <a:p>
            <a:pPr lvl="1">
              <a:lnSpc>
                <a:spcPct val="90000"/>
              </a:lnSpc>
            </a:pPr>
            <a:endParaRPr lang="en-US" sz="2400">
              <a:solidFill>
                <a:srgbClr val="6666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800">
              <a:solidFill>
                <a:srgbClr val="666699"/>
              </a:solidFill>
              <a:latin typeface="Comic Sans MS" pitchFamily="66" charset="0"/>
            </a:endParaRPr>
          </a:p>
        </p:txBody>
      </p:sp>
      <p:pic>
        <p:nvPicPr>
          <p:cNvPr id="699396" name="Picture 4" descr="aat_300_sm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00213"/>
            <a:ext cx="21621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397" name="Picture 5" descr="98_64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3810000"/>
            <a:ext cx="1627187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Comic Sans MS" pitchFamily="66" charset="0"/>
              </a:rPr>
              <a:t>The 2dFGRS power spectrum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700420" name="Picture 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17713"/>
            <a:ext cx="6019800" cy="38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Comic Sans MS" pitchFamily="66" charset="0"/>
              </a:rPr>
              <a:t>The SDSS LRG correlation function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70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464175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72518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«Laboratory» Parameters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3079501"/>
            <a:ext cx="8229600" cy="45259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Neutrino </a:t>
            </a:r>
            <a:r>
              <a:rPr lang="it-IT" sz="2400" dirty="0" err="1" smtClean="0"/>
              <a:t>masses</a:t>
            </a:r>
            <a:r>
              <a:rPr lang="it-IT" sz="2400" dirty="0" smtClean="0"/>
              <a:t> 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Neutrino </a:t>
            </a:r>
            <a:r>
              <a:rPr lang="it-IT" sz="2400" dirty="0" err="1" smtClean="0"/>
              <a:t>effective</a:t>
            </a:r>
            <a:r>
              <a:rPr lang="it-IT" sz="2400" dirty="0" smtClean="0"/>
              <a:t> </a:t>
            </a:r>
            <a:r>
              <a:rPr lang="it-IT" sz="2400" dirty="0" err="1" smtClean="0"/>
              <a:t>number</a:t>
            </a: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Primordial Helium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  <a:p>
            <a:pPr>
              <a:buNone/>
            </a:pPr>
            <a:endParaRPr lang="it-IT" sz="2400" dirty="0" smtClean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040575"/>
              </p:ext>
            </p:extLst>
          </p:nvPr>
        </p:nvGraphicFramePr>
        <p:xfrm>
          <a:off x="3203848" y="3045413"/>
          <a:ext cx="792088" cy="61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5" name="Equazione" r:id="rId3" imgW="291960" imgH="228600" progId="Equation.3">
                  <p:embed/>
                </p:oleObj>
              </mc:Choice>
              <mc:Fallback>
                <p:oleObj name="Equazione" r:id="rId3" imgW="2919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045413"/>
                        <a:ext cx="792088" cy="6198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41968"/>
              </p:ext>
            </p:extLst>
          </p:nvPr>
        </p:nvGraphicFramePr>
        <p:xfrm>
          <a:off x="4427984" y="3981517"/>
          <a:ext cx="722511" cy="59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6" name="Equazione" r:id="rId5" imgW="291960" imgH="241200" progId="Equation.3">
                  <p:embed/>
                </p:oleObj>
              </mc:Choice>
              <mc:Fallback>
                <p:oleObj name="Equazione" r:id="rId5" imgW="2919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981517"/>
                        <a:ext cx="722511" cy="5962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252426"/>
              </p:ext>
            </p:extLst>
          </p:nvPr>
        </p:nvGraphicFramePr>
        <p:xfrm>
          <a:off x="3347864" y="4773605"/>
          <a:ext cx="47542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7" name="Equazione" r:id="rId7" imgW="177480" imgH="215640" progId="Equation.3">
                  <p:embed/>
                </p:oleObj>
              </mc:Choice>
              <mc:Fallback>
                <p:oleObj name="Equazione" r:id="rId7" imgW="1774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73605"/>
                        <a:ext cx="475426" cy="5760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149496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Some of the extra cosmological parameters can be measured in a independent way </a:t>
            </a:r>
            <a:r>
              <a:rPr lang="en-US" sz="2000" dirty="0" smtClean="0">
                <a:solidFill>
                  <a:srgbClr val="FF0000"/>
                </a:solidFill>
              </a:rPr>
              <a:t>directly</a:t>
            </a:r>
            <a:r>
              <a:rPr lang="en-US" sz="2000" dirty="0" smtClean="0"/>
              <a:t>. </a:t>
            </a:r>
            <a:endParaRPr lang="it-IT" sz="2000" dirty="0" smtClean="0"/>
          </a:p>
          <a:p>
            <a:pPr algn="just"/>
            <a:r>
              <a:rPr lang="it-IT" sz="2000" dirty="0" smtClean="0"/>
              <a:t>These are probably the most interesting parameters in the near future since they establish a clear connection between cosmology and fundamental physics.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76871"/>
            <a:ext cx="77255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 smtClean="0"/>
              <a:t>Primordial Helium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87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8006889" cy="506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763688" y="161013"/>
            <a:ext cx="629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Small scale CMB can probe Helium abundance at recombination. </a:t>
            </a:r>
            <a:endParaRPr lang="it-IT" dirty="0"/>
          </a:p>
        </p:txBody>
      </p:sp>
      <p:sp>
        <p:nvSpPr>
          <p:cNvPr id="2" name="Rectangle 1"/>
          <p:cNvSpPr/>
          <p:nvPr/>
        </p:nvSpPr>
        <p:spPr>
          <a:xfrm>
            <a:off x="467544" y="5877272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See e.g., </a:t>
            </a:r>
          </a:p>
          <a:p>
            <a:r>
              <a:rPr lang="it-IT" dirty="0" smtClean="0"/>
              <a:t>K</a:t>
            </a:r>
            <a:r>
              <a:rPr lang="it-IT" dirty="0"/>
              <a:t>. Ichikawa et al., Phys.Rev.D78:043509,2008</a:t>
            </a:r>
          </a:p>
          <a:p>
            <a:r>
              <a:rPr lang="it-IT" dirty="0"/>
              <a:t>R. Trotta, S. H. Hansen, Phys.Rev. D69 (2004) 023509</a:t>
            </a:r>
          </a:p>
        </p:txBody>
      </p:sp>
    </p:spTree>
    <p:extLst>
      <p:ext uri="{BB962C8B-B14F-4D97-AF65-F5344CB8AC3E}">
        <p14:creationId xmlns:p14="http://schemas.microsoft.com/office/powerpoint/2010/main" val="36673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459699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67544" y="188640"/>
            <a:ext cx="847251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Primordial Helium: Current Status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4499992" y="1844824"/>
            <a:ext cx="454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WMAP+ACT analysis provides (Dunkley, 2010):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3993" y="2276872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Y</a:t>
            </a:r>
            <a:r>
              <a:rPr lang="it-IT" sz="1400" dirty="0" smtClean="0"/>
              <a:t>P</a:t>
            </a:r>
            <a:r>
              <a:rPr lang="it-IT" dirty="0" smtClean="0"/>
              <a:t> </a:t>
            </a:r>
            <a:r>
              <a:rPr lang="it-IT" dirty="0"/>
              <a:t>= 0.313+-0.044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6666" y="2710661"/>
            <a:ext cx="4149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Direct measurements (Izotov, Thuan 2010,</a:t>
            </a:r>
          </a:p>
          <a:p>
            <a:r>
              <a:rPr lang="it-IT" dirty="0" smtClean="0"/>
              <a:t>Aver 2010):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3019" y="34307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Yp</a:t>
            </a:r>
            <a:r>
              <a:rPr lang="en-US" dirty="0"/>
              <a:t> = 0.2565 ± 0.001 (stat) </a:t>
            </a:r>
            <a:r>
              <a:rPr lang="en-US" dirty="0" smtClean="0"/>
              <a:t>± 0.005 </a:t>
            </a:r>
            <a:r>
              <a:rPr lang="en-US" dirty="0"/>
              <a:t>(</a:t>
            </a:r>
            <a:r>
              <a:rPr lang="en-US" dirty="0" err="1"/>
              <a:t>syst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err="1" smtClean="0"/>
              <a:t>Yp</a:t>
            </a:r>
            <a:r>
              <a:rPr lang="en-US" dirty="0" smtClean="0"/>
              <a:t> </a:t>
            </a:r>
            <a:r>
              <a:rPr lang="en-US" dirty="0"/>
              <a:t>= 0.2561±0.011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4812102" y="4797152"/>
            <a:ext cx="213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Yp = 0.2485 ± 0.0005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4150821"/>
            <a:ext cx="452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Assuming standard BBN and taking the baryon</a:t>
            </a:r>
          </a:p>
          <a:p>
            <a:r>
              <a:rPr lang="it-IT" dirty="0"/>
              <a:t>d</a:t>
            </a:r>
            <a:r>
              <a:rPr lang="it-IT" dirty="0" smtClean="0"/>
              <a:t>ensity from WMAP: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1115452"/>
            <a:ext cx="826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Current data seems to prefer a slightly higher value than expected from standard BBN.</a:t>
            </a:r>
          </a:p>
        </p:txBody>
      </p:sp>
    </p:spTree>
    <p:extLst>
      <p:ext uri="{BB962C8B-B14F-4D97-AF65-F5344CB8AC3E}">
        <p14:creationId xmlns:p14="http://schemas.microsoft.com/office/powerpoint/2010/main" val="26013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76" y="620688"/>
            <a:ext cx="56102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8669"/>
              </p:ext>
            </p:extLst>
          </p:nvPr>
        </p:nvGraphicFramePr>
        <p:xfrm>
          <a:off x="248072" y="5517231"/>
          <a:ext cx="6700192" cy="833812"/>
        </p:xfrm>
        <a:graphic>
          <a:graphicData uri="http://schemas.openxmlformats.org/drawingml/2006/table">
            <a:tbl>
              <a:tblPr/>
              <a:tblGrid>
                <a:gridCol w="6700192"/>
              </a:tblGrid>
              <a:tr h="180020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Doroshkevich, A. G.</a:t>
                      </a:r>
                      <a:r>
                        <a:rPr lang="it-IT" dirty="0"/>
                        <a:t>; </a:t>
                      </a:r>
                      <a:r>
                        <a:rPr lang="it-IT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Zel'Dovich, Ya. B.</a:t>
                      </a:r>
                      <a:r>
                        <a:rPr lang="it-IT" dirty="0"/>
                        <a:t>; </a:t>
                      </a:r>
                      <a:r>
                        <a:rPr lang="it-IT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Syunyaev, R. A.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Soviet Astronomy, Vol. 22, </a:t>
                      </a:r>
                      <a:r>
                        <a:rPr lang="en-US" dirty="0" smtClean="0"/>
                        <a:t>p.523, 1978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4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76871"/>
            <a:ext cx="6314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 smtClean="0"/>
              <a:t>Neutrino Mass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6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0" y="-228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it-IT" sz="4400" dirty="0">
                <a:solidFill>
                  <a:schemeClr val="tx2"/>
                </a:solidFill>
              </a:rPr>
              <a:t>Cosmological (Active) Neutrinos</a:t>
            </a:r>
          </a:p>
        </p:txBody>
      </p:sp>
      <p:sp>
        <p:nvSpPr>
          <p:cNvPr id="827395" name="Text Box 3"/>
          <p:cNvSpPr txBox="1">
            <a:spLocks noChangeArrowheads="1"/>
          </p:cNvSpPr>
          <p:nvPr/>
        </p:nvSpPr>
        <p:spPr bwMode="auto">
          <a:xfrm>
            <a:off x="0" y="838200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2000"/>
          </a:p>
        </p:txBody>
      </p:sp>
      <p:sp>
        <p:nvSpPr>
          <p:cNvPr id="827396" name="Text Box 4"/>
          <p:cNvSpPr txBox="1">
            <a:spLocks noChangeArrowheads="1"/>
          </p:cNvSpPr>
          <p:nvPr/>
        </p:nvSpPr>
        <p:spPr bwMode="auto">
          <a:xfrm>
            <a:off x="0" y="669925"/>
            <a:ext cx="860583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Neutrinos are in equilibrium with the primeval plasma through weak </a:t>
            </a:r>
          </a:p>
          <a:p>
            <a:r>
              <a:rPr lang="it-IT" sz="2000"/>
              <a:t>interaction reactions. They decouple from the plasma at a temperature</a:t>
            </a:r>
          </a:p>
        </p:txBody>
      </p:sp>
      <p:graphicFrame>
        <p:nvGraphicFramePr>
          <p:cNvPr id="827397" name="Object 5"/>
          <p:cNvGraphicFramePr>
            <a:graphicFrameLocks noChangeAspect="1"/>
          </p:cNvGraphicFramePr>
          <p:nvPr/>
        </p:nvGraphicFramePr>
        <p:xfrm>
          <a:off x="3276600" y="1447800"/>
          <a:ext cx="17653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4" name="Equation" r:id="rId4" imgW="787320" imgH="228600" progId="Equation.3">
                  <p:embed/>
                </p:oleObj>
              </mc:Choice>
              <mc:Fallback>
                <p:oleObj name="Equation" r:id="rId4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17653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398" name="Text Box 6"/>
          <p:cNvSpPr txBox="1">
            <a:spLocks noChangeArrowheads="1"/>
          </p:cNvSpPr>
          <p:nvPr/>
        </p:nvSpPr>
        <p:spPr bwMode="auto">
          <a:xfrm>
            <a:off x="0" y="1981200"/>
            <a:ext cx="9066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We then have today a Cosmological Neutrino Background at a temperature:</a:t>
            </a:r>
          </a:p>
        </p:txBody>
      </p:sp>
      <p:graphicFrame>
        <p:nvGraphicFramePr>
          <p:cNvPr id="827399" name="Object 7"/>
          <p:cNvGraphicFramePr>
            <a:graphicFrameLocks noChangeAspect="1"/>
          </p:cNvGraphicFramePr>
          <p:nvPr/>
        </p:nvGraphicFramePr>
        <p:xfrm>
          <a:off x="1447800" y="2438400"/>
          <a:ext cx="6096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5" name="Equation" r:id="rId6" imgW="2857320" imgH="469800" progId="Equation.3">
                  <p:embed/>
                </p:oleObj>
              </mc:Choice>
              <mc:Fallback>
                <p:oleObj name="Equation" r:id="rId6" imgW="2857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6096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00" name="Text Box 8"/>
          <p:cNvSpPr txBox="1">
            <a:spLocks noChangeArrowheads="1"/>
          </p:cNvSpPr>
          <p:nvPr/>
        </p:nvSpPr>
        <p:spPr bwMode="auto">
          <a:xfrm>
            <a:off x="0" y="3505200"/>
            <a:ext cx="2349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With a density of:</a:t>
            </a:r>
          </a:p>
        </p:txBody>
      </p:sp>
      <p:graphicFrame>
        <p:nvGraphicFramePr>
          <p:cNvPr id="827401" name="Object 9"/>
          <p:cNvGraphicFramePr>
            <a:graphicFrameLocks noChangeAspect="1"/>
          </p:cNvGraphicFramePr>
          <p:nvPr/>
        </p:nvGraphicFramePr>
        <p:xfrm>
          <a:off x="1295400" y="3962400"/>
          <a:ext cx="6477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" name="Equation" r:id="rId8" imgW="3073320" imgH="393480" progId="Equation.3">
                  <p:embed/>
                </p:oleObj>
              </mc:Choice>
              <mc:Fallback>
                <p:oleObj name="Equation" r:id="rId8" imgW="3073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2400"/>
                        <a:ext cx="64770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02" name="Text Box 10"/>
          <p:cNvSpPr txBox="1">
            <a:spLocks noChangeArrowheads="1"/>
          </p:cNvSpPr>
          <p:nvPr/>
        </p:nvSpPr>
        <p:spPr bwMode="auto">
          <a:xfrm>
            <a:off x="0" y="4953000"/>
            <a:ext cx="517683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That, for a massive neutrino translates in:</a:t>
            </a:r>
          </a:p>
        </p:txBody>
      </p:sp>
      <p:graphicFrame>
        <p:nvGraphicFramePr>
          <p:cNvPr id="827403" name="Object 11"/>
          <p:cNvGraphicFramePr>
            <a:graphicFrameLocks noChangeAspect="1"/>
          </p:cNvGraphicFramePr>
          <p:nvPr/>
        </p:nvGraphicFramePr>
        <p:xfrm>
          <a:off x="1233488" y="5410200"/>
          <a:ext cx="6523037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7" name="Equation" r:id="rId10" imgW="2831760" imgH="558720" progId="Equation.3">
                  <p:embed/>
                </p:oleObj>
              </mc:Choice>
              <mc:Fallback>
                <p:oleObj name="Equation" r:id="rId10" imgW="28317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5410200"/>
                        <a:ext cx="6523037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7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33400"/>
            <a:ext cx="5865813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7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1143000"/>
          </a:xfrm>
          <a:noFill/>
          <a:ln/>
        </p:spPr>
        <p:txBody>
          <a:bodyPr/>
          <a:lstStyle/>
          <a:p>
            <a:r>
              <a:rPr lang="it-IT">
                <a:latin typeface="Comic Sans MS" pitchFamily="66" charset="0"/>
              </a:rPr>
              <a:t>CMB anisotropies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1600200" y="4191000"/>
            <a:ext cx="6705600" cy="26670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1371600" y="4506913"/>
            <a:ext cx="53308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/>
              <a:t>CMB Anisotropies are weakly affected by massive</a:t>
            </a:r>
          </a:p>
          <a:p>
            <a:r>
              <a:rPr lang="it-IT" sz="2000" dirty="0"/>
              <a:t>neutrinos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958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43042" y="642918"/>
            <a:ext cx="5929354" cy="4929222"/>
            <a:chOff x="1248" y="912"/>
            <a:chExt cx="3168" cy="297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248" y="912"/>
              <a:ext cx="316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5" name="Picture 10" descr="neu_ls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" y="1008"/>
              <a:ext cx="2778" cy="27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25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space.mit.edu/home/tegmark/cmb/fn_CPmov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6705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6" name="Picture 4" descr="neutr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62974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5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2" name="Picture 4" descr="ma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599675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0" y="1196752"/>
            <a:ext cx="4988041" cy="39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020" y="287650"/>
            <a:ext cx="8152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Current constraints on neutrino mass from Cosmology </a:t>
            </a:r>
          </a:p>
          <a:p>
            <a:endParaRPr lang="it-IT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57061" y="1721272"/>
            <a:ext cx="360515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Blue</a:t>
            </a:r>
            <a:r>
              <a:rPr lang="it-IT" dirty="0" smtClean="0"/>
              <a:t>: WMAP-7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Red</a:t>
            </a:r>
            <a:r>
              <a:rPr lang="it-IT" dirty="0" smtClean="0"/>
              <a:t>:   w7+SN+Bao+H0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00B050"/>
                </a:solidFill>
              </a:rPr>
              <a:t>Green</a:t>
            </a:r>
            <a:r>
              <a:rPr lang="it-IT" dirty="0" smtClean="0"/>
              <a:t>: w7+CMBsuborb+SN+LRG+H0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36401" y="5413866"/>
            <a:ext cx="874431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See also:</a:t>
            </a:r>
          </a:p>
          <a:p>
            <a:r>
              <a:rPr lang="it-IT" dirty="0">
                <a:hlinkClick r:id="rId3"/>
              </a:rPr>
              <a:t>M. C. Gonzalez-Garcia</a:t>
            </a:r>
            <a:r>
              <a:rPr lang="it-IT" dirty="0"/>
              <a:t>, </a:t>
            </a:r>
            <a:r>
              <a:rPr lang="it-IT" dirty="0">
                <a:hlinkClick r:id="rId4"/>
              </a:rPr>
              <a:t>Michele Maltoni</a:t>
            </a:r>
            <a:r>
              <a:rPr lang="it-IT" dirty="0"/>
              <a:t>, </a:t>
            </a:r>
            <a:r>
              <a:rPr lang="it-IT" dirty="0">
                <a:hlinkClick r:id="rId5"/>
              </a:rPr>
              <a:t>Jordi </a:t>
            </a:r>
            <a:r>
              <a:rPr lang="it-IT" dirty="0" smtClean="0">
                <a:hlinkClick r:id="rId5"/>
              </a:rPr>
              <a:t>Salvado</a:t>
            </a:r>
            <a:r>
              <a:rPr lang="it-IT" dirty="0" smtClean="0"/>
              <a:t>, </a:t>
            </a:r>
            <a:r>
              <a:rPr lang="it-IT" b="1" dirty="0" smtClean="0">
                <a:hlinkClick r:id="rId6" tooltip="Abstract"/>
              </a:rPr>
              <a:t>arXiv:1006.3795</a:t>
            </a:r>
            <a:endParaRPr lang="it-IT" b="1" dirty="0" smtClean="0"/>
          </a:p>
          <a:p>
            <a:r>
              <a:rPr lang="it-IT" dirty="0">
                <a:hlinkClick r:id="rId7"/>
              </a:rPr>
              <a:t>Toyokazu Sekiguchi</a:t>
            </a:r>
            <a:r>
              <a:rPr lang="it-IT" dirty="0"/>
              <a:t>, </a:t>
            </a:r>
            <a:r>
              <a:rPr lang="it-IT" dirty="0">
                <a:hlinkClick r:id="rId8"/>
              </a:rPr>
              <a:t>Kazuhide Ichikawa</a:t>
            </a:r>
            <a:r>
              <a:rPr lang="it-IT" dirty="0"/>
              <a:t>, </a:t>
            </a:r>
            <a:r>
              <a:rPr lang="it-IT" dirty="0">
                <a:hlinkClick r:id="rId9"/>
              </a:rPr>
              <a:t>Tomo Takahashi</a:t>
            </a:r>
            <a:r>
              <a:rPr lang="it-IT" dirty="0"/>
              <a:t>, </a:t>
            </a:r>
            <a:r>
              <a:rPr lang="it-IT" dirty="0">
                <a:hlinkClick r:id="rId10"/>
              </a:rPr>
              <a:t>Lincoln </a:t>
            </a:r>
            <a:r>
              <a:rPr lang="it-IT" dirty="0" smtClean="0">
                <a:hlinkClick r:id="rId10"/>
              </a:rPr>
              <a:t>Greenhill</a:t>
            </a:r>
            <a:r>
              <a:rPr lang="it-IT" dirty="0" smtClean="0"/>
              <a:t>, </a:t>
            </a:r>
            <a:r>
              <a:rPr lang="it-IT" b="1" dirty="0" smtClean="0"/>
              <a:t>arXiv:0911.0976</a:t>
            </a:r>
          </a:p>
          <a:p>
            <a:r>
              <a:rPr lang="it-IT" b="1" dirty="0" smtClean="0"/>
              <a:t>Extreme (sub 0.3 eV limits):</a:t>
            </a:r>
          </a:p>
          <a:p>
            <a:r>
              <a:rPr lang="it-IT" sz="1600" dirty="0" smtClean="0"/>
              <a:t>F. De Bernardis et al, Phys.Rev.D78:083535,2008, Thomas et al. </a:t>
            </a:r>
            <a:r>
              <a:rPr lang="it-IT" sz="1600" dirty="0"/>
              <a:t>Phys. Rev. Lett. 105, 031301 (2010)</a:t>
            </a:r>
            <a:endParaRPr lang="it-IT" sz="1600" b="1" dirty="0"/>
          </a:p>
          <a:p>
            <a:endParaRPr lang="it-IT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71585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[eV]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357061" y="2924944"/>
            <a:ext cx="3792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Current constraints (assuming </a:t>
            </a:r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/>
              <a:t>CDM):</a:t>
            </a:r>
          </a:p>
          <a:p>
            <a:endParaRPr lang="it-IT" dirty="0"/>
          </a:p>
          <a:p>
            <a:r>
              <a:rPr lang="it-IT" dirty="0" smtClean="0">
                <a:latin typeface="Symbol" pitchFamily="18" charset="2"/>
              </a:rPr>
              <a:t>S</a:t>
            </a:r>
            <a:r>
              <a:rPr lang="it-IT" dirty="0" smtClean="0"/>
              <a:t>m</a:t>
            </a:r>
            <a:r>
              <a:rPr lang="it-IT" sz="1200" dirty="0" smtClean="0">
                <a:latin typeface="Symbol" pitchFamily="18" charset="2"/>
              </a:rPr>
              <a:t>n</a:t>
            </a:r>
            <a:r>
              <a:rPr lang="it-IT" dirty="0" smtClean="0">
                <a:latin typeface="+mj-lt"/>
              </a:rPr>
              <a:t>&lt;1.3 [eV]  </a:t>
            </a:r>
            <a:r>
              <a:rPr lang="it-IT" dirty="0" smtClean="0">
                <a:latin typeface="+mj-lt"/>
              </a:rPr>
              <a:t>CMB</a:t>
            </a:r>
          </a:p>
          <a:p>
            <a:endParaRPr lang="it-IT" dirty="0" smtClean="0">
              <a:latin typeface="Symbol" pitchFamily="18" charset="2"/>
            </a:endParaRPr>
          </a:p>
          <a:p>
            <a:r>
              <a:rPr lang="it-IT" dirty="0" smtClean="0">
                <a:latin typeface="Symbol" pitchFamily="18" charset="2"/>
              </a:rPr>
              <a:t>S</a:t>
            </a:r>
            <a:r>
              <a:rPr lang="it-IT" dirty="0" smtClean="0"/>
              <a:t>m</a:t>
            </a:r>
            <a:r>
              <a:rPr lang="it-IT" sz="1200" dirty="0" smtClean="0">
                <a:latin typeface="Symbol" pitchFamily="18" charset="2"/>
              </a:rPr>
              <a:t>n</a:t>
            </a:r>
            <a:r>
              <a:rPr lang="it-IT" dirty="0" smtClean="0"/>
              <a:t>&lt;0.7-0.5 </a:t>
            </a:r>
            <a:r>
              <a:rPr lang="it-IT" dirty="0"/>
              <a:t>[eV</a:t>
            </a:r>
            <a:r>
              <a:rPr lang="it-IT" dirty="0" smtClean="0"/>
              <a:t>] CMB+other</a:t>
            </a:r>
          </a:p>
          <a:p>
            <a:endParaRPr lang="it-IT" dirty="0">
              <a:latin typeface="Symbol" pitchFamily="18" charset="2"/>
            </a:endParaRPr>
          </a:p>
          <a:p>
            <a:r>
              <a:rPr lang="it-IT" dirty="0" smtClean="0">
                <a:latin typeface="Symbol" pitchFamily="18" charset="2"/>
              </a:rPr>
              <a:t>S</a:t>
            </a:r>
            <a:r>
              <a:rPr lang="it-IT" dirty="0" smtClean="0"/>
              <a:t>m</a:t>
            </a:r>
            <a:r>
              <a:rPr lang="it-IT" sz="1200" dirty="0" smtClean="0">
                <a:latin typeface="Symbol" pitchFamily="18" charset="2"/>
              </a:rPr>
              <a:t>n</a:t>
            </a:r>
            <a:r>
              <a:rPr lang="it-IT" dirty="0" smtClean="0"/>
              <a:t>&lt;0.3 </a:t>
            </a:r>
            <a:r>
              <a:rPr lang="it-IT" dirty="0"/>
              <a:t>[eV] </a:t>
            </a:r>
            <a:r>
              <a:rPr lang="it-IT" dirty="0" smtClean="0"/>
              <a:t>CMB+LSS (extreme)</a:t>
            </a:r>
            <a:endParaRPr lang="it-IT" dirty="0"/>
          </a:p>
          <a:p>
            <a:endParaRPr lang="it-IT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11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15" y="116632"/>
            <a:ext cx="8229600" cy="1143000"/>
          </a:xfrm>
        </p:spPr>
        <p:txBody>
          <a:bodyPr/>
          <a:lstStyle/>
          <a:p>
            <a:r>
              <a:rPr lang="it-IT" dirty="0" smtClean="0"/>
              <a:t>Testing the neutrino hierarchy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2387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3100318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Inverted Hierarchy predicts: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52120" y="3573016"/>
                <a:ext cx="1935273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it-I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&gt;0.10 </m:t>
                      </m:r>
                      <m:r>
                        <a:rPr lang="it-IT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73016"/>
                <a:ext cx="1935273" cy="763094"/>
              </a:xfrm>
              <a:prstGeom prst="rect">
                <a:avLst/>
              </a:prstGeom>
              <a:blipFill rotWithShape="1">
                <a:blip r:embed="rId3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80112" y="4365104"/>
            <a:ext cx="270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Normal Hierarchy predicts: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24128" y="4837802"/>
                <a:ext cx="1935273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it-I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&gt;0.05 </m:t>
                      </m:r>
                      <m:r>
                        <a:rPr lang="it-IT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837802"/>
                <a:ext cx="1935273" cy="763094"/>
              </a:xfrm>
              <a:prstGeom prst="rect">
                <a:avLst/>
              </a:prstGeom>
              <a:blipFill rotWithShape="1">
                <a:blip r:embed="rId4"/>
                <a:stretch>
                  <a:fillRect r="-3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90980" y="1916832"/>
            <a:ext cx="30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Degenerate Hierarchy predicts: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72501" y="2362189"/>
                <a:ext cx="1935273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it-I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&gt;0.15 </m:t>
                      </m:r>
                      <m:r>
                        <a:rPr lang="it-IT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01" y="2362189"/>
                <a:ext cx="1935273" cy="763094"/>
              </a:xfrm>
              <a:prstGeom prst="rect">
                <a:avLst/>
              </a:prstGeom>
              <a:blipFill rotWithShape="1">
                <a:blip r:embed="rId5"/>
                <a:stretch>
                  <a:fillRect r="-3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16016" y="6165304"/>
            <a:ext cx="325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we assume                                    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890364" y="6158388"/>
                <a:ext cx="20798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sym typeface="Symbol"/>
                        </a:rPr>
                        <m:t>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/>
                              <a:sym typeface="Symbol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/>
                              <a:sym typeface="Symbol"/>
                            </a:rPr>
                            <m:t>𝑚</m:t>
                          </m:r>
                        </m:e>
                        <m:sub/>
                        <m:sup>
                          <m:r>
                            <a:rPr lang="it-IT" b="0" i="1" smtClean="0">
                              <a:latin typeface="Cambria Math"/>
                              <a:sym typeface="Symbol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/>
                          <a:sym typeface="Symbol"/>
                        </a:rPr>
                        <m:t>=0.0025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𝑒𝑉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64" y="6158388"/>
                <a:ext cx="207985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933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1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76871"/>
            <a:ext cx="7569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 smtClean="0"/>
              <a:t>Neutrino Number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57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690"/>
            <a:ext cx="4896544" cy="50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518973"/>
            <a:ext cx="7832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effectLst/>
                <a:hlinkClick r:id="rId3"/>
              </a:rPr>
              <a:t>Wilson, M. L.</a:t>
            </a:r>
            <a:r>
              <a:rPr lang="it-IT" dirty="0" smtClean="0"/>
              <a:t>; </a:t>
            </a:r>
            <a:r>
              <a:rPr lang="it-IT" dirty="0" smtClean="0">
                <a:solidFill>
                  <a:srgbClr val="0000FF"/>
                </a:solidFill>
                <a:effectLst/>
                <a:hlinkClick r:id="rId4"/>
              </a:rPr>
              <a:t>Silk, J.</a:t>
            </a:r>
            <a:r>
              <a:rPr lang="it-IT" dirty="0" smtClean="0">
                <a:solidFill>
                  <a:srgbClr val="0000FF"/>
                </a:solidFill>
                <a:effectLst/>
              </a:rPr>
              <a:t>, </a:t>
            </a:r>
            <a:r>
              <a:rPr lang="it-IT" dirty="0" smtClean="0"/>
              <a:t>Astrophysical Journal, Part 1, vol. 243, Jan. 1, 1981, p. 14-25.</a:t>
            </a:r>
          </a:p>
          <a:p>
            <a:r>
              <a:rPr lang="it-IT" dirty="0" smtClean="0"/>
              <a:t>1981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6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6" y="692696"/>
            <a:ext cx="664246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528" y="356146"/>
            <a:ext cx="562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latin typeface="Comic Sans MS" pitchFamily="66" charset="0"/>
              </a:rPr>
              <a:t>Hu, Sugiyama, Silk, Nature 1997,  astro-ph/9604166</a:t>
            </a:r>
          </a:p>
        </p:txBody>
      </p:sp>
    </p:spTree>
    <p:extLst>
      <p:ext uri="{BB962C8B-B14F-4D97-AF65-F5344CB8AC3E}">
        <p14:creationId xmlns:p14="http://schemas.microsoft.com/office/powerpoint/2010/main" val="16676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4572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pPr algn="l"/>
            <a:r>
              <a:rPr lang="en-GB" sz="3200" dirty="0">
                <a:latin typeface="Comic Sans MS" pitchFamily="66" charset="0"/>
              </a:rPr>
              <a:t>Effect of </a:t>
            </a:r>
            <a:r>
              <a:rPr lang="en-GB" sz="3200" dirty="0" smtClean="0">
                <a:latin typeface="Comic Sans MS" pitchFamily="66" charset="0"/>
              </a:rPr>
              <a:t>Neutrinos </a:t>
            </a:r>
            <a:r>
              <a:rPr lang="en-GB" sz="3200" dirty="0">
                <a:latin typeface="Comic Sans MS" pitchFamily="66" charset="0"/>
              </a:rPr>
              <a:t>in the CMB: Early ISW</a:t>
            </a:r>
            <a:endParaRPr lang="it-IT" dirty="0"/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Changing the number of neutrinos (assuming them as massless) shifts the epoch of equivalence, increasing the Early ISW: 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644366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3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clT_dneff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89825" cy="4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242888"/>
            <a:ext cx="17797463" cy="1259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0" y="3860800"/>
            <a:ext cx="8243888" cy="36004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2400" dirty="0">
                <a:solidFill>
                  <a:srgbClr val="666699"/>
                </a:solidFill>
                <a:latin typeface="Comic Sans MS" pitchFamily="66" charset="0"/>
              </a:rPr>
              <a:t>R</a:t>
            </a:r>
            <a:r>
              <a:rPr lang="it-IT" sz="2400" dirty="0" smtClean="0">
                <a:solidFill>
                  <a:srgbClr val="666699"/>
                </a:solidFill>
                <a:latin typeface="Comic Sans MS" pitchFamily="66" charset="0"/>
              </a:rPr>
              <a:t>esults </a:t>
            </a:r>
            <a:r>
              <a:rPr lang="it-IT" sz="2400" dirty="0">
                <a:solidFill>
                  <a:srgbClr val="666699"/>
                </a:solidFill>
                <a:latin typeface="Comic Sans MS" pitchFamily="66" charset="0"/>
              </a:rPr>
              <a:t>from WMAP5 N</a:t>
            </a:r>
            <a:r>
              <a:rPr lang="it-IT" sz="1200" dirty="0">
                <a:solidFill>
                  <a:srgbClr val="666699"/>
                </a:solidFill>
                <a:latin typeface="Comic Sans MS" pitchFamily="66" charset="0"/>
              </a:rPr>
              <a:t>eff</a:t>
            </a:r>
            <a:r>
              <a:rPr lang="it-IT" sz="2400" dirty="0">
                <a:solidFill>
                  <a:srgbClr val="666699"/>
                </a:solidFill>
                <a:latin typeface="Comic Sans MS" pitchFamily="66" charset="0"/>
              </a:rPr>
              <a:t>&gt;0 at 95 % c.l. </a:t>
            </a:r>
            <a:r>
              <a:rPr lang="it-IT" sz="2400" dirty="0" smtClean="0">
                <a:solidFill>
                  <a:srgbClr val="666699"/>
                </a:solidFill>
                <a:latin typeface="Comic Sans MS" pitchFamily="66" charset="0"/>
              </a:rPr>
              <a:t>from CMB </a:t>
            </a:r>
            <a:r>
              <a:rPr lang="it-IT" sz="2400" dirty="0">
                <a:solidFill>
                  <a:srgbClr val="666699"/>
                </a:solidFill>
                <a:latin typeface="Comic Sans MS" pitchFamily="66" charset="0"/>
              </a:rPr>
              <a:t>DATA alone </a:t>
            </a:r>
            <a:endParaRPr lang="it-IT" sz="2400" dirty="0" smtClean="0">
              <a:solidFill>
                <a:srgbClr val="666699"/>
              </a:solidFill>
              <a:latin typeface="Comic Sans MS" pitchFamily="66" charset="0"/>
            </a:endParaRPr>
          </a:p>
          <a:p>
            <a:r>
              <a:rPr lang="it-IT" sz="2400" dirty="0" smtClean="0">
                <a:solidFill>
                  <a:srgbClr val="666699"/>
                </a:solidFill>
                <a:latin typeface="Comic Sans MS" pitchFamily="66" charset="0"/>
              </a:rPr>
              <a:t>(</a:t>
            </a:r>
            <a:r>
              <a:rPr lang="it-IT" sz="2400" dirty="0">
                <a:solidFill>
                  <a:srgbClr val="666699"/>
                </a:solidFill>
                <a:latin typeface="Comic Sans MS" pitchFamily="66" charset="0"/>
              </a:rPr>
              <a:t>Komatsu et al., 2008).</a:t>
            </a:r>
          </a:p>
          <a:p>
            <a:r>
              <a:rPr lang="it-IT" sz="2400" dirty="0" smtClean="0">
                <a:solidFill>
                  <a:srgbClr val="FF3300"/>
                </a:solidFill>
                <a:latin typeface="Comic Sans MS" pitchFamily="66" charset="0"/>
              </a:rPr>
              <a:t>First</a:t>
            </a:r>
            <a:r>
              <a:rPr lang="it-IT" sz="2400" dirty="0" smtClean="0">
                <a:solidFill>
                  <a:srgbClr val="666699"/>
                </a:solidFill>
                <a:latin typeface="Comic Sans MS" pitchFamily="66" charset="0"/>
              </a:rPr>
              <a:t> </a:t>
            </a:r>
            <a:r>
              <a:rPr lang="it-IT" sz="2400" dirty="0">
                <a:solidFill>
                  <a:srgbClr val="666699"/>
                </a:solidFill>
                <a:latin typeface="Comic Sans MS" pitchFamily="66" charset="0"/>
              </a:rPr>
              <a:t>evidence for a neutrino background from CMB data</a:t>
            </a:r>
          </a:p>
          <a:p>
            <a:endParaRPr lang="it-IT" sz="2400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468313" y="692150"/>
            <a:ext cx="7920037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8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79221" cy="521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611188" y="6308725"/>
            <a:ext cx="79343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>
                <a:latin typeface="Comic Sans MS" pitchFamily="66" charset="0"/>
              </a:rPr>
              <a:t>F. De Bernardis, A. Melchiorri, L. Verde, R. Jimenez, </a:t>
            </a:r>
            <a:r>
              <a:rPr lang="it-IT">
                <a:solidFill>
                  <a:srgbClr val="666699"/>
                </a:solidFill>
                <a:latin typeface="Comic Sans MS" pitchFamily="66" charset="0"/>
              </a:rPr>
              <a:t>JCAP 03(2008)020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332656"/>
            <a:ext cx="780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Neutrino Number is Degenerate with Several Parameters. </a:t>
            </a:r>
            <a:r>
              <a:rPr lang="it-IT" dirty="0"/>
              <a:t> </a:t>
            </a:r>
            <a:r>
              <a:rPr lang="it-IT" dirty="0" smtClean="0"/>
              <a:t>Especially with the age</a:t>
            </a:r>
          </a:p>
          <a:p>
            <a:r>
              <a:rPr lang="it-IT" dirty="0" smtClean="0"/>
              <a:t>Of the Universe t</a:t>
            </a:r>
            <a:r>
              <a:rPr lang="it-IT" sz="1100" dirty="0" smtClean="0"/>
              <a:t>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0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-2971800"/>
            <a:ext cx="7473950" cy="966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-26988"/>
            <a:ext cx="7543800" cy="1143001"/>
          </a:xfrm>
          <a:noFill/>
          <a:ln/>
        </p:spPr>
        <p:txBody>
          <a:bodyPr/>
          <a:lstStyle/>
          <a:p>
            <a:r>
              <a:rPr lang="it-IT">
                <a:latin typeface="Comic Sans MS" pitchFamily="66" charset="0"/>
              </a:rPr>
              <a:t>Age of the Universe</a:t>
            </a:r>
          </a:p>
        </p:txBody>
      </p:sp>
      <p:graphicFrame>
        <p:nvGraphicFramePr>
          <p:cNvPr id="23040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1700213"/>
          <a:ext cx="44751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Equation" r:id="rId4" imgW="3263760" imgH="507960" progId="Equation.3">
                  <p:embed/>
                </p:oleObj>
              </mc:Choice>
              <mc:Fallback>
                <p:oleObj name="Equation" r:id="rId4" imgW="3263760" imgH="5079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44751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392113" y="946150"/>
            <a:ext cx="8424862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>
                <a:latin typeface="Comic Sans MS" pitchFamily="66" charset="0"/>
              </a:rPr>
              <a:t>CMB data are able to tightly constrain the age of the Universe (see e.g. Ferreras, AM, Silk, 2002). For WMAP+all and LCDM: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6858000" y="6465888"/>
            <a:ext cx="27289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>
                <a:latin typeface="Comic Sans MS" pitchFamily="66" charset="0"/>
              </a:rPr>
              <a:t>Spergel et al., 2007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6988175" y="2906713"/>
            <a:ext cx="2232025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 sz="2200">
                <a:latin typeface="Comic Sans MS" pitchFamily="66" charset="0"/>
              </a:rPr>
              <a:t>Direct 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and “model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independent”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age aestimates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have much 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larger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error bars !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Not so good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for constraining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DE</a:t>
            </a:r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5551488" y="1992313"/>
            <a:ext cx="104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230409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6732588" y="1773238"/>
          <a:ext cx="1450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Equation" r:id="rId6" imgW="1041120" imgH="241200" progId="Equation.3">
                  <p:embed/>
                </p:oleObj>
              </mc:Choice>
              <mc:Fallback>
                <p:oleObj name="Equation" r:id="rId6" imgW="104112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773238"/>
                        <a:ext cx="14509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6858000" y="2122488"/>
            <a:ext cx="1409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 sz="1300">
                <a:latin typeface="Comic Sans MS" pitchFamily="66" charset="0"/>
              </a:rPr>
              <a:t>(if w is included)</a:t>
            </a:r>
          </a:p>
        </p:txBody>
      </p:sp>
    </p:spTree>
    <p:extLst>
      <p:ext uri="{BB962C8B-B14F-4D97-AF65-F5344CB8AC3E}">
        <p14:creationId xmlns:p14="http://schemas.microsoft.com/office/powerpoint/2010/main" val="4248903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-2474913"/>
            <a:ext cx="6867525" cy="888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ln/>
        </p:spPr>
        <p:txBody>
          <a:bodyPr/>
          <a:lstStyle/>
          <a:p>
            <a:r>
              <a:rPr lang="it-IT">
                <a:latin typeface="Comic Sans MS" pitchFamily="66" charset="0"/>
              </a:rPr>
              <a:t>Age of the Universe</a:t>
            </a:r>
          </a:p>
        </p:txBody>
      </p:sp>
      <p:graphicFrame>
        <p:nvGraphicFramePr>
          <p:cNvPr id="23142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755650" y="1916113"/>
          <a:ext cx="1936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Equation" r:id="rId4" imgW="1117440" imgH="253800" progId="Equation.3">
                  <p:embed/>
                </p:oleObj>
              </mc:Choice>
              <mc:Fallback>
                <p:oleObj name="Equation" r:id="rId4" imgW="1117440" imgH="253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16113"/>
                        <a:ext cx="1936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48400" y="2598738"/>
          <a:ext cx="83026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98738"/>
                        <a:ext cx="830263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327025" y="1012825"/>
            <a:ext cx="71929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 sz="2200">
                <a:latin typeface="Comic Sans MS" pitchFamily="66" charset="0"/>
              </a:rPr>
              <a:t>…however the WMAP constrain is model dependent. 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Key parameter: energy density in relativistic particles.</a:t>
            </a:r>
          </a:p>
        </p:txBody>
      </p:sp>
      <p:graphicFrame>
        <p:nvGraphicFramePr>
          <p:cNvPr id="23143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87900" y="1916113"/>
          <a:ext cx="21605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Equation" r:id="rId8" imgW="1079280" imgH="266400" progId="Equation.3">
                  <p:embed/>
                </p:oleObj>
              </mc:Choice>
              <mc:Fallback>
                <p:oleObj name="Equation" r:id="rId8" imgW="1079280" imgH="266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916113"/>
                        <a:ext cx="21605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2" name="Line 8"/>
          <p:cNvSpPr>
            <a:spLocks noChangeShapeType="1"/>
          </p:cNvSpPr>
          <p:nvPr/>
        </p:nvSpPr>
        <p:spPr bwMode="auto">
          <a:xfrm>
            <a:off x="2874963" y="2122488"/>
            <a:ext cx="163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6904038" y="2863850"/>
            <a:ext cx="1890712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 sz="2200">
                <a:latin typeface="Comic Sans MS" pitchFamily="66" charset="0"/>
              </a:rPr>
              <a:t>Error bars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on age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a factor </a:t>
            </a:r>
            <a:r>
              <a:rPr lang="it-IT" sz="2200">
                <a:solidFill>
                  <a:srgbClr val="FF0000"/>
                </a:solidFill>
                <a:latin typeface="Comic Sans MS" pitchFamily="66" charset="0"/>
              </a:rPr>
              <a:t>10</a:t>
            </a:r>
          </a:p>
          <a:p>
            <a:pPr eaLnBrk="0" hangingPunct="0"/>
            <a:r>
              <a:rPr lang="it-IT" sz="2200">
                <a:solidFill>
                  <a:srgbClr val="FF0000"/>
                </a:solidFill>
                <a:latin typeface="Comic Sans MS" pitchFamily="66" charset="0"/>
              </a:rPr>
              <a:t>larger</a:t>
            </a:r>
            <a:r>
              <a:rPr lang="it-IT" sz="2200">
                <a:latin typeface="Comic Sans MS" pitchFamily="66" charset="0"/>
              </a:rPr>
              <a:t> when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Extra 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Relativistic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particles are 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Included.</a:t>
            </a:r>
          </a:p>
        </p:txBody>
      </p:sp>
      <p:sp>
        <p:nvSpPr>
          <p:cNvPr id="231434" name="Line 10"/>
          <p:cNvSpPr>
            <a:spLocks noChangeShapeType="1"/>
          </p:cNvSpPr>
          <p:nvPr/>
        </p:nvSpPr>
        <p:spPr bwMode="auto">
          <a:xfrm flipH="1" flipV="1">
            <a:off x="6400800" y="2514600"/>
            <a:ext cx="45720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611188" y="6500813"/>
            <a:ext cx="79343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>
                <a:latin typeface="Comic Sans MS" pitchFamily="66" charset="0"/>
              </a:rPr>
              <a:t>F. De Bernardis, A. Melchiorri, L. Verde, R. Jimenez, </a:t>
            </a:r>
            <a:r>
              <a:rPr lang="it-IT">
                <a:solidFill>
                  <a:srgbClr val="666699"/>
                </a:solidFill>
                <a:latin typeface="Comic Sans MS" pitchFamily="66" charset="0"/>
              </a:rPr>
              <a:t>JCAP 03(2008)020 </a:t>
            </a:r>
          </a:p>
        </p:txBody>
      </p:sp>
    </p:spTree>
    <p:extLst>
      <p:ext uri="{BB962C8B-B14F-4D97-AF65-F5344CB8AC3E}">
        <p14:creationId xmlns:p14="http://schemas.microsoft.com/office/powerpoint/2010/main" val="142159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-2908300"/>
            <a:ext cx="6967538" cy="901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42888" y="317500"/>
            <a:ext cx="803433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 sz="2200">
                <a:latin typeface="Comic Sans MS" pitchFamily="66" charset="0"/>
              </a:rPr>
              <a:t>Independent age aestimates are important.</a:t>
            </a:r>
          </a:p>
          <a:p>
            <a:pPr eaLnBrk="0" hangingPunct="0"/>
            <a:r>
              <a:rPr lang="it-IT" sz="2200">
                <a:latin typeface="Comic Sans MS" pitchFamily="66" charset="0"/>
              </a:rPr>
              <a:t>Using Simon, Verde, Jimenez aestimates plus WMAP we get:</a:t>
            </a:r>
          </a:p>
        </p:txBody>
      </p:sp>
      <p:graphicFrame>
        <p:nvGraphicFramePr>
          <p:cNvPr id="232452" name="Object 4"/>
          <p:cNvGraphicFramePr>
            <a:graphicFrameLocks noGrp="1" noChangeAspect="1"/>
          </p:cNvGraphicFramePr>
          <p:nvPr>
            <p:ph/>
          </p:nvPr>
        </p:nvGraphicFramePr>
        <p:xfrm>
          <a:off x="2743200" y="1141413"/>
          <a:ext cx="30035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Equation" r:id="rId4" imgW="939600" imgH="241200" progId="Equation.3">
                  <p:embed/>
                </p:oleObj>
              </mc:Choice>
              <mc:Fallback>
                <p:oleObj name="Equation" r:id="rId4" imgW="93960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41413"/>
                        <a:ext cx="30035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642938" y="6438900"/>
            <a:ext cx="79343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it-IT">
                <a:latin typeface="Comic Sans MS" pitchFamily="66" charset="0"/>
              </a:rPr>
              <a:t>F. De Bernardis, A. Melchiorri, L. Verde, R. Jimenez, </a:t>
            </a:r>
            <a:r>
              <a:rPr lang="it-IT">
                <a:solidFill>
                  <a:srgbClr val="666699"/>
                </a:solidFill>
                <a:latin typeface="Comic Sans MS" pitchFamily="66" charset="0"/>
              </a:rPr>
              <a:t>JCAP 03(2008)020 </a:t>
            </a:r>
          </a:p>
        </p:txBody>
      </p:sp>
    </p:spTree>
    <p:extLst>
      <p:ext uri="{BB962C8B-B14F-4D97-AF65-F5344CB8AC3E}">
        <p14:creationId xmlns:p14="http://schemas.microsoft.com/office/powerpoint/2010/main" val="3343911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6224119" cy="32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4714884"/>
            <a:ext cx="8963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643570" y="214290"/>
            <a:ext cx="31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Komatsu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2010, 1001.4538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000108"/>
            <a:ext cx="2242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Neutrino background.</a:t>
            </a:r>
          </a:p>
          <a:p>
            <a:r>
              <a:rPr lang="it-IT" dirty="0" err="1" smtClean="0"/>
              <a:t>Changes</a:t>
            </a:r>
            <a:r>
              <a:rPr lang="it-IT" dirty="0" smtClean="0"/>
              <a:t> </a:t>
            </a:r>
            <a:r>
              <a:rPr lang="it-IT" dirty="0" err="1" smtClean="0"/>
              <a:t>early</a:t>
            </a:r>
            <a:r>
              <a:rPr lang="it-IT" dirty="0" smtClean="0"/>
              <a:t> ISW.</a:t>
            </a:r>
          </a:p>
          <a:p>
            <a:r>
              <a:rPr lang="it-IT" dirty="0" err="1" smtClean="0"/>
              <a:t>Hint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N&gt;3  ?</a:t>
            </a:r>
          </a:p>
        </p:txBody>
      </p:sp>
    </p:spTree>
    <p:extLst>
      <p:ext uri="{BB962C8B-B14F-4D97-AF65-F5344CB8AC3E}">
        <p14:creationId xmlns:p14="http://schemas.microsoft.com/office/powerpoint/2010/main" val="33720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916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4462501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 action="ppaction://hlinkfile"/>
              </a:rPr>
              <a:t>Gianpiero Mangano</a:t>
            </a:r>
            <a:r>
              <a:rPr lang="it-IT" dirty="0"/>
              <a:t>, </a:t>
            </a:r>
            <a:r>
              <a:rPr lang="it-IT" dirty="0">
                <a:hlinkClick r:id="rId4" action="ppaction://hlinkfile"/>
              </a:rPr>
              <a:t>Alessandro Melchiorri</a:t>
            </a:r>
            <a:r>
              <a:rPr lang="it-IT" dirty="0"/>
              <a:t>, </a:t>
            </a:r>
            <a:r>
              <a:rPr lang="it-IT" dirty="0">
                <a:hlinkClick r:id="rId5" action="ppaction://hlinkfile"/>
              </a:rPr>
              <a:t>Olga Mena</a:t>
            </a:r>
            <a:r>
              <a:rPr lang="it-IT" dirty="0"/>
              <a:t>, </a:t>
            </a:r>
            <a:r>
              <a:rPr lang="it-IT" dirty="0">
                <a:hlinkClick r:id="rId6" action="ppaction://hlinkfile"/>
              </a:rPr>
              <a:t>Gennaro Miele</a:t>
            </a:r>
            <a:r>
              <a:rPr lang="it-IT" dirty="0"/>
              <a:t>, </a:t>
            </a:r>
            <a:r>
              <a:rPr lang="it-IT" dirty="0">
                <a:hlinkClick r:id="rId7" action="ppaction://hlinkfile"/>
              </a:rPr>
              <a:t>Anze Slosar</a:t>
            </a:r>
            <a:endParaRPr lang="it-IT" dirty="0"/>
          </a:p>
          <a:p>
            <a:r>
              <a:rPr lang="it-IT" dirty="0"/>
              <a:t>Journal-ref: JCAP0703:006,2007</a:t>
            </a:r>
          </a:p>
        </p:txBody>
      </p:sp>
    </p:spTree>
    <p:extLst>
      <p:ext uri="{BB962C8B-B14F-4D97-AF65-F5344CB8AC3E}">
        <p14:creationId xmlns:p14="http://schemas.microsoft.com/office/powerpoint/2010/main" val="8962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59159" cy="488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45477"/>
              </p:ext>
            </p:extLst>
          </p:nvPr>
        </p:nvGraphicFramePr>
        <p:xfrm>
          <a:off x="251520" y="5445224"/>
          <a:ext cx="8229600" cy="9144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/>
                      </a:r>
                      <a:br>
                        <a:rPr lang="nl-NL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</a:br>
                      <a:r>
                        <a:rPr lang="nl-NL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Bond, J. R.</a:t>
                      </a:r>
                      <a:r>
                        <a:rPr lang="nl-NL" dirty="0"/>
                        <a:t>; </a:t>
                      </a:r>
                      <a:r>
                        <a:rPr lang="nl-NL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Efstathiou, G</a:t>
                      </a:r>
                      <a:r>
                        <a:rPr lang="nl-NL" dirty="0" smtClean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.</a:t>
                      </a:r>
                      <a:r>
                        <a:rPr lang="nl-NL" dirty="0" smtClean="0">
                          <a:solidFill>
                            <a:srgbClr val="0000FF"/>
                          </a:solidFill>
                          <a:effectLst/>
                        </a:rPr>
                        <a:t>;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Royal Astronomical Society, Monthly Notices (ISSN 0035-8711), vol. 226, June 1, 1987, p. 655-687, 1987</a:t>
                      </a:r>
                      <a:endParaRPr lang="nl-NL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860"/>
            <a:ext cx="4041998" cy="57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6141392"/>
            <a:ext cx="32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J. Hamann et al, </a:t>
            </a:r>
            <a:r>
              <a:rPr lang="it-IT" b="1" u="sng" dirty="0">
                <a:hlinkClick r:id="rId3" tooltip="Abstract"/>
              </a:rPr>
              <a:t>arXiv:1006.5276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982187"/>
            <a:ext cx="2878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 Active massless neutrinos+</a:t>
            </a:r>
          </a:p>
          <a:p>
            <a:r>
              <a:rPr lang="it-IT" dirty="0" smtClean="0"/>
              <a:t>N</a:t>
            </a:r>
            <a:r>
              <a:rPr lang="it-IT" sz="1400" dirty="0" smtClean="0"/>
              <a:t>s</a:t>
            </a:r>
            <a:r>
              <a:rPr lang="it-IT" dirty="0" smtClean="0"/>
              <a:t> massive neutrinos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5564751" y="3356992"/>
            <a:ext cx="285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 Active massive neutrinos +</a:t>
            </a:r>
          </a:p>
          <a:p>
            <a:r>
              <a:rPr lang="it-IT" dirty="0" smtClean="0"/>
              <a:t>N</a:t>
            </a:r>
            <a:r>
              <a:rPr lang="it-IT" sz="1400" dirty="0" smtClean="0"/>
              <a:t>s</a:t>
            </a:r>
            <a:r>
              <a:rPr lang="it-IT" dirty="0" smtClean="0"/>
              <a:t> massless neutrinos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5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1838"/>
            <a:ext cx="4680520" cy="352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Latest analysis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8246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Giusarma et al., 2011 </a:t>
            </a:r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arxiv.org/abs/1102.4774</a:t>
            </a:r>
            <a:endParaRPr lang="it-IT" dirty="0" smtClean="0"/>
          </a:p>
          <a:p>
            <a:r>
              <a:rPr lang="it-IT" dirty="0" smtClean="0"/>
              <a:t>includes masses both in active and sterile Neutrinos.</a:t>
            </a:r>
            <a:endParaRPr lang="it-IT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06" y="5517232"/>
            <a:ext cx="48958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39" y="1851838"/>
            <a:ext cx="46847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949280"/>
            <a:ext cx="287046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Blue</a:t>
            </a:r>
            <a:r>
              <a:rPr lang="it-IT" dirty="0" smtClean="0"/>
              <a:t>: CMB+HST+SDSS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Red</a:t>
            </a:r>
            <a:r>
              <a:rPr lang="it-IT" dirty="0" smtClean="0"/>
              <a:t>:   CMB+HST+SDSS+SN-Ia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78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683732" cy="43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5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653087"/>
            <a:ext cx="423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Latest results from ACT, Dunkley et al. 2010</a:t>
            </a:r>
          </a:p>
          <a:p>
            <a:r>
              <a:rPr lang="it-IT" dirty="0" smtClean="0"/>
              <a:t>(95 % c.l.)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66317" y="5589240"/>
                <a:ext cx="1965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𝑁𝑒𝑓𝑓</m:t>
                      </m:r>
                      <m:r>
                        <a:rPr lang="it-IT" b="0" i="1" smtClean="0">
                          <a:latin typeface="Cambria Math"/>
                        </a:rPr>
                        <m:t>=5.3±1.3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17" y="5589240"/>
                <a:ext cx="196592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3727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43063"/>
            <a:ext cx="8001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024" y="5949280"/>
                <a:ext cx="1965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𝑁𝑒𝑓𝑓</m:t>
                      </m:r>
                      <m:r>
                        <a:rPr lang="it-IT" b="0" i="1" smtClean="0">
                          <a:latin typeface="Cambria Math"/>
                        </a:rPr>
                        <m:t>=4.8±0.8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949280"/>
                <a:ext cx="196592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3715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ACT confirms indication for extra neutrinos but still at about two standard deviations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5589240"/>
            <a:ext cx="2219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ACT+WMAP</a:t>
            </a:r>
          </a:p>
          <a:p>
            <a:r>
              <a:rPr lang="it-IT" dirty="0" smtClean="0"/>
              <a:t>ACT+WMAP+BAO+H0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04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95647"/>
            <a:ext cx="71532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3(massless)+2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0840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Archidiacono et al., in preparation</a:t>
            </a:r>
            <a:endParaRPr lang="it-IT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99992" y="1484784"/>
            <a:ext cx="2857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it-IT" dirty="0" smtClean="0"/>
              <a:t>: WMAP7+ACT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Red</a:t>
            </a:r>
            <a:r>
              <a:rPr lang="it-IT" dirty="0" smtClean="0"/>
              <a:t>:WMAP7+ACT+HST+BAO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92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27384"/>
            <a:ext cx="8229600" cy="7920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Extra Neutrinos or Early Dark Energy ?</a:t>
            </a:r>
            <a:endParaRPr lang="it-IT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4001116" cy="352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24" y="1751260"/>
            <a:ext cx="5119172" cy="39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777478"/>
            <a:ext cx="8845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An «Early» dark energy component could be present in the early universe at recombination</a:t>
            </a:r>
          </a:p>
          <a:p>
            <a:r>
              <a:rPr lang="it-IT" sz="1600" dirty="0">
                <a:latin typeface="Comic Sans MS" pitchFamily="66" charset="0"/>
              </a:rPr>
              <a:t>a</a:t>
            </a:r>
            <a:r>
              <a:rPr lang="it-IT" sz="1600" dirty="0" smtClean="0">
                <a:latin typeface="Comic Sans MS" pitchFamily="66" charset="0"/>
              </a:rPr>
              <a:t>nd nucleosynthesis. This component could behave like radiation (tracking properties) and </a:t>
            </a:r>
          </a:p>
          <a:p>
            <a:r>
              <a:rPr lang="it-IT" sz="1600" dirty="0">
                <a:latin typeface="Comic Sans MS" pitchFamily="66" charset="0"/>
              </a:rPr>
              <a:t>f</a:t>
            </a:r>
            <a:r>
              <a:rPr lang="it-IT" sz="1600" dirty="0" smtClean="0">
                <a:latin typeface="Comic Sans MS" pitchFamily="66" charset="0"/>
              </a:rPr>
              <a:t>ully mimic the presence of an extra relativistic background !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5661248"/>
            <a:ext cx="4426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E. Calabrese et al, </a:t>
            </a:r>
            <a:r>
              <a:rPr lang="it-IT" b="1" dirty="0" smtClean="0"/>
              <a:t>arXiv:1103.4132</a:t>
            </a:r>
            <a:endParaRPr lang="it-IT" dirty="0" smtClean="0"/>
          </a:p>
          <a:p>
            <a:r>
              <a:rPr lang="it-IT" dirty="0" smtClean="0"/>
              <a:t>E. Calabrese et al, Phys.Rev.D83:023011,2011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30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1" y="1850112"/>
            <a:ext cx="3468823" cy="5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2" y="2633984"/>
            <a:ext cx="4683792" cy="9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1" y="5606945"/>
            <a:ext cx="3559362" cy="120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1" y="3648112"/>
            <a:ext cx="6195275" cy="18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494" y="-243408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CMB Anisotropy: BASICS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518" y="161805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CDM: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517" y="239226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Baryons: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11" y="322169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Photons: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237" y="5469843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Neutrinos: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09" y="764704"/>
            <a:ext cx="8648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Their evolution is governed by a nasty </a:t>
            </a:r>
            <a:r>
              <a:rPr lang="en-US" dirty="0" smtClean="0">
                <a:latin typeface="Comic Sans MS" pitchFamily="66" charset="0"/>
              </a:rPr>
              <a:t>set of </a:t>
            </a:r>
            <a:r>
              <a:rPr lang="en-US" dirty="0">
                <a:latin typeface="Comic Sans MS" pitchFamily="66" charset="0"/>
              </a:rPr>
              <a:t>coupled partial differential </a:t>
            </a:r>
            <a:r>
              <a:rPr lang="en-US" dirty="0" smtClean="0">
                <a:latin typeface="Comic Sans MS" pitchFamily="66" charset="0"/>
              </a:rPr>
              <a:t>equations: 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-685800"/>
            <a:ext cx="6042025" cy="85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0" y="685800"/>
            <a:ext cx="2789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Can we see them ?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441325" y="6218238"/>
            <a:ext cx="4238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Hu et al., astro-ph/9505043</a:t>
            </a:r>
          </a:p>
        </p:txBody>
      </p:sp>
    </p:spTree>
    <p:extLst>
      <p:ext uri="{BB962C8B-B14F-4D97-AF65-F5344CB8AC3E}">
        <p14:creationId xmlns:p14="http://schemas.microsoft.com/office/powerpoint/2010/main" val="12987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990600"/>
            <a:ext cx="6042025" cy="85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117475" y="274638"/>
            <a:ext cx="3011488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Not directly!</a:t>
            </a:r>
          </a:p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But we can see the</a:t>
            </a:r>
          </a:p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effects on the</a:t>
            </a:r>
          </a:p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CMB angular </a:t>
            </a:r>
          </a:p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spectrum !</a:t>
            </a:r>
          </a:p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CMB photons see</a:t>
            </a:r>
          </a:p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the NB anisotropies</a:t>
            </a:r>
          </a:p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through gravity.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441325" y="6218238"/>
            <a:ext cx="4238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Hu et al., astro-ph/9505043</a:t>
            </a:r>
          </a:p>
        </p:txBody>
      </p:sp>
    </p:spTree>
    <p:extLst>
      <p:ext uri="{BB962C8B-B14F-4D97-AF65-F5344CB8AC3E}">
        <p14:creationId xmlns:p14="http://schemas.microsoft.com/office/powerpoint/2010/main" val="22992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c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56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745634" cy="541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594928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Chung-Pei Ma</a:t>
            </a:r>
            <a:r>
              <a:rPr lang="it-IT" dirty="0"/>
              <a:t>, </a:t>
            </a:r>
            <a:r>
              <a:rPr lang="it-IT" dirty="0">
                <a:hlinkClick r:id="rId4"/>
              </a:rPr>
              <a:t>Edmund </a:t>
            </a:r>
            <a:r>
              <a:rPr lang="it-IT" dirty="0" smtClean="0">
                <a:hlinkClick r:id="rId4"/>
              </a:rPr>
              <a:t>Bertschinger</a:t>
            </a:r>
            <a:r>
              <a:rPr lang="it-IT" dirty="0" smtClean="0"/>
              <a:t>, </a:t>
            </a:r>
            <a:r>
              <a:rPr lang="it-IT" dirty="0"/>
              <a:t> Astrophys.J. 455 (1995) 7-25</a:t>
            </a:r>
          </a:p>
        </p:txBody>
      </p:sp>
    </p:spTree>
    <p:extLst>
      <p:ext uri="{BB962C8B-B14F-4D97-AF65-F5344CB8AC3E}">
        <p14:creationId xmlns:p14="http://schemas.microsoft.com/office/powerpoint/2010/main" val="5698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0825"/>
            <a:ext cx="7035800" cy="995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136525" y="169863"/>
            <a:ext cx="8702675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>
                <a:solidFill>
                  <a:srgbClr val="666699"/>
                </a:solidFill>
                <a:latin typeface="Comic Sans MS" pitchFamily="66" charset="0"/>
              </a:rPr>
              <a:t>The Neutrino anisotropies can be parameterized through the “speed viscosity” c</a:t>
            </a:r>
            <a:r>
              <a:rPr lang="it-IT" sz="1600">
                <a:solidFill>
                  <a:srgbClr val="666699"/>
                </a:solidFill>
                <a:latin typeface="Comic Sans MS" pitchFamily="66" charset="0"/>
              </a:rPr>
              <a:t>vis</a:t>
            </a:r>
            <a:r>
              <a:rPr lang="it-IT" sz="2000">
                <a:solidFill>
                  <a:srgbClr val="666699"/>
                </a:solidFill>
                <a:latin typeface="Comic Sans MS" pitchFamily="66" charset="0"/>
              </a:rPr>
              <a:t>. which controls the relationship between velocity/metric shear and anisotropic stress in the NB.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88925" y="6142038"/>
            <a:ext cx="6057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Hu, Eisenstein, Tegmark and White, 1999</a:t>
            </a: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3203575" y="2205038"/>
            <a:ext cx="647700" cy="6477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2339975" y="2924175"/>
            <a:ext cx="1944688" cy="360363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8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3962400"/>
            <a:ext cx="7854950" cy="111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136525" y="434975"/>
            <a:ext cx="282160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666699"/>
                </a:solidFill>
                <a:latin typeface="Comic Sans MS" pitchFamily="66" charset="0"/>
              </a:rPr>
              <a:t>WMAP1+SLOAN</a:t>
            </a:r>
            <a:endParaRPr lang="it-IT" dirty="0">
              <a:solidFill>
                <a:srgbClr val="666699"/>
              </a:solidFill>
              <a:latin typeface="Comic Sans MS" pitchFamily="66" charset="0"/>
            </a:endParaRPr>
          </a:p>
          <a:p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data </a:t>
            </a:r>
            <a:r>
              <a:rPr lang="it-IT" dirty="0" smtClean="0">
                <a:solidFill>
                  <a:srgbClr val="666699"/>
                </a:solidFill>
                <a:latin typeface="Comic Sans MS" pitchFamily="66" charset="0"/>
              </a:rPr>
              <a:t>provided </a:t>
            </a:r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evidence</a:t>
            </a:r>
          </a:p>
          <a:p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at 2.4 </a:t>
            </a:r>
            <a:r>
              <a:rPr lang="it-IT" dirty="0">
                <a:solidFill>
                  <a:srgbClr val="666699"/>
                </a:solidFill>
                <a:latin typeface="Symbol" pitchFamily="18" charset="2"/>
              </a:rPr>
              <a:t>s</a:t>
            </a:r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 for anisotropies</a:t>
            </a:r>
          </a:p>
          <a:p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in the Neutrino</a:t>
            </a:r>
          </a:p>
          <a:p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Background.</a:t>
            </a:r>
          </a:p>
          <a:p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Standard Model o.k.</a:t>
            </a:r>
          </a:p>
          <a:p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R. Trotta, AM</a:t>
            </a:r>
          </a:p>
          <a:p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Phys Rev Lett. </a:t>
            </a:r>
          </a:p>
          <a:p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95 011305 (2005)</a:t>
            </a:r>
          </a:p>
          <a:p>
            <a:r>
              <a:rPr lang="it-IT" dirty="0">
                <a:solidFill>
                  <a:srgbClr val="666699"/>
                </a:solidFill>
                <a:latin typeface="Comic Sans MS" pitchFamily="66" charset="0"/>
              </a:rPr>
              <a:t>AM, P Serra (2007)</a:t>
            </a:r>
          </a:p>
          <a:p>
            <a:endParaRPr lang="it-IT" dirty="0">
              <a:solidFill>
                <a:srgbClr val="6666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31" name="Picture 7" descr="PLANCK_AND_HERSCHEL_LAU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435992"/>
            <a:ext cx="9180512" cy="9085932"/>
          </a:xfrm>
          <a:prstGeom prst="rect">
            <a:avLst/>
          </a:prstGeom>
          <a:noFill/>
        </p:spPr>
      </p:pic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2915816" y="1078681"/>
            <a:ext cx="1733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Planck</a:t>
            </a:r>
          </a:p>
          <a:p>
            <a:r>
              <a:rPr lang="it-IT" dirty="0"/>
              <a:t>Satellite launch</a:t>
            </a:r>
          </a:p>
          <a:p>
            <a:r>
              <a:rPr lang="it-IT" dirty="0"/>
              <a:t>14/5/2009</a:t>
            </a:r>
          </a:p>
        </p:txBody>
      </p:sp>
    </p:spTree>
    <p:extLst>
      <p:ext uri="{BB962C8B-B14F-4D97-AF65-F5344CB8AC3E}">
        <p14:creationId xmlns:p14="http://schemas.microsoft.com/office/powerpoint/2010/main" val="263624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628729"/>
            <a:ext cx="8388424" cy="53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04" y="404664"/>
            <a:ext cx="54483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0" y="3629923"/>
            <a:ext cx="37196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Planck Collaboration</a:t>
            </a:r>
          </a:p>
          <a:p>
            <a:r>
              <a:rPr lang="it-IT" dirty="0" smtClean="0"/>
              <a:t>Released 23 Early Papers last January.</a:t>
            </a:r>
          </a:p>
          <a:p>
            <a:r>
              <a:rPr lang="it-IT" dirty="0" smtClean="0"/>
              <a:t>Results are mostly on astrophysical</a:t>
            </a:r>
          </a:p>
          <a:p>
            <a:r>
              <a:rPr lang="it-IT" dirty="0"/>
              <a:t>s</a:t>
            </a:r>
            <a:r>
              <a:rPr lang="it-IT" dirty="0" smtClean="0"/>
              <a:t>ources (no cosmology).</a:t>
            </a:r>
          </a:p>
          <a:p>
            <a:r>
              <a:rPr lang="it-IT" dirty="0" smtClean="0"/>
              <a:t>Other 30 papers expected to be </a:t>
            </a:r>
          </a:p>
          <a:p>
            <a:r>
              <a:rPr lang="it-IT" dirty="0" smtClean="0"/>
              <a:t>Released on 2012 (but still </a:t>
            </a:r>
          </a:p>
          <a:p>
            <a:r>
              <a:rPr lang="it-IT" dirty="0" smtClean="0"/>
              <a:t>«just» astrophysics).</a:t>
            </a:r>
          </a:p>
          <a:p>
            <a:r>
              <a:rPr lang="it-IT" dirty="0" smtClean="0"/>
              <a:t>Papers on cosmology (and neutrinos) </a:t>
            </a:r>
          </a:p>
          <a:p>
            <a:r>
              <a:rPr lang="it-IT" dirty="0" smtClean="0"/>
              <a:t>WILL be  released in January 2013.</a:t>
            </a:r>
          </a:p>
          <a:p>
            <a:endParaRPr lang="it-IT" dirty="0"/>
          </a:p>
        </p:txBody>
      </p:sp>
      <p:pic>
        <p:nvPicPr>
          <p:cNvPr id="71684" name="Picture 4" descr="http://www.nasa.gov/images/content/323939main_concept-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6017"/>
            <a:ext cx="3334990" cy="33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981075"/>
            <a:ext cx="619283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7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988" y="981075"/>
            <a:ext cx="618648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3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533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-4059238"/>
            <a:ext cx="7905750" cy="1118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4572000" y="476250"/>
            <a:ext cx="4011611" cy="13234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000" b="1" dirty="0" err="1">
                <a:solidFill>
                  <a:schemeClr val="accent1"/>
                </a:solidFill>
              </a:rPr>
              <a:t>Blue</a:t>
            </a:r>
            <a:r>
              <a:rPr lang="it-IT" sz="4000" b="1" dirty="0"/>
              <a:t>: </a:t>
            </a:r>
            <a:r>
              <a:rPr lang="it-IT" sz="4000" b="1" dirty="0" err="1"/>
              <a:t>current</a:t>
            </a:r>
            <a:r>
              <a:rPr lang="it-IT" sz="4000" b="1" dirty="0"/>
              <a:t> data</a:t>
            </a:r>
          </a:p>
          <a:p>
            <a:r>
              <a:rPr lang="it-IT" sz="4000" b="1" dirty="0">
                <a:solidFill>
                  <a:srgbClr val="FF3300"/>
                </a:solidFill>
              </a:rPr>
              <a:t>Red</a:t>
            </a:r>
            <a:r>
              <a:rPr lang="it-IT" sz="4000" b="1" dirty="0"/>
              <a:t>: </a:t>
            </a:r>
            <a:r>
              <a:rPr lang="it-IT" sz="4000" b="1" i="1" dirty="0" err="1"/>
              <a:t>Planck</a:t>
            </a:r>
            <a:endParaRPr lang="it-IT" sz="4000" b="1" i="1" dirty="0"/>
          </a:p>
        </p:txBody>
      </p:sp>
    </p:spTree>
    <p:extLst>
      <p:ext uri="{BB962C8B-B14F-4D97-AF65-F5344CB8AC3E}">
        <p14:creationId xmlns:p14="http://schemas.microsoft.com/office/powerpoint/2010/main" val="3070228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01" y="214289"/>
            <a:ext cx="3929090" cy="22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6715172" cy="345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4"/>
          <p:cNvSpPr txBox="1"/>
          <p:nvPr/>
        </p:nvSpPr>
        <p:spPr>
          <a:xfrm>
            <a:off x="913405" y="5973764"/>
            <a:ext cx="78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Galli, Martinelli, Melchiorri, Pagano, Sherwin, Spergel, </a:t>
            </a:r>
            <a:r>
              <a:rPr lang="it-IT" dirty="0"/>
              <a:t> </a:t>
            </a:r>
            <a:r>
              <a:rPr lang="it-IT" dirty="0" smtClean="0"/>
              <a:t>Phys.Rev.D82:123504,2010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529324"/>
            <a:ext cx="4425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Let’s consider not only Planck but also</a:t>
            </a:r>
          </a:p>
          <a:p>
            <a:r>
              <a:rPr lang="it-IT" dirty="0" smtClean="0"/>
              <a:t>ACTpol (From Atacama Cosmology Telescope,</a:t>
            </a:r>
          </a:p>
          <a:p>
            <a:r>
              <a:rPr lang="it-IT" dirty="0" smtClean="0"/>
              <a:t>Ground based, results expected by 2013)</a:t>
            </a:r>
          </a:p>
          <a:p>
            <a:r>
              <a:rPr lang="it-IT" dirty="0" smtClean="0"/>
              <a:t>CMBpol (Next CMB satellite, 2020 ?)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40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15" y="116632"/>
            <a:ext cx="8229600" cy="1143000"/>
          </a:xfrm>
        </p:spPr>
        <p:txBody>
          <a:bodyPr/>
          <a:lstStyle/>
          <a:p>
            <a:r>
              <a:rPr lang="it-IT" dirty="0" smtClean="0"/>
              <a:t>Testing the neutrino hierarchy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2387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3100318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Inverted Hierarchy predicts: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52120" y="3573016"/>
                <a:ext cx="1948290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it-I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&gt;0.10 </m:t>
                      </m:r>
                      <m:r>
                        <a:rPr lang="it-IT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73016"/>
                <a:ext cx="1948290" cy="763094"/>
              </a:xfrm>
              <a:prstGeom prst="rect">
                <a:avLst/>
              </a:prstGeom>
              <a:blipFill rotWithShape="1">
                <a:blip r:embed="rId3"/>
                <a:stretch>
                  <a:fillRect r="-3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80112" y="4365104"/>
            <a:ext cx="270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Normal Hierarchy predicts: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24128" y="4837802"/>
                <a:ext cx="1948289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it-I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&gt;0.05 </m:t>
                      </m:r>
                      <m:r>
                        <a:rPr lang="it-IT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837802"/>
                <a:ext cx="1948289" cy="763094"/>
              </a:xfrm>
              <a:prstGeom prst="rect">
                <a:avLst/>
              </a:prstGeom>
              <a:blipFill rotWithShape="1">
                <a:blip r:embed="rId4"/>
                <a:stretch>
                  <a:fillRect r="-34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90980" y="1916832"/>
            <a:ext cx="30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Degenerate Hierarchy predicts: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72501" y="2362189"/>
                <a:ext cx="1948290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it-I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&gt;0.15 </m:t>
                      </m:r>
                      <m:r>
                        <a:rPr lang="it-IT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01" y="2362189"/>
                <a:ext cx="1948290" cy="763094"/>
              </a:xfrm>
              <a:prstGeom prst="rect">
                <a:avLst/>
              </a:prstGeom>
              <a:blipFill rotWithShape="1">
                <a:blip r:embed="rId5"/>
                <a:stretch>
                  <a:fillRect r="-37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16016" y="6165304"/>
            <a:ext cx="325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we assume                                    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890364" y="6158388"/>
                <a:ext cx="20798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sym typeface="Symbol"/>
                        </a:rPr>
                        <m:t>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/>
                              <a:sym typeface="Symbol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/>
                              <a:sym typeface="Symbol"/>
                            </a:rPr>
                            <m:t>𝑚</m:t>
                          </m:r>
                        </m:e>
                        <m:sub/>
                        <m:sup>
                          <m:r>
                            <a:rPr lang="it-IT" b="0" i="1" smtClean="0">
                              <a:latin typeface="Cambria Math"/>
                              <a:sym typeface="Symbol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/>
                          <a:sym typeface="Symbol"/>
                        </a:rPr>
                        <m:t>=0.0025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𝑒𝑉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64" y="6158388"/>
                <a:ext cx="207985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933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9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79512"/>
            <a:ext cx="6042025" cy="85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80526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4"/>
              </a:rPr>
              <a:t>Hu, Wayne</a:t>
            </a:r>
            <a:r>
              <a:rPr lang="it-IT" dirty="0" smtClean="0"/>
              <a:t>; </a:t>
            </a:r>
            <a:r>
              <a:rPr lang="it-IT" dirty="0" smtClean="0">
                <a:hlinkClick r:id="rId5"/>
              </a:rPr>
              <a:t>Scott, Douglas</a:t>
            </a:r>
            <a:r>
              <a:rPr lang="it-IT" dirty="0" smtClean="0"/>
              <a:t>; </a:t>
            </a:r>
            <a:r>
              <a:rPr lang="it-IT" dirty="0" smtClean="0">
                <a:hlinkClick r:id="rId6"/>
              </a:rPr>
              <a:t>Sugiyama, Naoshi</a:t>
            </a:r>
            <a:r>
              <a:rPr lang="it-IT" dirty="0" smtClean="0"/>
              <a:t>; </a:t>
            </a:r>
            <a:r>
              <a:rPr lang="it-IT" dirty="0" smtClean="0">
                <a:hlinkClick r:id="rId7"/>
              </a:rPr>
              <a:t>White, Martin</a:t>
            </a:r>
            <a:r>
              <a:rPr lang="it-IT" dirty="0" smtClean="0"/>
              <a:t>. </a:t>
            </a:r>
            <a:r>
              <a:rPr lang="en-US" dirty="0" smtClean="0"/>
              <a:t>Physical </a:t>
            </a:r>
            <a:r>
              <a:rPr lang="en-US" dirty="0"/>
              <a:t>Review D</a:t>
            </a:r>
            <a:r>
              <a:rPr lang="en-US" dirty="0" smtClean="0"/>
              <a:t>, </a:t>
            </a:r>
            <a:r>
              <a:rPr lang="en-US" dirty="0"/>
              <a:t>Volume 52, Issue 10, 15 November 1995, pp.5498-5515</a:t>
            </a:r>
            <a:endParaRPr lang="it-IT" b="1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62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92164"/>
            <a:ext cx="62579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8127" y="163529"/>
            <a:ext cx="574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Constraints on Neutrino Mass</a:t>
            </a:r>
            <a:endParaRPr lang="it-IT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89096" y="1628799"/>
            <a:ext cx="31522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Blue</a:t>
            </a:r>
            <a:r>
              <a:rPr lang="it-IT" dirty="0" smtClean="0"/>
              <a:t>: Planck              </a:t>
            </a:r>
            <a:r>
              <a:rPr lang="it-IT" dirty="0" smtClean="0">
                <a:solidFill>
                  <a:schemeClr val="accent1"/>
                </a:solidFill>
                <a:latin typeface="Symbol" pitchFamily="18" charset="2"/>
              </a:rPr>
              <a:t>DS</a:t>
            </a:r>
            <a:r>
              <a:rPr lang="it-IT" dirty="0" smtClean="0">
                <a:solidFill>
                  <a:schemeClr val="accent1"/>
                </a:solidFill>
              </a:rPr>
              <a:t>m</a:t>
            </a:r>
            <a:r>
              <a:rPr lang="it-IT" sz="1100" dirty="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it-IT" dirty="0" smtClean="0">
                <a:solidFill>
                  <a:schemeClr val="accent1"/>
                </a:solidFill>
                <a:latin typeface="Symbol" pitchFamily="18" charset="2"/>
              </a:rPr>
              <a:t>=0.16</a:t>
            </a:r>
            <a:endParaRPr lang="it-IT" dirty="0">
              <a:solidFill>
                <a:schemeClr val="accent1"/>
              </a:solidFill>
              <a:latin typeface="Symbol" pitchFamily="18" charset="2"/>
            </a:endParaRP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Red</a:t>
            </a:r>
            <a:r>
              <a:rPr lang="it-IT" dirty="0" smtClean="0"/>
              <a:t>: Planck+ACTpol 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DS</a:t>
            </a:r>
            <a:r>
              <a:rPr lang="it-IT" dirty="0" smtClean="0">
                <a:solidFill>
                  <a:srgbClr val="FF0000"/>
                </a:solidFill>
              </a:rPr>
              <a:t>m</a:t>
            </a:r>
            <a:r>
              <a:rPr lang="it-IT" sz="11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=0.08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 smtClean="0"/>
          </a:p>
          <a:p>
            <a:endParaRPr lang="it-IT" dirty="0" smtClean="0">
              <a:solidFill>
                <a:srgbClr val="92D050"/>
              </a:solidFill>
            </a:endParaRPr>
          </a:p>
          <a:p>
            <a:r>
              <a:rPr lang="it-IT" dirty="0" smtClean="0">
                <a:solidFill>
                  <a:srgbClr val="92D050"/>
                </a:solidFill>
              </a:rPr>
              <a:t>Green</a:t>
            </a:r>
            <a:r>
              <a:rPr lang="it-IT" dirty="0" smtClean="0"/>
              <a:t>: CMBPol         </a:t>
            </a:r>
            <a:r>
              <a:rPr lang="it-IT" dirty="0" smtClean="0">
                <a:solidFill>
                  <a:srgbClr val="92D050"/>
                </a:solidFill>
                <a:latin typeface="Symbol" pitchFamily="18" charset="2"/>
              </a:rPr>
              <a:t>DS</a:t>
            </a:r>
            <a:r>
              <a:rPr lang="it-IT" dirty="0" smtClean="0">
                <a:solidFill>
                  <a:srgbClr val="92D050"/>
                </a:solidFill>
              </a:rPr>
              <a:t>m</a:t>
            </a:r>
            <a:r>
              <a:rPr lang="it-IT" sz="1100" dirty="0" smtClean="0">
                <a:solidFill>
                  <a:srgbClr val="92D050"/>
                </a:solidFill>
                <a:latin typeface="Symbol" pitchFamily="18" charset="2"/>
              </a:rPr>
              <a:t>n</a:t>
            </a:r>
            <a:r>
              <a:rPr lang="it-IT" dirty="0" smtClean="0">
                <a:solidFill>
                  <a:srgbClr val="92D050"/>
                </a:solidFill>
                <a:latin typeface="Symbol" pitchFamily="18" charset="2"/>
              </a:rPr>
              <a:t>=0.05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913405" y="5973764"/>
            <a:ext cx="78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Galli, Martinelli, Melchiorri, Pagano, Sherwin, Spergel, </a:t>
            </a:r>
            <a:r>
              <a:rPr lang="it-IT" dirty="0"/>
              <a:t> </a:t>
            </a:r>
            <a:r>
              <a:rPr lang="it-IT" dirty="0" smtClean="0"/>
              <a:t>Phys.Rev.D82:123504,2010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84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CasellaDiTesto 2"/>
          <p:cNvSpPr txBox="1">
            <a:spLocks noChangeArrowheads="1"/>
          </p:cNvSpPr>
          <p:nvPr/>
        </p:nvSpPr>
        <p:spPr bwMode="auto">
          <a:xfrm>
            <a:off x="857250" y="1143000"/>
            <a:ext cx="7429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sz="1400" b="1">
                <a:latin typeface="Tahoma" pitchFamily="34" charset="0"/>
              </a:rPr>
              <a:t>When the luminous source is the CMB, the l</a:t>
            </a:r>
            <a:r>
              <a:rPr lang="en-US" sz="1400" b="1">
                <a:latin typeface="Tahoma" pitchFamily="34" charset="0"/>
              </a:rPr>
              <a:t>ensing effect  essentially </a:t>
            </a:r>
          </a:p>
          <a:p>
            <a:pPr algn="ctr"/>
            <a:r>
              <a:rPr lang="en-US" sz="1400" b="1">
                <a:latin typeface="Tahoma" pitchFamily="34" charset="0"/>
              </a:rPr>
              <a:t> re-maps the temperature field according to </a:t>
            </a:r>
            <a:r>
              <a:rPr lang="it-IT" sz="1400" b="1">
                <a:latin typeface="Tahoma" pitchFamily="34" charset="0"/>
              </a:rPr>
              <a:t>:</a:t>
            </a:r>
          </a:p>
        </p:txBody>
      </p:sp>
      <p:pic>
        <p:nvPicPr>
          <p:cNvPr id="537603" name="Picture 2"/>
          <p:cNvPicPr>
            <a:picLocks noChangeAspect="1" noChangeArrowheads="1"/>
          </p:cNvPicPr>
          <p:nvPr/>
        </p:nvPicPr>
        <p:blipFill>
          <a:blip r:embed="rId2">
            <a:lum bright="-3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857375"/>
            <a:ext cx="407193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6"/>
          <p:cNvGrpSpPr/>
          <p:nvPr/>
        </p:nvGrpSpPr>
        <p:grpSpPr>
          <a:xfrm>
            <a:off x="2285984" y="3286124"/>
            <a:ext cx="4643470" cy="2214578"/>
            <a:chOff x="1000100" y="1571612"/>
            <a:chExt cx="7858180" cy="3786214"/>
          </a:xfrm>
          <a:solidFill>
            <a:schemeClr val="bg1">
              <a:alpha val="25000"/>
            </a:schemeClr>
          </a:solidFill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1571612"/>
              <a:ext cx="3786214" cy="37862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2066" y="1571612"/>
              <a:ext cx="3786214" cy="37862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37605" name="Gruppo 6"/>
          <p:cNvGrpSpPr>
            <a:grpSpLocks/>
          </p:cNvGrpSpPr>
          <p:nvPr/>
        </p:nvGrpSpPr>
        <p:grpSpPr bwMode="auto">
          <a:xfrm>
            <a:off x="2428875" y="5572125"/>
            <a:ext cx="4357688" cy="276225"/>
            <a:chOff x="4500562" y="2786058"/>
            <a:chExt cx="4357702" cy="276999"/>
          </a:xfrm>
        </p:grpSpPr>
        <p:sp>
          <p:nvSpPr>
            <p:cNvPr id="537606" name="CasellaDiTesto 7"/>
            <p:cNvSpPr txBox="1">
              <a:spLocks noChangeArrowheads="1"/>
            </p:cNvSpPr>
            <p:nvPr/>
          </p:nvSpPr>
          <p:spPr bwMode="auto">
            <a:xfrm>
              <a:off x="4500562" y="2786058"/>
              <a:ext cx="22145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it-IT" sz="1200" b="1">
                  <a:latin typeface="Tahoma" pitchFamily="34" charset="0"/>
                </a:rPr>
                <a:t>unlensed</a:t>
              </a:r>
            </a:p>
          </p:txBody>
        </p:sp>
        <p:sp>
          <p:nvSpPr>
            <p:cNvPr id="537607" name="CasellaDiTesto 8"/>
            <p:cNvSpPr txBox="1">
              <a:spLocks noChangeArrowheads="1"/>
            </p:cNvSpPr>
            <p:nvPr/>
          </p:nvSpPr>
          <p:spPr bwMode="auto">
            <a:xfrm>
              <a:off x="6643702" y="2786058"/>
              <a:ext cx="22145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it-IT" sz="1100" b="1">
                  <a:latin typeface="Tahoma" pitchFamily="34" charset="0"/>
                </a:rPr>
                <a:t>lensed</a:t>
              </a:r>
            </a:p>
          </p:txBody>
        </p:sp>
      </p:grpSp>
      <p:sp>
        <p:nvSpPr>
          <p:cNvPr id="537608" name="CasellaDiTesto 9"/>
          <p:cNvSpPr txBox="1">
            <a:spLocks noChangeArrowheads="1"/>
          </p:cNvSpPr>
          <p:nvPr/>
        </p:nvSpPr>
        <p:spPr bwMode="auto">
          <a:xfrm>
            <a:off x="2500313" y="6000750"/>
            <a:ext cx="442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sz="1200" b="1">
                <a:latin typeface="Tahoma" pitchFamily="34" charset="0"/>
              </a:rPr>
              <a:t>Taken from </a:t>
            </a:r>
            <a:r>
              <a:rPr lang="it-IT" sz="1200" b="1">
                <a:latin typeface="Tahoma" pitchFamily="34" charset="0"/>
                <a:hlinkClick r:id="rId5"/>
              </a:rPr>
              <a:t>http://www.mpia-hd.mpg.de/</a:t>
            </a:r>
            <a:r>
              <a:rPr lang="it-IT" sz="1200" b="1">
                <a:latin typeface="Tahoma" pitchFamily="34" charset="0"/>
              </a:rPr>
              <a:t> </a:t>
            </a:r>
          </a:p>
          <a:p>
            <a:pPr algn="ctr"/>
            <a:r>
              <a:rPr lang="it-IT" sz="1200" b="1">
                <a:latin typeface="Tahoma" pitchFamily="34" charset="0"/>
              </a:rPr>
              <a:t>(</a:t>
            </a:r>
            <a:r>
              <a:rPr lang="it-IT" sz="1200" b="1">
                <a:solidFill>
                  <a:schemeClr val="bg1"/>
                </a:solidFill>
                <a:latin typeface="Tahoma" pitchFamily="34" charset="0"/>
                <a:hlinkClick r:id="rId5"/>
              </a:rPr>
              <a:t>Max Planck Institute for Astronomy at Heidelberg</a:t>
            </a:r>
            <a:r>
              <a:rPr lang="it-IT" sz="1200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it-IT" sz="1200" b="1">
                <a:latin typeface="Tahoma" pitchFamily="34" charset="0"/>
              </a:rPr>
              <a:t>)</a:t>
            </a:r>
          </a:p>
        </p:txBody>
      </p:sp>
      <p:sp>
        <p:nvSpPr>
          <p:cNvPr id="537609" name="CasellaDiTesto 1"/>
          <p:cNvSpPr txBox="1">
            <a:spLocks noChangeArrowheads="1"/>
          </p:cNvSpPr>
          <p:nvPr/>
        </p:nvSpPr>
        <p:spPr bwMode="auto">
          <a:xfrm>
            <a:off x="5786438" y="142875"/>
            <a:ext cx="314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sz="1600" b="1" i="1" u="sng">
                <a:solidFill>
                  <a:srgbClr val="C00000"/>
                </a:solidFill>
                <a:latin typeface="Tahoma" pitchFamily="34" charset="0"/>
              </a:rPr>
              <a:t>CMB Temperature Lensing</a:t>
            </a:r>
          </a:p>
        </p:txBody>
      </p:sp>
    </p:spTree>
    <p:extLst>
      <p:ext uri="{BB962C8B-B14F-4D97-AF65-F5344CB8AC3E}">
        <p14:creationId xmlns:p14="http://schemas.microsoft.com/office/powerpoint/2010/main" val="154234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CasellaDiTesto 9"/>
          <p:cNvSpPr txBox="1">
            <a:spLocks noChangeArrowheads="1"/>
          </p:cNvSpPr>
          <p:nvPr/>
        </p:nvSpPr>
        <p:spPr bwMode="auto">
          <a:xfrm>
            <a:off x="1643063" y="2286000"/>
            <a:ext cx="5357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sz="1400" b="1">
                <a:latin typeface="Tahoma" pitchFamily="34" charset="0"/>
              </a:rPr>
              <a:t>Where the lensing potential power spectrum is given by :</a:t>
            </a:r>
          </a:p>
        </p:txBody>
      </p:sp>
      <p:pic>
        <p:nvPicPr>
          <p:cNvPr id="538627" name="Picture 6"/>
          <p:cNvPicPr>
            <a:picLocks noChangeAspect="1" noChangeArrowheads="1"/>
          </p:cNvPicPr>
          <p:nvPr/>
        </p:nvPicPr>
        <p:blipFill>
          <a:blip r:embed="rId2">
            <a:lum bright="-3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14625"/>
            <a:ext cx="42783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28" name="CasellaDiTesto 1"/>
          <p:cNvSpPr txBox="1">
            <a:spLocks noChangeArrowheads="1"/>
          </p:cNvSpPr>
          <p:nvPr/>
        </p:nvSpPr>
        <p:spPr bwMode="auto">
          <a:xfrm>
            <a:off x="3429000" y="142875"/>
            <a:ext cx="5500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sz="1600" b="1" i="1" u="sng">
                <a:solidFill>
                  <a:srgbClr val="C00000"/>
                </a:solidFill>
                <a:latin typeface="Tahoma" pitchFamily="34" charset="0"/>
              </a:rPr>
              <a:t>Lensing Effect on Temperature Power Spectrum</a:t>
            </a:r>
          </a:p>
        </p:txBody>
      </p:sp>
      <p:pic>
        <p:nvPicPr>
          <p:cNvPr id="538629" name="Picture 3"/>
          <p:cNvPicPr>
            <a:picLocks noChangeAspect="1" noChangeArrowheads="1"/>
          </p:cNvPicPr>
          <p:nvPr/>
        </p:nvPicPr>
        <p:blipFill>
          <a:blip r:embed="rId3">
            <a:lum bright="-3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00188"/>
            <a:ext cx="5857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30" name="CasellaDiTesto 6"/>
          <p:cNvSpPr txBox="1">
            <a:spLocks noChangeArrowheads="1"/>
          </p:cNvSpPr>
          <p:nvPr/>
        </p:nvSpPr>
        <p:spPr bwMode="auto">
          <a:xfrm>
            <a:off x="785813" y="857250"/>
            <a:ext cx="792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sz="1400" b="1">
                <a:latin typeface="Tahoma" pitchFamily="34" charset="0"/>
              </a:rPr>
              <a:t>We obtain a convolution between the lensing potential power spectrum and the unlensed anisotropies power spectrum:</a:t>
            </a:r>
          </a:p>
        </p:txBody>
      </p:sp>
      <p:sp>
        <p:nvSpPr>
          <p:cNvPr id="538631" name="CasellaDiTesto 7"/>
          <p:cNvSpPr txBox="1">
            <a:spLocks noChangeArrowheads="1"/>
          </p:cNvSpPr>
          <p:nvPr/>
        </p:nvSpPr>
        <p:spPr bwMode="auto">
          <a:xfrm>
            <a:off x="5643563" y="4286250"/>
            <a:ext cx="30003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sz="1400" b="1" i="1">
                <a:solidFill>
                  <a:srgbClr val="C00000"/>
                </a:solidFill>
                <a:latin typeface="Tahoma" pitchFamily="34" charset="0"/>
              </a:rPr>
              <a:t>The net result is a 3% broadening of the CMB angular power spectrum acustic peaks </a:t>
            </a:r>
          </a:p>
        </p:txBody>
      </p:sp>
      <p:pic>
        <p:nvPicPr>
          <p:cNvPr id="5386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357563"/>
            <a:ext cx="4643437" cy="32019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18" y="813551"/>
            <a:ext cx="6215106" cy="48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96678" y="163528"/>
            <a:ext cx="6311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Constraints on Neutrino Number</a:t>
            </a:r>
            <a:endParaRPr lang="it-IT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1628800"/>
            <a:ext cx="32163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Blue</a:t>
            </a:r>
            <a:r>
              <a:rPr lang="it-IT" dirty="0" smtClean="0"/>
              <a:t>: Planck                </a:t>
            </a:r>
            <a:r>
              <a:rPr lang="it-IT" dirty="0" smtClean="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it-IT" dirty="0" smtClean="0">
                <a:solidFill>
                  <a:schemeClr val="accent1"/>
                </a:solidFill>
              </a:rPr>
              <a:t>N</a:t>
            </a:r>
            <a:r>
              <a:rPr lang="it-IT" sz="1400" dirty="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it-IT" dirty="0" smtClean="0">
                <a:solidFill>
                  <a:schemeClr val="accent1"/>
                </a:solidFill>
              </a:rPr>
              <a:t>=0.18</a:t>
            </a:r>
            <a:endParaRPr lang="it-IT" dirty="0">
              <a:solidFill>
                <a:schemeClr val="accent1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Red</a:t>
            </a:r>
            <a:r>
              <a:rPr lang="it-IT" dirty="0" smtClean="0"/>
              <a:t>: Planck+ACTpol  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-IT" sz="14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=0.11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 smtClean="0"/>
          </a:p>
          <a:p>
            <a:endParaRPr lang="it-IT" dirty="0" smtClean="0">
              <a:solidFill>
                <a:srgbClr val="92D050"/>
              </a:solidFill>
            </a:endParaRPr>
          </a:p>
          <a:p>
            <a:r>
              <a:rPr lang="it-IT" dirty="0" smtClean="0">
                <a:solidFill>
                  <a:srgbClr val="92D050"/>
                </a:solidFill>
              </a:rPr>
              <a:t>Green</a:t>
            </a:r>
            <a:r>
              <a:rPr lang="it-IT" dirty="0" smtClean="0"/>
              <a:t>: CMBPol         </a:t>
            </a:r>
            <a:r>
              <a:rPr lang="it-IT" dirty="0" smtClean="0">
                <a:solidFill>
                  <a:srgbClr val="92D050"/>
                </a:solidFill>
                <a:latin typeface="Symbol" pitchFamily="18" charset="2"/>
              </a:rPr>
              <a:t>D</a:t>
            </a:r>
            <a:r>
              <a:rPr lang="it-IT" dirty="0">
                <a:solidFill>
                  <a:srgbClr val="92D050"/>
                </a:solidFill>
              </a:rPr>
              <a:t>N</a:t>
            </a:r>
            <a:r>
              <a:rPr lang="it-IT" sz="1400" dirty="0">
                <a:solidFill>
                  <a:srgbClr val="92D050"/>
                </a:solidFill>
                <a:latin typeface="Symbol" pitchFamily="18" charset="2"/>
              </a:rPr>
              <a:t>n</a:t>
            </a:r>
            <a:r>
              <a:rPr lang="it-IT" dirty="0" smtClean="0">
                <a:solidFill>
                  <a:srgbClr val="92D050"/>
                </a:solidFill>
              </a:rPr>
              <a:t>=0.044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8" name="CasellaDiTesto 4"/>
          <p:cNvSpPr txBox="1"/>
          <p:nvPr/>
        </p:nvSpPr>
        <p:spPr>
          <a:xfrm>
            <a:off x="913405" y="5973764"/>
            <a:ext cx="78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Galli, Martinelli, Melchiorri, Pagano, Sherwin, Spergel, </a:t>
            </a:r>
            <a:r>
              <a:rPr lang="it-IT" dirty="0"/>
              <a:t> </a:t>
            </a:r>
            <a:r>
              <a:rPr lang="it-IT" dirty="0" smtClean="0"/>
              <a:t>Phys.Rev.D82:123504,2010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39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71546"/>
            <a:ext cx="5307380" cy="4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96136" y="1556792"/>
            <a:ext cx="31977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Blue</a:t>
            </a:r>
            <a:r>
              <a:rPr lang="it-IT" dirty="0" smtClean="0"/>
              <a:t>: Planck                </a:t>
            </a:r>
            <a:r>
              <a:rPr lang="it-IT" dirty="0" smtClean="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it-IT" dirty="0" smtClean="0">
                <a:solidFill>
                  <a:schemeClr val="accent1"/>
                </a:solidFill>
              </a:rPr>
              <a:t>Yp=0.01</a:t>
            </a:r>
            <a:endParaRPr lang="it-IT" dirty="0">
              <a:solidFill>
                <a:schemeClr val="accent1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Red</a:t>
            </a:r>
            <a:r>
              <a:rPr lang="it-IT" dirty="0" smtClean="0"/>
              <a:t>: Planck+ACTpol  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dirty="0" smtClean="0">
                <a:solidFill>
                  <a:srgbClr val="FF0000"/>
                </a:solidFill>
              </a:rPr>
              <a:t>Yp=0.006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 smtClean="0"/>
          </a:p>
          <a:p>
            <a:endParaRPr lang="it-IT" dirty="0" smtClean="0">
              <a:solidFill>
                <a:srgbClr val="92D050"/>
              </a:solidFill>
            </a:endParaRPr>
          </a:p>
          <a:p>
            <a:r>
              <a:rPr lang="it-IT" dirty="0" smtClean="0">
                <a:solidFill>
                  <a:srgbClr val="92D050"/>
                </a:solidFill>
              </a:rPr>
              <a:t>Green</a:t>
            </a:r>
            <a:r>
              <a:rPr lang="it-IT" dirty="0" smtClean="0"/>
              <a:t>: CMBPol           </a:t>
            </a:r>
            <a:r>
              <a:rPr lang="it-IT" dirty="0" smtClean="0">
                <a:solidFill>
                  <a:schemeClr val="accent3"/>
                </a:solidFill>
                <a:latin typeface="Symbol" pitchFamily="18" charset="2"/>
              </a:rPr>
              <a:t>D</a:t>
            </a:r>
            <a:r>
              <a:rPr lang="it-IT" dirty="0" smtClean="0">
                <a:solidFill>
                  <a:schemeClr val="accent3"/>
                </a:solidFill>
              </a:rPr>
              <a:t>Yp=0.003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678" y="163528"/>
            <a:ext cx="655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Constraints on Helium Abundance</a:t>
            </a:r>
            <a:endParaRPr lang="it-IT" sz="3600" dirty="0"/>
          </a:p>
        </p:txBody>
      </p:sp>
      <p:sp>
        <p:nvSpPr>
          <p:cNvPr id="7" name="CasellaDiTesto 4"/>
          <p:cNvSpPr txBox="1"/>
          <p:nvPr/>
        </p:nvSpPr>
        <p:spPr>
          <a:xfrm>
            <a:off x="913405" y="5973764"/>
            <a:ext cx="78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Galli, Martinelli, Melchiorri, Pagano, Sherwin, Spergel, </a:t>
            </a:r>
            <a:r>
              <a:rPr lang="it-IT" dirty="0"/>
              <a:t> </a:t>
            </a:r>
            <a:r>
              <a:rPr lang="it-IT" dirty="0" smtClean="0"/>
              <a:t>Phys.Rev.D82:123504,2010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63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442019" cy="360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8490"/>
            <a:ext cx="6662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/>
              <a:t>Constraints on Helium Abundance </a:t>
            </a:r>
          </a:p>
          <a:p>
            <a:pPr algn="ctr"/>
            <a:r>
              <a:rPr lang="it-IT" sz="3600" dirty="0" smtClean="0"/>
              <a:t>AND </a:t>
            </a:r>
          </a:p>
          <a:p>
            <a:pPr algn="ctr"/>
            <a:r>
              <a:rPr lang="it-IT" sz="3600" dirty="0" smtClean="0"/>
              <a:t>neutrino number</a:t>
            </a:r>
            <a:endParaRPr lang="it-IT" sz="3600" dirty="0"/>
          </a:p>
        </p:txBody>
      </p:sp>
      <p:sp>
        <p:nvSpPr>
          <p:cNvPr id="6" name="CasellaDiTesto 4"/>
          <p:cNvSpPr txBox="1"/>
          <p:nvPr/>
        </p:nvSpPr>
        <p:spPr>
          <a:xfrm>
            <a:off x="755576" y="5949280"/>
            <a:ext cx="78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Galli, Martinelli, Melchiorri, Pagano, Sherwin, Spergel, </a:t>
            </a:r>
            <a:r>
              <a:rPr lang="it-IT" dirty="0"/>
              <a:t> </a:t>
            </a:r>
            <a:r>
              <a:rPr lang="it-IT" dirty="0" smtClean="0"/>
              <a:t>Phys.Rev.D82:123504,2010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46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0"/>
            <a:ext cx="8578481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5589240"/>
            <a:ext cx="319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smtClean="0">
                <a:hlinkClick r:id="rId3" tooltip="Abstract"/>
              </a:rPr>
              <a:t>Abazajan et al, arXiv:1103.5083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9720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2091" y="1340768"/>
            <a:ext cx="85184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Recent CMB measurements fully confirm </a:t>
            </a:r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/>
              <a:t>-CDM. New bounds on neutrino mass. </a:t>
            </a:r>
          </a:p>
          <a:p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Hints for extra relativistic neutrino background. </a:t>
            </a:r>
          </a:p>
          <a:p>
            <a:r>
              <a:rPr lang="it-IT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future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constraints</a:t>
            </a:r>
            <a:r>
              <a:rPr lang="it-IT" dirty="0" smtClean="0"/>
              <a:t> on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laboratory</a:t>
            </a:r>
            <a:endParaRPr lang="it-IT" dirty="0" smtClean="0"/>
          </a:p>
          <a:p>
            <a:r>
              <a:rPr lang="it-IT" dirty="0" smtClean="0"/>
              <a:t>Physics could be achieved.</a:t>
            </a:r>
          </a:p>
          <a:p>
            <a:endParaRPr lang="it-IT" dirty="0"/>
          </a:p>
          <a:p>
            <a:r>
              <a:rPr lang="it-IT" dirty="0" smtClean="0"/>
              <a:t>In early 2013 from Planck we may know: 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If the total neutrino mass is less than 0.4eV.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If there is an extra background of relativistic particles.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Helium abundance with 0.01 accuracy.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dirty="0" smtClean="0"/>
              <a:t>- Combining Planck with a small scale future CMB experiment can reach 0.1 eV sensitivity.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5984" y="109815"/>
            <a:ext cx="4330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CONCLUSIONS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dirty="0" smtClean="0"/>
              <a:t>Future constraints on steriles masses and numbers (Planck+Euclid/BOSS)</a:t>
            </a:r>
            <a:endParaRPr lang="it-IT" sz="28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23963"/>
            <a:ext cx="83153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1560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Giusarma et al., 2011 </a:t>
            </a:r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arxiv.org/abs/1102.4774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9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36626</TotalTime>
  <Words>2386</Words>
  <Application>Microsoft Office PowerPoint</Application>
  <PresentationFormat>On-screen Show (4:3)</PresentationFormat>
  <Paragraphs>439</Paragraphs>
  <Slides>98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Tema di Office</vt:lpstr>
      <vt:lpstr>Equazione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CMB Anisotropy: BASICS</vt:lpstr>
      <vt:lpstr>CMB Anisotropy: BASICS</vt:lpstr>
      <vt:lpstr>CMB Anisotropy: BASICS</vt:lpstr>
      <vt:lpstr>PowerPoint Presentation</vt:lpstr>
      <vt:lpstr>CMB Anisotropy: BASICS</vt:lpstr>
      <vt:lpstr>PowerPoint Presentation</vt:lpstr>
      <vt:lpstr>PowerPoint Presentation</vt:lpstr>
      <vt:lpstr>PowerPoint Presentation</vt:lpstr>
      <vt:lpstr>CMB Anisotropy: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CMB  Parameters</vt:lpstr>
      <vt:lpstr>How to get a bound on a cosmological parameter</vt:lpstr>
      <vt:lpstr>PowerPoint Presentation</vt:lpstr>
      <vt:lpstr>PowerPoint Presentation</vt:lpstr>
      <vt:lpstr>Enrico Fermi:"I remember my friend Johnny von Neumann used to say, 'with four parameters I can fit an elephant and with five I can make him wiggle his trunk.‘”</vt:lpstr>
      <vt:lpstr>Extensions to the standard model</vt:lpstr>
      <vt:lpstr>PowerPoint Presentation</vt:lpstr>
      <vt:lpstr>PowerPoint Presentation</vt:lpstr>
      <vt:lpstr>PowerPoint Presentation</vt:lpstr>
      <vt:lpstr>LSS as a cosmic yardstick</vt:lpstr>
      <vt:lpstr>Recent detections of the baryonic signature</vt:lpstr>
      <vt:lpstr>The 2dFGRS power spectrum</vt:lpstr>
      <vt:lpstr>The SDSS LRG correlation function</vt:lpstr>
      <vt:lpstr>«Laboratory»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CMB anisotropies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the neutrino hierarchy</vt:lpstr>
      <vt:lpstr>PowerPoint Presentation</vt:lpstr>
      <vt:lpstr>PowerPoint Presentation</vt:lpstr>
      <vt:lpstr>Effect of Neutrinos in the CMB: Early ISW</vt:lpstr>
      <vt:lpstr>PowerPoint Presentation</vt:lpstr>
      <vt:lpstr>PowerPoint Presentation</vt:lpstr>
      <vt:lpstr>PowerPoint Presentation</vt:lpstr>
      <vt:lpstr>Age of the Universe</vt:lpstr>
      <vt:lpstr>Age of the Universe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CMB Anisotropy: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the neutrino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constraints on steriles masses and numbers (Planck+Euclid/BOSS)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</dc:creator>
  <cp:lastModifiedBy>Alex</cp:lastModifiedBy>
  <cp:revision>113</cp:revision>
  <dcterms:created xsi:type="dcterms:W3CDTF">2010-05-16T17:42:24Z</dcterms:created>
  <dcterms:modified xsi:type="dcterms:W3CDTF">2011-05-16T16:33:11Z</dcterms:modified>
</cp:coreProperties>
</file>