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31" r:id="rId2"/>
    <p:sldId id="296" r:id="rId3"/>
    <p:sldId id="292" r:id="rId4"/>
    <p:sldId id="293" r:id="rId5"/>
    <p:sldId id="313" r:id="rId6"/>
    <p:sldId id="326" r:id="rId7"/>
    <p:sldId id="327" r:id="rId8"/>
    <p:sldId id="263" r:id="rId9"/>
    <p:sldId id="256" r:id="rId10"/>
    <p:sldId id="257" r:id="rId11"/>
    <p:sldId id="258" r:id="rId12"/>
    <p:sldId id="259" r:id="rId13"/>
    <p:sldId id="260" r:id="rId14"/>
    <p:sldId id="261" r:id="rId15"/>
    <p:sldId id="262" r:id="rId16"/>
    <p:sldId id="264" r:id="rId17"/>
    <p:sldId id="265" r:id="rId18"/>
    <p:sldId id="282" r:id="rId19"/>
    <p:sldId id="283" r:id="rId20"/>
    <p:sldId id="332" r:id="rId21"/>
    <p:sldId id="284" r:id="rId22"/>
    <p:sldId id="285" r:id="rId23"/>
    <p:sldId id="286" r:id="rId24"/>
    <p:sldId id="328" r:id="rId25"/>
    <p:sldId id="329" r:id="rId26"/>
    <p:sldId id="287" r:id="rId27"/>
    <p:sldId id="330" r:id="rId28"/>
    <p:sldId id="288" r:id="rId29"/>
    <p:sldId id="289" r:id="rId30"/>
    <p:sldId id="290" r:id="rId31"/>
    <p:sldId id="291" r:id="rId32"/>
    <p:sldId id="300" r:id="rId33"/>
    <p:sldId id="301" r:id="rId34"/>
    <p:sldId id="302" r:id="rId35"/>
    <p:sldId id="303" r:id="rId36"/>
    <p:sldId id="335" r:id="rId37"/>
    <p:sldId id="323" r:id="rId38"/>
    <p:sldId id="305" r:id="rId39"/>
    <p:sldId id="333" r:id="rId40"/>
    <p:sldId id="306" r:id="rId41"/>
    <p:sldId id="307" r:id="rId42"/>
    <p:sldId id="316" r:id="rId43"/>
    <p:sldId id="317" r:id="rId44"/>
    <p:sldId id="318" r:id="rId45"/>
    <p:sldId id="320" r:id="rId46"/>
    <p:sldId id="321" r:id="rId47"/>
    <p:sldId id="308" r:id="rId48"/>
    <p:sldId id="309" r:id="rId49"/>
    <p:sldId id="310" r:id="rId50"/>
    <p:sldId id="311"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EC"/>
    <a:srgbClr val="F9583E"/>
    <a:srgbClr val="C8EE5E"/>
    <a:srgbClr val="FFEEC2"/>
    <a:srgbClr val="FFDA40"/>
    <a:srgbClr val="FEC440"/>
    <a:srgbClr val="FE9D40"/>
    <a:srgbClr val="F0B13B"/>
    <a:srgbClr val="D6D6D6"/>
    <a:srgbClr val="D3E2D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99" autoAdjust="0"/>
    <p:restoredTop sz="94660"/>
  </p:normalViewPr>
  <p:slideViewPr>
    <p:cSldViewPr snapToGrid="0" snapToObjects="1">
      <p:cViewPr varScale="1">
        <p:scale>
          <a:sx n="68" d="100"/>
          <a:sy n="68" d="100"/>
        </p:scale>
        <p:origin x="-990" y="-45"/>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251FB4-4DBB-AC45-809E-9E7C2C11A7E7}" type="datetimeFigureOut">
              <a:rPr lang="en-US" smtClean="0"/>
              <a:t>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C4937E-D846-6E43-A8A9-F7DB254C31B5}" type="slidenum">
              <a:rPr lang="en-US" smtClean="0"/>
              <a:t>‹#›</a:t>
            </a:fld>
            <a:endParaRPr lang="en-US"/>
          </a:p>
        </p:txBody>
      </p:sp>
    </p:spTree>
    <p:extLst>
      <p:ext uri="{BB962C8B-B14F-4D97-AF65-F5344CB8AC3E}">
        <p14:creationId xmlns:p14="http://schemas.microsoft.com/office/powerpoint/2010/main" val="2997673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51FB4-4DBB-AC45-809E-9E7C2C11A7E7}" type="datetimeFigureOut">
              <a:rPr lang="en-US" smtClean="0"/>
              <a:t>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C4937E-D846-6E43-A8A9-F7DB254C31B5}" type="slidenum">
              <a:rPr lang="en-US" smtClean="0"/>
              <a:t>‹#›</a:t>
            </a:fld>
            <a:endParaRPr lang="en-US"/>
          </a:p>
        </p:txBody>
      </p:sp>
    </p:spTree>
    <p:extLst>
      <p:ext uri="{BB962C8B-B14F-4D97-AF65-F5344CB8AC3E}">
        <p14:creationId xmlns:p14="http://schemas.microsoft.com/office/powerpoint/2010/main" val="519682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51FB4-4DBB-AC45-809E-9E7C2C11A7E7}" type="datetimeFigureOut">
              <a:rPr lang="en-US" smtClean="0"/>
              <a:t>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C4937E-D846-6E43-A8A9-F7DB254C31B5}" type="slidenum">
              <a:rPr lang="en-US" smtClean="0"/>
              <a:t>‹#›</a:t>
            </a:fld>
            <a:endParaRPr lang="en-US"/>
          </a:p>
        </p:txBody>
      </p:sp>
    </p:spTree>
    <p:extLst>
      <p:ext uri="{BB962C8B-B14F-4D97-AF65-F5344CB8AC3E}">
        <p14:creationId xmlns:p14="http://schemas.microsoft.com/office/powerpoint/2010/main" val="524185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51FB4-4DBB-AC45-809E-9E7C2C11A7E7}" type="datetimeFigureOut">
              <a:rPr lang="en-US" smtClean="0"/>
              <a:t>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C4937E-D846-6E43-A8A9-F7DB254C31B5}" type="slidenum">
              <a:rPr lang="en-US" smtClean="0"/>
              <a:t>‹#›</a:t>
            </a:fld>
            <a:endParaRPr lang="en-US"/>
          </a:p>
        </p:txBody>
      </p:sp>
    </p:spTree>
    <p:extLst>
      <p:ext uri="{BB962C8B-B14F-4D97-AF65-F5344CB8AC3E}">
        <p14:creationId xmlns:p14="http://schemas.microsoft.com/office/powerpoint/2010/main" val="1180715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251FB4-4DBB-AC45-809E-9E7C2C11A7E7}" type="datetimeFigureOut">
              <a:rPr lang="en-US" smtClean="0"/>
              <a:t>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C4937E-D846-6E43-A8A9-F7DB254C31B5}" type="slidenum">
              <a:rPr lang="en-US" smtClean="0"/>
              <a:t>‹#›</a:t>
            </a:fld>
            <a:endParaRPr lang="en-US"/>
          </a:p>
        </p:txBody>
      </p:sp>
    </p:spTree>
    <p:extLst>
      <p:ext uri="{BB962C8B-B14F-4D97-AF65-F5344CB8AC3E}">
        <p14:creationId xmlns:p14="http://schemas.microsoft.com/office/powerpoint/2010/main" val="1667236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251FB4-4DBB-AC45-809E-9E7C2C11A7E7}" type="datetimeFigureOut">
              <a:rPr lang="en-US" smtClean="0"/>
              <a:t>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C4937E-D846-6E43-A8A9-F7DB254C31B5}" type="slidenum">
              <a:rPr lang="en-US" smtClean="0"/>
              <a:t>‹#›</a:t>
            </a:fld>
            <a:endParaRPr lang="en-US"/>
          </a:p>
        </p:txBody>
      </p:sp>
    </p:spTree>
    <p:extLst>
      <p:ext uri="{BB962C8B-B14F-4D97-AF65-F5344CB8AC3E}">
        <p14:creationId xmlns:p14="http://schemas.microsoft.com/office/powerpoint/2010/main" val="3619561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251FB4-4DBB-AC45-809E-9E7C2C11A7E7}" type="datetimeFigureOut">
              <a:rPr lang="en-US" smtClean="0"/>
              <a:t>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C4937E-D846-6E43-A8A9-F7DB254C31B5}" type="slidenum">
              <a:rPr lang="en-US" smtClean="0"/>
              <a:t>‹#›</a:t>
            </a:fld>
            <a:endParaRPr lang="en-US"/>
          </a:p>
        </p:txBody>
      </p:sp>
    </p:spTree>
    <p:extLst>
      <p:ext uri="{BB962C8B-B14F-4D97-AF65-F5344CB8AC3E}">
        <p14:creationId xmlns:p14="http://schemas.microsoft.com/office/powerpoint/2010/main" val="3103430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251FB4-4DBB-AC45-809E-9E7C2C11A7E7}" type="datetimeFigureOut">
              <a:rPr lang="en-US" smtClean="0"/>
              <a:t>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C4937E-D846-6E43-A8A9-F7DB254C31B5}" type="slidenum">
              <a:rPr lang="en-US" smtClean="0"/>
              <a:t>‹#›</a:t>
            </a:fld>
            <a:endParaRPr lang="en-US"/>
          </a:p>
        </p:txBody>
      </p:sp>
    </p:spTree>
    <p:extLst>
      <p:ext uri="{BB962C8B-B14F-4D97-AF65-F5344CB8AC3E}">
        <p14:creationId xmlns:p14="http://schemas.microsoft.com/office/powerpoint/2010/main" val="1044735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51FB4-4DBB-AC45-809E-9E7C2C11A7E7}" type="datetimeFigureOut">
              <a:rPr lang="en-US" smtClean="0"/>
              <a:t>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C4937E-D846-6E43-A8A9-F7DB254C31B5}" type="slidenum">
              <a:rPr lang="en-US" smtClean="0"/>
              <a:t>‹#›</a:t>
            </a:fld>
            <a:endParaRPr lang="en-US"/>
          </a:p>
        </p:txBody>
      </p:sp>
    </p:spTree>
    <p:extLst>
      <p:ext uri="{BB962C8B-B14F-4D97-AF65-F5344CB8AC3E}">
        <p14:creationId xmlns:p14="http://schemas.microsoft.com/office/powerpoint/2010/main" val="1015370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251FB4-4DBB-AC45-809E-9E7C2C11A7E7}" type="datetimeFigureOut">
              <a:rPr lang="en-US" smtClean="0"/>
              <a:t>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C4937E-D846-6E43-A8A9-F7DB254C31B5}" type="slidenum">
              <a:rPr lang="en-US" smtClean="0"/>
              <a:t>‹#›</a:t>
            </a:fld>
            <a:endParaRPr lang="en-US"/>
          </a:p>
        </p:txBody>
      </p:sp>
    </p:spTree>
    <p:extLst>
      <p:ext uri="{BB962C8B-B14F-4D97-AF65-F5344CB8AC3E}">
        <p14:creationId xmlns:p14="http://schemas.microsoft.com/office/powerpoint/2010/main" val="993381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251FB4-4DBB-AC45-809E-9E7C2C11A7E7}" type="datetimeFigureOut">
              <a:rPr lang="en-US" smtClean="0"/>
              <a:t>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C4937E-D846-6E43-A8A9-F7DB254C31B5}" type="slidenum">
              <a:rPr lang="en-US" smtClean="0"/>
              <a:t>‹#›</a:t>
            </a:fld>
            <a:endParaRPr lang="en-US"/>
          </a:p>
        </p:txBody>
      </p:sp>
    </p:spTree>
    <p:extLst>
      <p:ext uri="{BB962C8B-B14F-4D97-AF65-F5344CB8AC3E}">
        <p14:creationId xmlns:p14="http://schemas.microsoft.com/office/powerpoint/2010/main" val="1188557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251FB4-4DBB-AC45-809E-9E7C2C11A7E7}" type="datetimeFigureOut">
              <a:rPr lang="en-US" smtClean="0"/>
              <a:t>2/4/2016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C4937E-D846-6E43-A8A9-F7DB254C31B5}" type="slidenum">
              <a:rPr lang="en-US" smtClean="0"/>
              <a:t>‹#›</a:t>
            </a:fld>
            <a:endParaRPr lang="en-US"/>
          </a:p>
        </p:txBody>
      </p:sp>
    </p:spTree>
    <p:extLst>
      <p:ext uri="{BB962C8B-B14F-4D97-AF65-F5344CB8AC3E}">
        <p14:creationId xmlns:p14="http://schemas.microsoft.com/office/powerpoint/2010/main" val="3424699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0.emf"/><Relationship Id="rId5" Type="http://schemas.openxmlformats.org/officeDocument/2006/relationships/oleObject" Target="../embeddings/oleObject1.bin"/><Relationship Id="rId4" Type="http://schemas.openxmlformats.org/officeDocument/2006/relationships/image" Target="../media/image52.jpg"/></Relationships>
</file>

<file path=ppt/slides/_rels/slide3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emf"/><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image" Target="../media/image60.jpg"/><Relationship Id="rId1" Type="http://schemas.openxmlformats.org/officeDocument/2006/relationships/slideLayout" Target="../slideLayouts/slideLayout1.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 Id="rId9" Type="http://schemas.openxmlformats.org/officeDocument/2006/relationships/image" Target="../media/image67.jp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78.gif"/><Relationship Id="rId7" Type="http://schemas.openxmlformats.org/officeDocument/2006/relationships/image" Target="../media/image82.jpg"/><Relationship Id="rId2" Type="http://schemas.openxmlformats.org/officeDocument/2006/relationships/image" Target="../media/image77.gif"/><Relationship Id="rId1" Type="http://schemas.openxmlformats.org/officeDocument/2006/relationships/slideLayout" Target="../slideLayouts/slideLayout2.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gif"/></Relationships>
</file>

<file path=ppt/slides/_rels/slide43.xml.rels><?xml version="1.0" encoding="UTF-8" standalone="yes"?>
<Relationships xmlns="http://schemas.openxmlformats.org/package/2006/relationships"><Relationship Id="rId8" Type="http://schemas.openxmlformats.org/officeDocument/2006/relationships/image" Target="../media/image89.gif"/><Relationship Id="rId13" Type="http://schemas.openxmlformats.org/officeDocument/2006/relationships/image" Target="../media/image92.jpeg"/><Relationship Id="rId18" Type="http://schemas.microsoft.com/office/2007/relationships/hdphoto" Target="../media/hdphoto5.wdp"/><Relationship Id="rId3" Type="http://schemas.openxmlformats.org/officeDocument/2006/relationships/image" Target="../media/image84.jpg"/><Relationship Id="rId7" Type="http://schemas.openxmlformats.org/officeDocument/2006/relationships/image" Target="../media/image88.jpg"/><Relationship Id="rId12" Type="http://schemas.microsoft.com/office/2007/relationships/hdphoto" Target="../media/hdphoto2.wdp"/><Relationship Id="rId17" Type="http://schemas.openxmlformats.org/officeDocument/2006/relationships/image" Target="../media/image94.jpeg"/><Relationship Id="rId2" Type="http://schemas.openxmlformats.org/officeDocument/2006/relationships/image" Target="../media/image77.gif"/><Relationship Id="rId16" Type="http://schemas.microsoft.com/office/2007/relationships/hdphoto" Target="../media/hdphoto4.wdp"/><Relationship Id="rId1" Type="http://schemas.openxmlformats.org/officeDocument/2006/relationships/slideLayout" Target="../slideLayouts/slideLayout2.xml"/><Relationship Id="rId6" Type="http://schemas.openxmlformats.org/officeDocument/2006/relationships/image" Target="../media/image87.gif"/><Relationship Id="rId11" Type="http://schemas.openxmlformats.org/officeDocument/2006/relationships/image" Target="../media/image91.jpeg"/><Relationship Id="rId5" Type="http://schemas.openxmlformats.org/officeDocument/2006/relationships/image" Target="../media/image86.jpg"/><Relationship Id="rId15" Type="http://schemas.openxmlformats.org/officeDocument/2006/relationships/image" Target="../media/image93.jpeg"/><Relationship Id="rId10" Type="http://schemas.microsoft.com/office/2007/relationships/hdphoto" Target="../media/hdphoto1.wdp"/><Relationship Id="rId4" Type="http://schemas.openxmlformats.org/officeDocument/2006/relationships/image" Target="../media/image85.jpg"/><Relationship Id="rId9" Type="http://schemas.openxmlformats.org/officeDocument/2006/relationships/image" Target="../media/image90.jpeg"/><Relationship Id="rId14" Type="http://schemas.microsoft.com/office/2007/relationships/hdphoto" Target="../media/hdphoto3.wdp"/></Relationships>
</file>

<file path=ppt/slides/_rels/slide44.xml.rels><?xml version="1.0" encoding="UTF-8" standalone="yes"?>
<Relationships xmlns="http://schemas.openxmlformats.org/package/2006/relationships"><Relationship Id="rId3" Type="http://schemas.openxmlformats.org/officeDocument/2006/relationships/image" Target="../media/image81.jpg"/><Relationship Id="rId7" Type="http://schemas.openxmlformats.org/officeDocument/2006/relationships/image" Target="../media/image99.jpg"/><Relationship Id="rId2" Type="http://schemas.openxmlformats.org/officeDocument/2006/relationships/image" Target="../media/image95.jpg"/><Relationship Id="rId1" Type="http://schemas.openxmlformats.org/officeDocument/2006/relationships/slideLayout" Target="../slideLayouts/slideLayout2.xml"/><Relationship Id="rId6" Type="http://schemas.openxmlformats.org/officeDocument/2006/relationships/image" Target="../media/image98.jpg"/><Relationship Id="rId5" Type="http://schemas.openxmlformats.org/officeDocument/2006/relationships/image" Target="../media/image97.png"/><Relationship Id="rId4" Type="http://schemas.openxmlformats.org/officeDocument/2006/relationships/image" Target="../media/image96.jpg"/></Relationships>
</file>

<file path=ppt/slides/_rels/slide4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2.xml"/><Relationship Id="rId4" Type="http://schemas.openxmlformats.org/officeDocument/2006/relationships/image" Target="../media/image104.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6300" y="1365250"/>
            <a:ext cx="6705600" cy="646331"/>
          </a:xfrm>
          <a:prstGeom prst="rect">
            <a:avLst/>
          </a:prstGeom>
          <a:noFill/>
        </p:spPr>
        <p:txBody>
          <a:bodyPr wrap="square" rtlCol="0">
            <a:spAutoFit/>
          </a:bodyPr>
          <a:lstStyle/>
          <a:p>
            <a:pPr algn="ctr"/>
            <a:r>
              <a:rPr lang="en-US" sz="3600" dirty="0" err="1" smtClean="0"/>
              <a:t>Oscillazioni</a:t>
            </a:r>
            <a:r>
              <a:rPr lang="en-US" sz="3600" dirty="0" smtClean="0"/>
              <a:t> di </a:t>
            </a:r>
            <a:r>
              <a:rPr lang="en-US" sz="3600" dirty="0" err="1" smtClean="0"/>
              <a:t>neutrini</a:t>
            </a:r>
            <a:endParaRPr lang="en-US" sz="3600" dirty="0"/>
          </a:p>
        </p:txBody>
      </p:sp>
      <p:sp>
        <p:nvSpPr>
          <p:cNvPr id="5" name="TextBox 4"/>
          <p:cNvSpPr txBox="1"/>
          <p:nvPr/>
        </p:nvSpPr>
        <p:spPr>
          <a:xfrm>
            <a:off x="1993900" y="2552700"/>
            <a:ext cx="4552950" cy="646331"/>
          </a:xfrm>
          <a:prstGeom prst="rect">
            <a:avLst/>
          </a:prstGeom>
          <a:noFill/>
        </p:spPr>
        <p:txBody>
          <a:bodyPr wrap="square" rtlCol="0">
            <a:spAutoFit/>
          </a:bodyPr>
          <a:lstStyle/>
          <a:p>
            <a:pPr algn="ctr"/>
            <a:r>
              <a:rPr lang="en-US" dirty="0" smtClean="0"/>
              <a:t>Mauro Mezzetto</a:t>
            </a:r>
          </a:p>
          <a:p>
            <a:pPr algn="ctr"/>
            <a:r>
              <a:rPr lang="en-US" dirty="0" smtClean="0"/>
              <a:t>INFN – Sezione di Padova</a:t>
            </a:r>
            <a:endParaRPr lang="en-US" dirty="0"/>
          </a:p>
        </p:txBody>
      </p:sp>
      <p:sp>
        <p:nvSpPr>
          <p:cNvPr id="6" name="TextBox 5"/>
          <p:cNvSpPr txBox="1"/>
          <p:nvPr/>
        </p:nvSpPr>
        <p:spPr>
          <a:xfrm>
            <a:off x="203200" y="6146800"/>
            <a:ext cx="8445500" cy="369332"/>
          </a:xfrm>
          <a:prstGeom prst="rect">
            <a:avLst/>
          </a:prstGeom>
          <a:noFill/>
        </p:spPr>
        <p:txBody>
          <a:bodyPr wrap="square" rtlCol="0">
            <a:spAutoFit/>
          </a:bodyPr>
          <a:lstStyle/>
          <a:p>
            <a:pPr algn="ctr"/>
            <a:r>
              <a:rPr lang="en-US" dirty="0" err="1" smtClean="0"/>
              <a:t>Giornata</a:t>
            </a:r>
            <a:r>
              <a:rPr lang="en-US" dirty="0" smtClean="0"/>
              <a:t> </a:t>
            </a:r>
            <a:r>
              <a:rPr lang="en-US" dirty="0" err="1" smtClean="0"/>
              <a:t>Fermiana</a:t>
            </a:r>
            <a:r>
              <a:rPr lang="en-US" dirty="0" smtClean="0"/>
              <a:t>, Padova 5 </a:t>
            </a:r>
            <a:r>
              <a:rPr lang="en-US" dirty="0" err="1" smtClean="0"/>
              <a:t>febbraio</a:t>
            </a:r>
            <a:r>
              <a:rPr lang="en-US" dirty="0" smtClean="0"/>
              <a:t> 2016</a:t>
            </a:r>
            <a:endParaRPr lang="en-US" dirty="0"/>
          </a:p>
        </p:txBody>
      </p:sp>
    </p:spTree>
    <p:extLst>
      <p:ext uri="{BB962C8B-B14F-4D97-AF65-F5344CB8AC3E}">
        <p14:creationId xmlns:p14="http://schemas.microsoft.com/office/powerpoint/2010/main" val="1385619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cha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420" y="1395493"/>
            <a:ext cx="8363380" cy="5462507"/>
          </a:xfrm>
          <a:prstGeom prst="rect">
            <a:avLst/>
          </a:prstGeom>
        </p:spPr>
      </p:pic>
      <p:sp>
        <p:nvSpPr>
          <p:cNvPr id="3" name="Rounded Rectangle 2"/>
          <p:cNvSpPr/>
          <p:nvPr/>
        </p:nvSpPr>
        <p:spPr>
          <a:xfrm>
            <a:off x="761999" y="1812925"/>
            <a:ext cx="2302287" cy="435620"/>
          </a:xfrm>
          <a:prstGeom prst="roundRect">
            <a:avLst/>
          </a:prstGeom>
          <a:solidFill>
            <a:srgbClr val="FF0000">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le 1"/>
          <p:cNvSpPr>
            <a:spLocks noGrp="1"/>
          </p:cNvSpPr>
          <p:nvPr>
            <p:ph type="title"/>
          </p:nvPr>
        </p:nvSpPr>
        <p:spPr>
          <a:xfrm>
            <a:off x="457200" y="0"/>
            <a:ext cx="8229600" cy="723219"/>
          </a:xfrm>
        </p:spPr>
        <p:style>
          <a:lnRef idx="1">
            <a:schemeClr val="accent6"/>
          </a:lnRef>
          <a:fillRef idx="2">
            <a:schemeClr val="accent6"/>
          </a:fillRef>
          <a:effectRef idx="1">
            <a:schemeClr val="accent6"/>
          </a:effectRef>
          <a:fontRef idx="minor">
            <a:schemeClr val="dk1"/>
          </a:fontRef>
        </p:style>
        <p:txBody>
          <a:bodyPr>
            <a:normAutofit/>
          </a:bodyPr>
          <a:lstStyle/>
          <a:p>
            <a:r>
              <a:rPr lang="en-US" sz="4000" dirty="0" smtClean="0"/>
              <a:t>100 </a:t>
            </a:r>
            <a:r>
              <a:rPr lang="en-US" sz="4000" dirty="0" err="1" smtClean="0"/>
              <a:t>anni</a:t>
            </a:r>
            <a:r>
              <a:rPr lang="en-US" sz="4000" dirty="0" smtClean="0"/>
              <a:t> </a:t>
            </a:r>
            <a:r>
              <a:rPr lang="en-US" sz="4000" dirty="0" err="1" smtClean="0"/>
              <a:t>dopo</a:t>
            </a:r>
            <a:r>
              <a:rPr lang="en-US" sz="4000" dirty="0" smtClean="0"/>
              <a:t>: </a:t>
            </a:r>
            <a:r>
              <a:rPr lang="en-US" sz="4000" dirty="0" err="1" smtClean="0"/>
              <a:t>fusione</a:t>
            </a:r>
            <a:r>
              <a:rPr lang="en-US" sz="4000" dirty="0" smtClean="0"/>
              <a:t> </a:t>
            </a:r>
            <a:r>
              <a:rPr lang="en-US" sz="4000" dirty="0" err="1" smtClean="0"/>
              <a:t>nucleare</a:t>
            </a:r>
            <a:endParaRPr lang="en-US" sz="4000" dirty="0"/>
          </a:p>
        </p:txBody>
      </p:sp>
      <p:sp>
        <p:nvSpPr>
          <p:cNvPr id="7" name="TextBox 6"/>
          <p:cNvSpPr txBox="1"/>
          <p:nvPr/>
        </p:nvSpPr>
        <p:spPr>
          <a:xfrm>
            <a:off x="0" y="749162"/>
            <a:ext cx="9144000" cy="646331"/>
          </a:xfrm>
          <a:prstGeom prst="rect">
            <a:avLst/>
          </a:prstGeom>
          <a:noFill/>
        </p:spPr>
        <p:txBody>
          <a:bodyPr wrap="square" rtlCol="0">
            <a:spAutoFit/>
          </a:bodyPr>
          <a:lstStyle/>
          <a:p>
            <a:r>
              <a:rPr lang="en-US" dirty="0" smtClean="0">
                <a:solidFill>
                  <a:prstClr val="black"/>
                </a:solidFill>
                <a:ea typeface="+mj-ea"/>
                <a:cs typeface="+mj-cs"/>
              </a:rPr>
              <a:t>Hans Bethe, </a:t>
            </a:r>
            <a:r>
              <a:rPr lang="en-US" dirty="0" err="1" smtClean="0">
                <a:solidFill>
                  <a:prstClr val="black"/>
                </a:solidFill>
                <a:ea typeface="+mj-ea"/>
                <a:cs typeface="+mj-cs"/>
              </a:rPr>
              <a:t>Premio</a:t>
            </a:r>
            <a:r>
              <a:rPr lang="en-US" dirty="0" smtClean="0">
                <a:solidFill>
                  <a:prstClr val="black"/>
                </a:solidFill>
                <a:ea typeface="+mj-ea"/>
                <a:cs typeface="+mj-cs"/>
              </a:rPr>
              <a:t> Nobel 1967, la </a:t>
            </a:r>
            <a:r>
              <a:rPr lang="en-US" dirty="0" err="1" smtClean="0">
                <a:solidFill>
                  <a:prstClr val="black"/>
                </a:solidFill>
                <a:ea typeface="+mj-ea"/>
                <a:cs typeface="+mj-cs"/>
              </a:rPr>
              <a:t>contrazione</a:t>
            </a:r>
            <a:r>
              <a:rPr lang="en-US" dirty="0" smtClean="0">
                <a:solidFill>
                  <a:prstClr val="black"/>
                </a:solidFill>
                <a:ea typeface="+mj-ea"/>
                <a:cs typeface="+mj-cs"/>
              </a:rPr>
              <a:t> </a:t>
            </a:r>
            <a:r>
              <a:rPr lang="en-US" dirty="0" err="1" smtClean="0">
                <a:solidFill>
                  <a:prstClr val="black"/>
                </a:solidFill>
                <a:ea typeface="+mj-ea"/>
                <a:cs typeface="+mj-cs"/>
              </a:rPr>
              <a:t>gravitazionale</a:t>
            </a:r>
            <a:r>
              <a:rPr lang="en-US" dirty="0" smtClean="0">
                <a:solidFill>
                  <a:prstClr val="black"/>
                </a:solidFill>
                <a:ea typeface="+mj-ea"/>
                <a:cs typeface="+mj-cs"/>
              </a:rPr>
              <a:t> </a:t>
            </a:r>
            <a:r>
              <a:rPr lang="en-US" dirty="0" err="1" smtClean="0">
                <a:solidFill>
                  <a:prstClr val="black"/>
                </a:solidFill>
                <a:ea typeface="+mj-ea"/>
                <a:cs typeface="+mj-cs"/>
              </a:rPr>
              <a:t>innesca</a:t>
            </a:r>
            <a:r>
              <a:rPr lang="en-US" dirty="0" smtClean="0">
                <a:solidFill>
                  <a:prstClr val="black"/>
                </a:solidFill>
                <a:ea typeface="+mj-ea"/>
                <a:cs typeface="+mj-cs"/>
              </a:rPr>
              <a:t> </a:t>
            </a:r>
            <a:r>
              <a:rPr lang="en-US" dirty="0" err="1" smtClean="0">
                <a:solidFill>
                  <a:prstClr val="black"/>
                </a:solidFill>
                <a:ea typeface="+mj-ea"/>
                <a:cs typeface="+mj-cs"/>
              </a:rPr>
              <a:t>processi</a:t>
            </a:r>
            <a:r>
              <a:rPr lang="en-US" dirty="0" smtClean="0">
                <a:solidFill>
                  <a:prstClr val="black"/>
                </a:solidFill>
                <a:ea typeface="+mj-ea"/>
                <a:cs typeface="+mj-cs"/>
              </a:rPr>
              <a:t> di </a:t>
            </a:r>
            <a:r>
              <a:rPr lang="en-US" dirty="0" err="1" smtClean="0">
                <a:solidFill>
                  <a:prstClr val="black"/>
                </a:solidFill>
                <a:ea typeface="+mj-ea"/>
                <a:cs typeface="+mj-cs"/>
              </a:rPr>
              <a:t>fusione</a:t>
            </a:r>
            <a:r>
              <a:rPr lang="en-US" dirty="0" smtClean="0">
                <a:solidFill>
                  <a:prstClr val="black"/>
                </a:solidFill>
                <a:ea typeface="+mj-ea"/>
                <a:cs typeface="+mj-cs"/>
              </a:rPr>
              <a:t> </a:t>
            </a:r>
            <a:r>
              <a:rPr lang="en-US" dirty="0" err="1" smtClean="0">
                <a:solidFill>
                  <a:prstClr val="black"/>
                </a:solidFill>
                <a:ea typeface="+mj-ea"/>
                <a:cs typeface="+mj-cs"/>
              </a:rPr>
              <a:t>nucleare</a:t>
            </a:r>
            <a:r>
              <a:rPr lang="en-US" dirty="0" smtClean="0">
                <a:solidFill>
                  <a:prstClr val="black"/>
                </a:solidFill>
                <a:ea typeface="+mj-ea"/>
                <a:cs typeface="+mj-cs"/>
              </a:rPr>
              <a:t>, </a:t>
            </a:r>
            <a:r>
              <a:rPr lang="en-US" dirty="0" err="1" smtClean="0">
                <a:solidFill>
                  <a:prstClr val="black"/>
                </a:solidFill>
                <a:ea typeface="+mj-ea"/>
                <a:cs typeface="+mj-cs"/>
              </a:rPr>
              <a:t>che</a:t>
            </a:r>
            <a:r>
              <a:rPr lang="en-US" dirty="0" smtClean="0">
                <a:solidFill>
                  <a:prstClr val="black"/>
                </a:solidFill>
                <a:ea typeface="+mj-ea"/>
                <a:cs typeface="+mj-cs"/>
              </a:rPr>
              <a:t> la </a:t>
            </a:r>
            <a:r>
              <a:rPr lang="en-US" dirty="0" err="1" smtClean="0">
                <a:solidFill>
                  <a:prstClr val="black"/>
                </a:solidFill>
                <a:ea typeface="+mj-ea"/>
                <a:cs typeface="+mj-cs"/>
              </a:rPr>
              <a:t>controbilanciano</a:t>
            </a:r>
            <a:r>
              <a:rPr lang="en-US" dirty="0" smtClean="0">
                <a:solidFill>
                  <a:prstClr val="black"/>
                </a:solidFill>
                <a:ea typeface="+mj-ea"/>
                <a:cs typeface="+mj-cs"/>
              </a:rPr>
              <a:t>. </a:t>
            </a:r>
            <a:r>
              <a:rPr lang="en-US" dirty="0" err="1" smtClean="0">
                <a:solidFill>
                  <a:prstClr val="black"/>
                </a:solidFill>
                <a:ea typeface="+mj-ea"/>
                <a:cs typeface="+mj-cs"/>
              </a:rPr>
              <a:t>L’energia</a:t>
            </a:r>
            <a:r>
              <a:rPr lang="en-US" dirty="0" smtClean="0">
                <a:solidFill>
                  <a:prstClr val="black"/>
                </a:solidFill>
                <a:ea typeface="+mj-ea"/>
                <a:cs typeface="+mj-cs"/>
              </a:rPr>
              <a:t> </a:t>
            </a:r>
            <a:r>
              <a:rPr lang="en-US" dirty="0" err="1" smtClean="0">
                <a:solidFill>
                  <a:prstClr val="black"/>
                </a:solidFill>
                <a:ea typeface="+mj-ea"/>
                <a:cs typeface="+mj-cs"/>
              </a:rPr>
              <a:t>liberata</a:t>
            </a:r>
            <a:r>
              <a:rPr lang="en-US" dirty="0" smtClean="0">
                <a:solidFill>
                  <a:prstClr val="black"/>
                </a:solidFill>
                <a:ea typeface="+mj-ea"/>
                <a:cs typeface="+mj-cs"/>
              </a:rPr>
              <a:t> e’ </a:t>
            </a:r>
            <a:r>
              <a:rPr lang="en-US" dirty="0" err="1" smtClean="0">
                <a:solidFill>
                  <a:prstClr val="black"/>
                </a:solidFill>
                <a:ea typeface="+mj-ea"/>
                <a:cs typeface="+mj-cs"/>
              </a:rPr>
              <a:t>sufficiente</a:t>
            </a:r>
            <a:r>
              <a:rPr lang="en-US" dirty="0" smtClean="0">
                <a:solidFill>
                  <a:prstClr val="black"/>
                </a:solidFill>
                <a:ea typeface="+mj-ea"/>
                <a:cs typeface="+mj-cs"/>
              </a:rPr>
              <a:t> ad </a:t>
            </a:r>
            <a:r>
              <a:rPr lang="en-US" dirty="0" err="1" smtClean="0">
                <a:solidFill>
                  <a:prstClr val="black"/>
                </a:solidFill>
                <a:ea typeface="+mj-ea"/>
                <a:cs typeface="+mj-cs"/>
              </a:rPr>
              <a:t>alimentare</a:t>
            </a:r>
            <a:r>
              <a:rPr lang="en-US" dirty="0" smtClean="0">
                <a:solidFill>
                  <a:prstClr val="black"/>
                </a:solidFill>
                <a:ea typeface="+mj-ea"/>
                <a:cs typeface="+mj-cs"/>
              </a:rPr>
              <a:t> </a:t>
            </a:r>
            <a:r>
              <a:rPr lang="en-US" dirty="0" err="1" smtClean="0">
                <a:solidFill>
                  <a:prstClr val="black"/>
                </a:solidFill>
                <a:ea typeface="+mj-ea"/>
                <a:cs typeface="+mj-cs"/>
              </a:rPr>
              <a:t>il</a:t>
            </a:r>
            <a:r>
              <a:rPr lang="en-US" dirty="0" smtClean="0">
                <a:solidFill>
                  <a:prstClr val="black"/>
                </a:solidFill>
                <a:ea typeface="+mj-ea"/>
                <a:cs typeface="+mj-cs"/>
              </a:rPr>
              <a:t> Sole.</a:t>
            </a:r>
            <a:endParaRPr lang="en-US" dirty="0"/>
          </a:p>
        </p:txBody>
      </p:sp>
      <p:sp>
        <p:nvSpPr>
          <p:cNvPr id="6" name="Rounded Rectangle 5"/>
          <p:cNvSpPr/>
          <p:nvPr/>
        </p:nvSpPr>
        <p:spPr>
          <a:xfrm>
            <a:off x="762000" y="5132212"/>
            <a:ext cx="2302286" cy="466035"/>
          </a:xfrm>
          <a:prstGeom prst="roundRect">
            <a:avLst/>
          </a:prstGeom>
          <a:solidFill>
            <a:srgbClr val="FF0000">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smtClean="0"/>
          </a:p>
          <a:p>
            <a:pPr algn="ctr"/>
            <a:endParaRPr lang="it-IT" dirty="0"/>
          </a:p>
        </p:txBody>
      </p:sp>
      <p:sp>
        <p:nvSpPr>
          <p:cNvPr id="8" name="Rounded Rectangle 7"/>
          <p:cNvSpPr/>
          <p:nvPr/>
        </p:nvSpPr>
        <p:spPr>
          <a:xfrm>
            <a:off x="3359151" y="2641600"/>
            <a:ext cx="2292350" cy="436557"/>
          </a:xfrm>
          <a:prstGeom prst="roundRect">
            <a:avLst/>
          </a:prstGeom>
          <a:solidFill>
            <a:srgbClr val="FF0000">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388983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3219"/>
          </a:xfrm>
        </p:spPr>
        <p:style>
          <a:lnRef idx="1">
            <a:schemeClr val="accent6"/>
          </a:lnRef>
          <a:fillRef idx="2">
            <a:schemeClr val="accent6"/>
          </a:fillRef>
          <a:effectRef idx="1">
            <a:schemeClr val="accent6"/>
          </a:effectRef>
          <a:fontRef idx="minor">
            <a:schemeClr val="dk1"/>
          </a:fontRef>
        </p:style>
        <p:txBody>
          <a:bodyPr>
            <a:normAutofit/>
          </a:bodyPr>
          <a:lstStyle/>
          <a:p>
            <a:r>
              <a:rPr lang="en-US" sz="4000" dirty="0" smtClean="0"/>
              <a:t>100 </a:t>
            </a:r>
            <a:r>
              <a:rPr lang="en-US" sz="4000" dirty="0" err="1" smtClean="0"/>
              <a:t>anni</a:t>
            </a:r>
            <a:r>
              <a:rPr lang="en-US" sz="4000" dirty="0" smtClean="0"/>
              <a:t> </a:t>
            </a:r>
            <a:r>
              <a:rPr lang="en-US" sz="4000" dirty="0" err="1" smtClean="0"/>
              <a:t>dopo</a:t>
            </a:r>
            <a:r>
              <a:rPr lang="en-US" sz="4000" dirty="0" smtClean="0"/>
              <a:t>: </a:t>
            </a:r>
            <a:r>
              <a:rPr lang="en-US" sz="4000" dirty="0" err="1" smtClean="0"/>
              <a:t>fusione</a:t>
            </a:r>
            <a:r>
              <a:rPr lang="en-US" sz="4000" dirty="0" smtClean="0"/>
              <a:t> </a:t>
            </a:r>
            <a:r>
              <a:rPr lang="en-US" sz="4000" dirty="0" err="1" smtClean="0"/>
              <a:t>nucleare</a:t>
            </a:r>
            <a:endParaRPr lang="en-US" sz="4000" dirty="0"/>
          </a:p>
        </p:txBody>
      </p:sp>
      <p:sp>
        <p:nvSpPr>
          <p:cNvPr id="3" name="TextBox 2"/>
          <p:cNvSpPr txBox="1"/>
          <p:nvPr/>
        </p:nvSpPr>
        <p:spPr>
          <a:xfrm>
            <a:off x="44450" y="1271743"/>
            <a:ext cx="3656190" cy="4524316"/>
          </a:xfrm>
          <a:prstGeom prst="rect">
            <a:avLst/>
          </a:prstGeom>
          <a:solidFill>
            <a:srgbClr val="FFFDEC"/>
          </a:solidFill>
          <a:ln>
            <a:solidFill>
              <a:srgbClr val="FFDA40"/>
            </a:solidFill>
          </a:ln>
        </p:spPr>
        <p:txBody>
          <a:bodyPr wrap="square" rtlCol="0">
            <a:spAutoFit/>
          </a:bodyPr>
          <a:lstStyle/>
          <a:p>
            <a:r>
              <a:rPr lang="en-US" dirty="0" err="1" smtClean="0"/>
              <a:t>Questo</a:t>
            </a:r>
            <a:r>
              <a:rPr lang="en-US" dirty="0" smtClean="0"/>
              <a:t> </a:t>
            </a:r>
            <a:r>
              <a:rPr lang="en-US" dirty="0" err="1" smtClean="0"/>
              <a:t>processo</a:t>
            </a:r>
            <a:r>
              <a:rPr lang="en-US" dirty="0" smtClean="0"/>
              <a:t> genera:</a:t>
            </a:r>
          </a:p>
          <a:p>
            <a:pPr marL="285750" indent="-285750">
              <a:buFont typeface="Arial"/>
              <a:buChar char="•"/>
            </a:pPr>
            <a:r>
              <a:rPr lang="en-US" dirty="0" err="1" smtClean="0"/>
              <a:t>Calore</a:t>
            </a:r>
            <a:r>
              <a:rPr lang="en-US" dirty="0" smtClean="0"/>
              <a:t>, </a:t>
            </a:r>
            <a:r>
              <a:rPr lang="en-US" dirty="0" err="1" smtClean="0"/>
              <a:t>che</a:t>
            </a:r>
            <a:r>
              <a:rPr lang="en-US" dirty="0" smtClean="0"/>
              <a:t> </a:t>
            </a:r>
            <a:r>
              <a:rPr lang="en-US" dirty="0" err="1" smtClean="0"/>
              <a:t>mantiene</a:t>
            </a:r>
            <a:r>
              <a:rPr lang="en-US" dirty="0" smtClean="0"/>
              <a:t> in </a:t>
            </a:r>
            <a:r>
              <a:rPr lang="en-US" dirty="0" err="1" smtClean="0"/>
              <a:t>equilibrio</a:t>
            </a:r>
            <a:r>
              <a:rPr lang="en-US" dirty="0" smtClean="0"/>
              <a:t> la </a:t>
            </a:r>
            <a:r>
              <a:rPr lang="en-US" dirty="0" err="1" smtClean="0"/>
              <a:t>massa</a:t>
            </a:r>
            <a:r>
              <a:rPr lang="en-US" dirty="0" smtClean="0"/>
              <a:t> </a:t>
            </a:r>
            <a:r>
              <a:rPr lang="en-US" dirty="0" err="1" smtClean="0"/>
              <a:t>solare</a:t>
            </a:r>
            <a:r>
              <a:rPr lang="en-US" dirty="0" smtClean="0"/>
              <a:t> con la </a:t>
            </a:r>
            <a:r>
              <a:rPr lang="en-US" dirty="0" err="1" smtClean="0"/>
              <a:t>gravitazione</a:t>
            </a:r>
            <a:r>
              <a:rPr lang="en-US" dirty="0" smtClean="0"/>
              <a:t>. </a:t>
            </a:r>
            <a:r>
              <a:rPr lang="en-US" dirty="0" err="1" smtClean="0"/>
              <a:t>Ogni</a:t>
            </a:r>
            <a:r>
              <a:rPr lang="en-US" dirty="0" smtClean="0"/>
              <a:t> </a:t>
            </a:r>
            <a:r>
              <a:rPr lang="en-US" dirty="0" err="1" smtClean="0"/>
              <a:t>reazione</a:t>
            </a:r>
            <a:r>
              <a:rPr lang="en-US" dirty="0" smtClean="0"/>
              <a:t> </a:t>
            </a:r>
            <a:r>
              <a:rPr lang="en-US" dirty="0" err="1" smtClean="0"/>
              <a:t>libera</a:t>
            </a:r>
            <a:r>
              <a:rPr lang="en-US" dirty="0" smtClean="0"/>
              <a:t> circa 26 MeV, per </a:t>
            </a:r>
            <a:r>
              <a:rPr lang="en-US" dirty="0" err="1" smtClean="0"/>
              <a:t>una</a:t>
            </a:r>
            <a:r>
              <a:rPr lang="en-US" dirty="0" smtClean="0"/>
              <a:t> </a:t>
            </a:r>
            <a:r>
              <a:rPr lang="en-US" dirty="0" err="1" smtClean="0"/>
              <a:t>potenza</a:t>
            </a:r>
            <a:r>
              <a:rPr lang="en-US" dirty="0" smtClean="0"/>
              <a:t> </a:t>
            </a:r>
            <a:r>
              <a:rPr lang="en-US" dirty="0" err="1" smtClean="0"/>
              <a:t>totale</a:t>
            </a:r>
            <a:r>
              <a:rPr lang="en-US" dirty="0" smtClean="0"/>
              <a:t> di circa 3.8 x 10</a:t>
            </a:r>
            <a:r>
              <a:rPr lang="en-US" baseline="30000" dirty="0" smtClean="0"/>
              <a:t>26</a:t>
            </a:r>
            <a:r>
              <a:rPr lang="en-US" dirty="0" smtClean="0"/>
              <a:t> watt.</a:t>
            </a:r>
          </a:p>
          <a:p>
            <a:pPr marL="285750" indent="-285750">
              <a:buFont typeface="Arial"/>
              <a:buChar char="•"/>
            </a:pPr>
            <a:r>
              <a:rPr lang="en-US" dirty="0" smtClean="0"/>
              <a:t>Luce</a:t>
            </a:r>
          </a:p>
          <a:p>
            <a:pPr marL="285750" indent="-285750">
              <a:buFont typeface="Arial"/>
              <a:buChar char="•"/>
            </a:pPr>
            <a:r>
              <a:rPr lang="en-US" dirty="0" err="1" smtClean="0"/>
              <a:t>Neutrini</a:t>
            </a:r>
            <a:r>
              <a:rPr lang="en-US" dirty="0" smtClean="0"/>
              <a:t>, </a:t>
            </a:r>
            <a:r>
              <a:rPr lang="en-US" dirty="0" err="1" smtClean="0"/>
              <a:t>che</a:t>
            </a:r>
            <a:r>
              <a:rPr lang="en-US" dirty="0" smtClean="0"/>
              <a:t> </a:t>
            </a:r>
            <a:r>
              <a:rPr lang="en-US" dirty="0" err="1" smtClean="0"/>
              <a:t>sono</a:t>
            </a:r>
            <a:r>
              <a:rPr lang="en-US" dirty="0" smtClean="0"/>
              <a:t> la “firma” di </a:t>
            </a:r>
            <a:r>
              <a:rPr lang="en-US" dirty="0" err="1" smtClean="0"/>
              <a:t>questa</a:t>
            </a:r>
            <a:r>
              <a:rPr lang="en-US" dirty="0" smtClean="0"/>
              <a:t> </a:t>
            </a:r>
            <a:r>
              <a:rPr lang="en-US" dirty="0" err="1" smtClean="0"/>
              <a:t>particolare</a:t>
            </a:r>
            <a:r>
              <a:rPr lang="en-US" dirty="0" smtClean="0"/>
              <a:t> catena di </a:t>
            </a:r>
            <a:r>
              <a:rPr lang="en-US" dirty="0" err="1" smtClean="0"/>
              <a:t>reazioni</a:t>
            </a:r>
            <a:endParaRPr lang="en-US" dirty="0" smtClean="0"/>
          </a:p>
          <a:p>
            <a:r>
              <a:rPr lang="en-US" dirty="0" smtClean="0"/>
              <a:t>       </a:t>
            </a:r>
            <a:r>
              <a:rPr lang="en-US" dirty="0" err="1" smtClean="0"/>
              <a:t>Flusso</a:t>
            </a:r>
            <a:r>
              <a:rPr lang="en-US" dirty="0" smtClean="0"/>
              <a:t> </a:t>
            </a:r>
            <a:r>
              <a:rPr lang="en-US" dirty="0" err="1" smtClean="0"/>
              <a:t>totale</a:t>
            </a:r>
            <a:r>
              <a:rPr lang="en-US" dirty="0" smtClean="0"/>
              <a:t>: </a:t>
            </a:r>
            <a:r>
              <a:rPr lang="el-GR" dirty="0" smtClean="0"/>
              <a:t>1.8</a:t>
            </a:r>
            <a:r>
              <a:rPr lang="el-GR" dirty="0"/>
              <a:t>·</a:t>
            </a:r>
            <a:r>
              <a:rPr lang="el-GR" dirty="0" smtClean="0"/>
              <a:t>10</a:t>
            </a:r>
            <a:r>
              <a:rPr lang="el-GR" baseline="30000" dirty="0" smtClean="0"/>
              <a:t>38</a:t>
            </a:r>
            <a:r>
              <a:rPr lang="en-US" baseline="30000" dirty="0" smtClean="0"/>
              <a:t> </a:t>
            </a:r>
            <a:r>
              <a:rPr lang="el-GR" dirty="0" smtClean="0"/>
              <a:t>ν</a:t>
            </a:r>
            <a:r>
              <a:rPr lang="el-GR" baseline="-25000" dirty="0" smtClean="0"/>
              <a:t>e</a:t>
            </a:r>
            <a:r>
              <a:rPr lang="el-GR" dirty="0"/>
              <a:t>/</a:t>
            </a:r>
            <a:r>
              <a:rPr lang="el-GR" dirty="0" smtClean="0"/>
              <a:t>s</a:t>
            </a:r>
            <a:r>
              <a:rPr lang="en-US" dirty="0" smtClean="0"/>
              <a:t> </a:t>
            </a:r>
          </a:p>
          <a:p>
            <a:r>
              <a:rPr lang="en-US" dirty="0"/>
              <a:t> </a:t>
            </a:r>
            <a:r>
              <a:rPr lang="en-US" dirty="0" smtClean="0"/>
              <a:t>      Sulla Terra: </a:t>
            </a:r>
            <a:r>
              <a:rPr lang="el-GR" dirty="0" smtClean="0"/>
              <a:t>6.4</a:t>
            </a:r>
            <a:r>
              <a:rPr lang="el-GR" dirty="0"/>
              <a:t>·</a:t>
            </a:r>
            <a:r>
              <a:rPr lang="el-GR" dirty="0" smtClean="0"/>
              <a:t>10</a:t>
            </a:r>
            <a:r>
              <a:rPr lang="el-GR" baseline="30000" dirty="0" smtClean="0"/>
              <a:t>10</a:t>
            </a:r>
            <a:r>
              <a:rPr lang="en-US" baseline="30000" dirty="0" smtClean="0"/>
              <a:t> </a:t>
            </a:r>
            <a:r>
              <a:rPr lang="el-GR" dirty="0" smtClean="0"/>
              <a:t>ν</a:t>
            </a:r>
            <a:r>
              <a:rPr lang="el-GR" baseline="-25000" dirty="0" smtClean="0"/>
              <a:t>e</a:t>
            </a:r>
            <a:r>
              <a:rPr lang="el-GR" dirty="0"/>
              <a:t>/cm</a:t>
            </a:r>
            <a:r>
              <a:rPr lang="el-GR" baseline="30000" dirty="0"/>
              <a:t>2</a:t>
            </a:r>
            <a:r>
              <a:rPr lang="el-GR" dirty="0"/>
              <a:t>·</a:t>
            </a:r>
            <a:r>
              <a:rPr lang="el-GR" dirty="0" smtClean="0"/>
              <a:t>s</a:t>
            </a:r>
            <a:endParaRPr lang="en-US" dirty="0" smtClean="0"/>
          </a:p>
          <a:p>
            <a:pPr marL="285750" indent="-285750">
              <a:buFont typeface="Arial"/>
              <a:buChar char="•"/>
            </a:pPr>
            <a:r>
              <a:rPr lang="en-US" dirty="0" err="1" smtClean="0"/>
              <a:t>Elementi</a:t>
            </a:r>
            <a:r>
              <a:rPr lang="en-US" dirty="0" smtClean="0"/>
              <a:t> “</a:t>
            </a:r>
            <a:r>
              <a:rPr lang="en-US" dirty="0" err="1" smtClean="0"/>
              <a:t>pesanti</a:t>
            </a:r>
            <a:r>
              <a:rPr lang="en-US" dirty="0" smtClean="0"/>
              <a:t>” </a:t>
            </a:r>
            <a:r>
              <a:rPr lang="en-US" dirty="0" err="1" smtClean="0"/>
              <a:t>fino</a:t>
            </a:r>
            <a:r>
              <a:rPr lang="en-US" dirty="0" smtClean="0"/>
              <a:t> al </a:t>
            </a:r>
            <a:r>
              <a:rPr lang="en-US" dirty="0" err="1" smtClean="0"/>
              <a:t>Boro</a:t>
            </a:r>
            <a:r>
              <a:rPr lang="en-US" dirty="0" smtClean="0"/>
              <a:t>. Dove </a:t>
            </a:r>
            <a:r>
              <a:rPr lang="en-US" dirty="0" err="1" smtClean="0"/>
              <a:t>si</a:t>
            </a:r>
            <a:r>
              <a:rPr lang="en-US" dirty="0" smtClean="0"/>
              <a:t> </a:t>
            </a:r>
            <a:r>
              <a:rPr lang="en-US" dirty="0" err="1" smtClean="0"/>
              <a:t>sono</a:t>
            </a:r>
            <a:r>
              <a:rPr lang="en-US" dirty="0" smtClean="0"/>
              <a:t> </a:t>
            </a:r>
            <a:r>
              <a:rPr lang="en-US" dirty="0" err="1" smtClean="0"/>
              <a:t>formati</a:t>
            </a:r>
            <a:r>
              <a:rPr lang="en-US" dirty="0" smtClean="0"/>
              <a:t> </a:t>
            </a:r>
            <a:r>
              <a:rPr lang="en-US" dirty="0" err="1" smtClean="0"/>
              <a:t>l’Ossigeno</a:t>
            </a:r>
            <a:r>
              <a:rPr lang="en-US" dirty="0"/>
              <a:t> </a:t>
            </a:r>
            <a:r>
              <a:rPr lang="en-US" dirty="0" smtClean="0"/>
              <a:t>e </a:t>
            </a:r>
            <a:r>
              <a:rPr lang="en-US" dirty="0" err="1" smtClean="0"/>
              <a:t>il</a:t>
            </a:r>
            <a:r>
              <a:rPr lang="en-US" dirty="0" smtClean="0"/>
              <a:t> </a:t>
            </a:r>
            <a:r>
              <a:rPr lang="en-US" dirty="0" err="1" smtClean="0"/>
              <a:t>Carbonio</a:t>
            </a:r>
            <a:r>
              <a:rPr lang="en-US" dirty="0" smtClean="0"/>
              <a:t>, </a:t>
            </a:r>
            <a:r>
              <a:rPr lang="en-US" dirty="0" err="1" smtClean="0"/>
              <a:t>cosi</a:t>
            </a:r>
            <a:r>
              <a:rPr lang="en-US" dirty="0" smtClean="0"/>
              <a:t>’ </a:t>
            </a:r>
            <a:r>
              <a:rPr lang="en-US" dirty="0" err="1" smtClean="0"/>
              <a:t>fondamentali</a:t>
            </a:r>
            <a:r>
              <a:rPr lang="en-US" dirty="0" smtClean="0"/>
              <a:t> per la nostra vita?</a:t>
            </a:r>
            <a:endParaRPr lang="en-US" dirty="0"/>
          </a:p>
        </p:txBody>
      </p:sp>
      <p:pic>
        <p:nvPicPr>
          <p:cNvPr id="5" name="Picture 4" descr="solar_spectru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3250" y="723219"/>
            <a:ext cx="4038566" cy="3240000"/>
          </a:xfrm>
          <a:prstGeom prst="rect">
            <a:avLst/>
          </a:prstGeom>
        </p:spPr>
      </p:pic>
      <p:pic>
        <p:nvPicPr>
          <p:cNvPr id="6" name="Picture 5" descr="Nucleosynthesis_Periodic_Tab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2600" y="4064000"/>
            <a:ext cx="5361400" cy="2680700"/>
          </a:xfrm>
          <a:prstGeom prst="rect">
            <a:avLst/>
          </a:prstGeom>
        </p:spPr>
      </p:pic>
    </p:spTree>
    <p:extLst>
      <p:ext uri="{BB962C8B-B14F-4D97-AF65-F5344CB8AC3E}">
        <p14:creationId xmlns:p14="http://schemas.microsoft.com/office/powerpoint/2010/main" val="30686271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650177"/>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sz="4000" dirty="0" err="1" smtClean="0"/>
              <a:t>Qualche</a:t>
            </a:r>
            <a:r>
              <a:rPr lang="en-US" sz="4000" dirty="0" smtClean="0"/>
              <a:t> </a:t>
            </a:r>
            <a:r>
              <a:rPr lang="en-US" sz="4000" dirty="0" err="1" smtClean="0"/>
              <a:t>altra</a:t>
            </a:r>
            <a:r>
              <a:rPr lang="en-US" sz="4000" dirty="0" smtClean="0"/>
              <a:t> </a:t>
            </a:r>
            <a:r>
              <a:rPr lang="en-US" sz="4000" dirty="0" err="1" smtClean="0"/>
              <a:t>notizia</a:t>
            </a:r>
            <a:r>
              <a:rPr lang="en-US" sz="4000" dirty="0" smtClean="0"/>
              <a:t> </a:t>
            </a:r>
            <a:r>
              <a:rPr lang="en-US" sz="4000" dirty="0" err="1" smtClean="0"/>
              <a:t>sul</a:t>
            </a:r>
            <a:r>
              <a:rPr lang="en-US" sz="4000" dirty="0" smtClean="0"/>
              <a:t> Sole</a:t>
            </a:r>
            <a:endParaRPr lang="en-US" sz="4000" dirty="0"/>
          </a:p>
        </p:txBody>
      </p:sp>
      <p:sp>
        <p:nvSpPr>
          <p:cNvPr id="5" name="TextBox 4"/>
          <p:cNvSpPr txBox="1"/>
          <p:nvPr/>
        </p:nvSpPr>
        <p:spPr>
          <a:xfrm>
            <a:off x="401066" y="3164681"/>
            <a:ext cx="8367694" cy="3693319"/>
          </a:xfrm>
          <a:prstGeom prst="rect">
            <a:avLst/>
          </a:prstGeom>
          <a:noFill/>
        </p:spPr>
        <p:txBody>
          <a:bodyPr wrap="square" rtlCol="0">
            <a:spAutoFit/>
          </a:bodyPr>
          <a:lstStyle/>
          <a:p>
            <a:pPr marL="285750" indent="-285750">
              <a:buFont typeface="Arial"/>
              <a:buChar char="•"/>
            </a:pPr>
            <a:r>
              <a:rPr lang="en-US" dirty="0" smtClean="0"/>
              <a:t>Si </a:t>
            </a:r>
            <a:r>
              <a:rPr lang="en-US" dirty="0" err="1" smtClean="0"/>
              <a:t>stima</a:t>
            </a:r>
            <a:r>
              <a:rPr lang="en-US" dirty="0" smtClean="0"/>
              <a:t> </a:t>
            </a:r>
            <a:r>
              <a:rPr lang="en-US" dirty="0" err="1" smtClean="0"/>
              <a:t>che</a:t>
            </a:r>
            <a:r>
              <a:rPr lang="en-US" dirty="0" smtClean="0"/>
              <a:t> </a:t>
            </a:r>
            <a:r>
              <a:rPr lang="en-US" dirty="0" err="1" smtClean="0"/>
              <a:t>il</a:t>
            </a:r>
            <a:r>
              <a:rPr lang="en-US" dirty="0" smtClean="0"/>
              <a:t> Sole </a:t>
            </a:r>
            <a:r>
              <a:rPr lang="en-US" dirty="0" err="1" smtClean="0"/>
              <a:t>abbia</a:t>
            </a:r>
            <a:r>
              <a:rPr lang="en-US" dirty="0" smtClean="0"/>
              <a:t> 4.4</a:t>
            </a:r>
            <a:r>
              <a:rPr lang="el-GR" dirty="0" smtClean="0"/>
              <a:t>·</a:t>
            </a:r>
            <a:r>
              <a:rPr lang="en-US" dirty="0" smtClean="0"/>
              <a:t>10</a:t>
            </a:r>
            <a:r>
              <a:rPr lang="en-US" baseline="30000" dirty="0" smtClean="0"/>
              <a:t>9</a:t>
            </a:r>
            <a:r>
              <a:rPr lang="en-US" dirty="0" smtClean="0"/>
              <a:t> </a:t>
            </a:r>
            <a:r>
              <a:rPr lang="en-US" dirty="0" err="1" smtClean="0"/>
              <a:t>anni</a:t>
            </a:r>
            <a:endParaRPr lang="en-US" dirty="0" smtClean="0"/>
          </a:p>
          <a:p>
            <a:pPr marL="285750" indent="-285750">
              <a:buFont typeface="Arial"/>
              <a:buChar char="•"/>
            </a:pPr>
            <a:r>
              <a:rPr lang="en-US" dirty="0" smtClean="0"/>
              <a:t>La </a:t>
            </a:r>
            <a:r>
              <a:rPr lang="en-US" dirty="0" err="1" smtClean="0"/>
              <a:t>composizione</a:t>
            </a:r>
            <a:r>
              <a:rPr lang="en-US" dirty="0" smtClean="0"/>
              <a:t> </a:t>
            </a:r>
            <a:r>
              <a:rPr lang="en-US" dirty="0" err="1" smtClean="0"/>
              <a:t>iniziale</a:t>
            </a:r>
            <a:r>
              <a:rPr lang="en-US" dirty="0" smtClean="0"/>
              <a:t> del sole era 71% </a:t>
            </a:r>
            <a:r>
              <a:rPr lang="en-US" dirty="0" err="1"/>
              <a:t>I</a:t>
            </a:r>
            <a:r>
              <a:rPr lang="en-US" dirty="0" err="1" smtClean="0"/>
              <a:t>drogeno</a:t>
            </a:r>
            <a:r>
              <a:rPr lang="en-US" dirty="0" smtClean="0"/>
              <a:t>, 27.1% </a:t>
            </a:r>
            <a:r>
              <a:rPr lang="en-US" dirty="0" err="1" smtClean="0"/>
              <a:t>Elio</a:t>
            </a:r>
            <a:r>
              <a:rPr lang="en-US" dirty="0" smtClean="0"/>
              <a:t>, </a:t>
            </a:r>
            <a:r>
              <a:rPr lang="en-US" dirty="0" err="1" smtClean="0"/>
              <a:t>ora</a:t>
            </a:r>
            <a:r>
              <a:rPr lang="en-US" dirty="0" smtClean="0"/>
              <a:t> </a:t>
            </a:r>
            <a:r>
              <a:rPr lang="en-US" dirty="0" err="1" smtClean="0"/>
              <a:t>è</a:t>
            </a:r>
            <a:r>
              <a:rPr lang="en-US" dirty="0" smtClean="0"/>
              <a:t> 34.1% </a:t>
            </a:r>
            <a:r>
              <a:rPr lang="en-US" dirty="0" err="1"/>
              <a:t>I</a:t>
            </a:r>
            <a:r>
              <a:rPr lang="en-US" dirty="0" err="1" smtClean="0"/>
              <a:t>drogeno</a:t>
            </a:r>
            <a:r>
              <a:rPr lang="en-US" dirty="0" smtClean="0"/>
              <a:t> e 63.9% </a:t>
            </a:r>
            <a:r>
              <a:rPr lang="en-US" dirty="0" err="1" smtClean="0"/>
              <a:t>Elio</a:t>
            </a:r>
            <a:endParaRPr lang="en-US" dirty="0" smtClean="0"/>
          </a:p>
          <a:p>
            <a:pPr marL="285750" indent="-285750">
              <a:buFont typeface="Arial"/>
              <a:buChar char="•"/>
            </a:pPr>
            <a:r>
              <a:rPr lang="en-US" dirty="0" smtClean="0"/>
              <a:t>Si </a:t>
            </a:r>
            <a:r>
              <a:rPr lang="en-US" dirty="0" err="1" smtClean="0"/>
              <a:t>stima</a:t>
            </a:r>
            <a:r>
              <a:rPr lang="en-US" dirty="0" smtClean="0"/>
              <a:t> </a:t>
            </a:r>
            <a:r>
              <a:rPr lang="en-US" dirty="0" err="1" smtClean="0"/>
              <a:t>che</a:t>
            </a:r>
            <a:r>
              <a:rPr lang="en-US" dirty="0" smtClean="0"/>
              <a:t> le </a:t>
            </a:r>
            <a:r>
              <a:rPr lang="en-US" dirty="0" err="1" smtClean="0"/>
              <a:t>reazioni</a:t>
            </a:r>
            <a:r>
              <a:rPr lang="en-US" dirty="0" smtClean="0"/>
              <a:t> </a:t>
            </a:r>
            <a:r>
              <a:rPr lang="en-US" dirty="0" err="1" smtClean="0"/>
              <a:t>nucleari</a:t>
            </a:r>
            <a:r>
              <a:rPr lang="en-US" dirty="0" smtClean="0"/>
              <a:t> </a:t>
            </a:r>
            <a:r>
              <a:rPr lang="en-US" dirty="0" err="1" smtClean="0"/>
              <a:t>terranno</a:t>
            </a:r>
            <a:r>
              <a:rPr lang="en-US" dirty="0" smtClean="0"/>
              <a:t> in </a:t>
            </a:r>
            <a:r>
              <a:rPr lang="en-US" dirty="0" err="1" smtClean="0"/>
              <a:t>equilibrio</a:t>
            </a:r>
            <a:r>
              <a:rPr lang="en-US" dirty="0" smtClean="0"/>
              <a:t> </a:t>
            </a:r>
            <a:r>
              <a:rPr lang="en-US" dirty="0" err="1" smtClean="0"/>
              <a:t>il</a:t>
            </a:r>
            <a:r>
              <a:rPr lang="en-US" dirty="0" smtClean="0"/>
              <a:t> sole per </a:t>
            </a:r>
            <a:r>
              <a:rPr lang="en-US" dirty="0" err="1" smtClean="0"/>
              <a:t>altri</a:t>
            </a:r>
            <a:r>
              <a:rPr lang="en-US" dirty="0" smtClean="0"/>
              <a:t> 5.4</a:t>
            </a:r>
            <a:r>
              <a:rPr lang="el-GR" dirty="0"/>
              <a:t>·</a:t>
            </a:r>
            <a:r>
              <a:rPr lang="en-US" dirty="0"/>
              <a:t>10</a:t>
            </a:r>
            <a:r>
              <a:rPr lang="en-US" baseline="30000" dirty="0"/>
              <a:t>9</a:t>
            </a:r>
            <a:r>
              <a:rPr lang="en-US" dirty="0"/>
              <a:t> </a:t>
            </a:r>
            <a:r>
              <a:rPr lang="en-US" dirty="0" err="1"/>
              <a:t>anni</a:t>
            </a:r>
            <a:endParaRPr lang="en-US" dirty="0" smtClean="0"/>
          </a:p>
          <a:p>
            <a:pPr marL="285750" indent="-285750">
              <a:buFont typeface="Arial"/>
              <a:buChar char="•"/>
            </a:pPr>
            <a:r>
              <a:rPr lang="en-US" dirty="0" err="1" smtClean="0"/>
              <a:t>Altri</a:t>
            </a:r>
            <a:r>
              <a:rPr lang="en-US" dirty="0" smtClean="0"/>
              <a:t> </a:t>
            </a:r>
            <a:r>
              <a:rPr lang="en-US" dirty="0" err="1" smtClean="0"/>
              <a:t>parametri</a:t>
            </a:r>
            <a:r>
              <a:rPr lang="en-US" dirty="0" smtClean="0"/>
              <a:t> </a:t>
            </a:r>
            <a:r>
              <a:rPr lang="en-US" dirty="0" err="1" smtClean="0"/>
              <a:t>interessanti</a:t>
            </a:r>
            <a:r>
              <a:rPr lang="en-US" dirty="0" smtClean="0"/>
              <a:t>:</a:t>
            </a:r>
          </a:p>
          <a:p>
            <a:pPr marL="742950" lvl="1" indent="-285750">
              <a:buFont typeface="Arial"/>
              <a:buChar char="•"/>
            </a:pPr>
            <a:r>
              <a:rPr lang="en-US" dirty="0"/>
              <a:t> R</a:t>
            </a:r>
            <a:r>
              <a:rPr lang="en-US" baseline="-25000" dirty="0"/>
              <a:t>⊙</a:t>
            </a:r>
            <a:r>
              <a:rPr lang="en-US" dirty="0"/>
              <a:t>=6.96·</a:t>
            </a:r>
            <a:r>
              <a:rPr lang="en-US" dirty="0" smtClean="0"/>
              <a:t>10</a:t>
            </a:r>
            <a:r>
              <a:rPr lang="en-US" baseline="30000" dirty="0" smtClean="0"/>
              <a:t>5 </a:t>
            </a:r>
            <a:r>
              <a:rPr lang="en-US" dirty="0" smtClean="0"/>
              <a:t>km</a:t>
            </a:r>
          </a:p>
          <a:p>
            <a:pPr marL="742950" lvl="1" indent="-285750">
              <a:buFont typeface="Arial"/>
              <a:buChar char="•"/>
            </a:pPr>
            <a:r>
              <a:rPr lang="en-US" dirty="0" smtClean="0"/>
              <a:t>L</a:t>
            </a:r>
            <a:r>
              <a:rPr lang="en-US" baseline="-25000" dirty="0"/>
              <a:t>⊙</a:t>
            </a:r>
            <a:r>
              <a:rPr lang="en-US" dirty="0"/>
              <a:t>=3.846·</a:t>
            </a:r>
            <a:r>
              <a:rPr lang="en-US" dirty="0" smtClean="0"/>
              <a:t>10</a:t>
            </a:r>
            <a:r>
              <a:rPr lang="en-US" baseline="30000" dirty="0" smtClean="0"/>
              <a:t>26 </a:t>
            </a:r>
            <a:r>
              <a:rPr lang="en-US" dirty="0" smtClean="0"/>
              <a:t>W</a:t>
            </a:r>
          </a:p>
          <a:p>
            <a:pPr marL="742950" lvl="1" indent="-285750">
              <a:buFont typeface="Arial"/>
              <a:buChar char="•"/>
            </a:pPr>
            <a:r>
              <a:rPr lang="en-US" dirty="0" smtClean="0"/>
              <a:t>M</a:t>
            </a:r>
            <a:r>
              <a:rPr lang="en-US" baseline="-25000" dirty="0"/>
              <a:t>⊙</a:t>
            </a:r>
            <a:r>
              <a:rPr lang="en-US" dirty="0"/>
              <a:t>=1.989·</a:t>
            </a:r>
            <a:r>
              <a:rPr lang="en-US" dirty="0" smtClean="0"/>
              <a:t>10</a:t>
            </a:r>
            <a:r>
              <a:rPr lang="en-US" baseline="30000" dirty="0" smtClean="0"/>
              <a:t>30 </a:t>
            </a:r>
            <a:r>
              <a:rPr lang="en-US" dirty="0" smtClean="0"/>
              <a:t>kg</a:t>
            </a:r>
          </a:p>
          <a:p>
            <a:pPr marL="742950" lvl="1" indent="-285750">
              <a:buFont typeface="Arial"/>
              <a:buChar char="•"/>
            </a:pPr>
            <a:r>
              <a:rPr lang="en-US" dirty="0" smtClean="0"/>
              <a:t>T</a:t>
            </a:r>
            <a:r>
              <a:rPr lang="en-US" baseline="-25000" dirty="0" smtClean="0"/>
              <a:t>C</a:t>
            </a:r>
            <a:r>
              <a:rPr lang="en-US" dirty="0"/>
              <a:t>=15.6·</a:t>
            </a:r>
            <a:r>
              <a:rPr lang="en-US" dirty="0" smtClean="0"/>
              <a:t>10</a:t>
            </a:r>
            <a:r>
              <a:rPr lang="en-US" baseline="30000" dirty="0" smtClean="0"/>
              <a:t>6 ◦</a:t>
            </a:r>
            <a:r>
              <a:rPr lang="en-US" dirty="0" smtClean="0"/>
              <a:t>K</a:t>
            </a:r>
          </a:p>
          <a:p>
            <a:pPr marL="742950" lvl="1" indent="-285750">
              <a:buFont typeface="Arial"/>
              <a:buChar char="•"/>
            </a:pPr>
            <a:r>
              <a:rPr lang="en-US" dirty="0" smtClean="0"/>
              <a:t>T</a:t>
            </a:r>
            <a:r>
              <a:rPr lang="en-US" baseline="-25000" dirty="0" smtClean="0"/>
              <a:t>S</a:t>
            </a:r>
            <a:r>
              <a:rPr lang="en-US" dirty="0"/>
              <a:t>=</a:t>
            </a:r>
            <a:r>
              <a:rPr lang="en-US" dirty="0" smtClean="0"/>
              <a:t>5773 </a:t>
            </a:r>
            <a:r>
              <a:rPr lang="en-US" baseline="30000" dirty="0" smtClean="0"/>
              <a:t>◦</a:t>
            </a:r>
            <a:r>
              <a:rPr lang="en-US" dirty="0" smtClean="0"/>
              <a:t>K</a:t>
            </a:r>
          </a:p>
          <a:p>
            <a:pPr marL="285750" indent="-285750">
              <a:buFont typeface="Arial"/>
              <a:buChar char="•"/>
            </a:pPr>
            <a:r>
              <a:rPr lang="en-US" dirty="0" smtClean="0"/>
              <a:t>Un neutrino </a:t>
            </a:r>
            <a:r>
              <a:rPr lang="en-US" dirty="0" err="1" smtClean="0"/>
              <a:t>generato</a:t>
            </a:r>
            <a:r>
              <a:rPr lang="en-US" dirty="0" smtClean="0"/>
              <a:t> </a:t>
            </a:r>
            <a:r>
              <a:rPr lang="en-US" dirty="0" err="1" smtClean="0"/>
              <a:t>nel</a:t>
            </a:r>
            <a:r>
              <a:rPr lang="en-US" dirty="0" smtClean="0"/>
              <a:t> </a:t>
            </a:r>
            <a:r>
              <a:rPr lang="en-US" dirty="0" err="1" smtClean="0"/>
              <a:t>nucleo</a:t>
            </a:r>
            <a:r>
              <a:rPr lang="en-US" dirty="0" smtClean="0"/>
              <a:t> del Sole </a:t>
            </a:r>
            <a:r>
              <a:rPr lang="en-US" dirty="0" err="1" smtClean="0"/>
              <a:t>impiega</a:t>
            </a:r>
            <a:r>
              <a:rPr lang="en-US" dirty="0" smtClean="0"/>
              <a:t> circa 500 s per </a:t>
            </a:r>
            <a:r>
              <a:rPr lang="en-US" dirty="0" err="1" smtClean="0"/>
              <a:t>raggiungere</a:t>
            </a:r>
            <a:r>
              <a:rPr lang="en-US" dirty="0" smtClean="0"/>
              <a:t> la Terra. La </a:t>
            </a:r>
            <a:r>
              <a:rPr lang="en-US" dirty="0" err="1" smtClean="0"/>
              <a:t>luce</a:t>
            </a:r>
            <a:r>
              <a:rPr lang="en-US" dirty="0" smtClean="0"/>
              <a:t> </a:t>
            </a:r>
            <a:r>
              <a:rPr lang="en-US" dirty="0" err="1" smtClean="0"/>
              <a:t>impiega</a:t>
            </a:r>
            <a:r>
              <a:rPr lang="en-US" dirty="0" smtClean="0"/>
              <a:t> circa 10</a:t>
            </a:r>
            <a:r>
              <a:rPr lang="en-US" baseline="30000" dirty="0" smtClean="0"/>
              <a:t>6 </a:t>
            </a:r>
            <a:r>
              <a:rPr lang="en-US" dirty="0" err="1" smtClean="0"/>
              <a:t>anni</a:t>
            </a:r>
            <a:r>
              <a:rPr lang="en-US" dirty="0" smtClean="0"/>
              <a:t> (non </a:t>
            </a:r>
            <a:r>
              <a:rPr lang="en-US" dirty="0" err="1" smtClean="0"/>
              <a:t>perchè</a:t>
            </a:r>
            <a:r>
              <a:rPr lang="en-US" dirty="0" smtClean="0"/>
              <a:t> </a:t>
            </a:r>
            <a:r>
              <a:rPr lang="en-US" dirty="0" err="1" smtClean="0"/>
              <a:t>i</a:t>
            </a:r>
            <a:r>
              <a:rPr lang="en-US" dirty="0" smtClean="0"/>
              <a:t> </a:t>
            </a:r>
            <a:r>
              <a:rPr lang="en-US" dirty="0" err="1" smtClean="0"/>
              <a:t>neutrini</a:t>
            </a:r>
            <a:r>
              <a:rPr lang="en-US" dirty="0" smtClean="0"/>
              <a:t> </a:t>
            </a:r>
            <a:r>
              <a:rPr lang="en-US" dirty="0" err="1" smtClean="0"/>
              <a:t>viaggino</a:t>
            </a:r>
            <a:r>
              <a:rPr lang="en-US" dirty="0" smtClean="0"/>
              <a:t> </a:t>
            </a:r>
            <a:r>
              <a:rPr lang="en-US" dirty="0" err="1" smtClean="0"/>
              <a:t>piu</a:t>
            </a:r>
            <a:r>
              <a:rPr lang="en-US" dirty="0" smtClean="0"/>
              <a:t>’ </a:t>
            </a:r>
            <a:r>
              <a:rPr lang="en-US" dirty="0" err="1" smtClean="0"/>
              <a:t>veloci</a:t>
            </a:r>
            <a:r>
              <a:rPr lang="en-US" dirty="0" smtClean="0"/>
              <a:t> </a:t>
            </a:r>
            <a:r>
              <a:rPr lang="en-US" dirty="0" err="1" smtClean="0"/>
              <a:t>della</a:t>
            </a:r>
            <a:r>
              <a:rPr lang="en-US" dirty="0" smtClean="0"/>
              <a:t> </a:t>
            </a:r>
            <a:r>
              <a:rPr lang="en-US" dirty="0" err="1" smtClean="0"/>
              <a:t>luce</a:t>
            </a:r>
            <a:r>
              <a:rPr lang="en-US" dirty="0" smtClean="0"/>
              <a:t>, ma </a:t>
            </a:r>
            <a:r>
              <a:rPr lang="en-US" dirty="0" err="1" smtClean="0"/>
              <a:t>perchè</a:t>
            </a:r>
            <a:r>
              <a:rPr lang="en-US" dirty="0" smtClean="0"/>
              <a:t> </a:t>
            </a:r>
            <a:r>
              <a:rPr lang="en-US" dirty="0" err="1" smtClean="0"/>
              <a:t>il</a:t>
            </a:r>
            <a:r>
              <a:rPr lang="en-US" dirty="0" smtClean="0"/>
              <a:t> </a:t>
            </a:r>
            <a:r>
              <a:rPr lang="en-US" dirty="0" err="1" smtClean="0"/>
              <a:t>nucleo</a:t>
            </a:r>
            <a:r>
              <a:rPr lang="en-US" dirty="0" smtClean="0"/>
              <a:t> </a:t>
            </a:r>
            <a:r>
              <a:rPr lang="en-US" dirty="0" err="1" smtClean="0"/>
              <a:t>solare</a:t>
            </a:r>
            <a:r>
              <a:rPr lang="en-US" dirty="0" smtClean="0"/>
              <a:t> </a:t>
            </a:r>
            <a:r>
              <a:rPr lang="en-US" dirty="0" err="1" smtClean="0"/>
              <a:t>è</a:t>
            </a:r>
            <a:r>
              <a:rPr lang="en-US" dirty="0" smtClean="0"/>
              <a:t> molto “</a:t>
            </a:r>
            <a:r>
              <a:rPr lang="en-US" dirty="0" err="1" smtClean="0"/>
              <a:t>opaco</a:t>
            </a:r>
            <a:r>
              <a:rPr lang="en-US" dirty="0" smtClean="0"/>
              <a:t>” </a:t>
            </a:r>
            <a:r>
              <a:rPr lang="en-US" dirty="0" err="1" smtClean="0"/>
              <a:t>alla</a:t>
            </a:r>
            <a:r>
              <a:rPr lang="en-US" dirty="0" smtClean="0"/>
              <a:t> </a:t>
            </a:r>
            <a:r>
              <a:rPr lang="en-US" dirty="0" err="1" smtClean="0"/>
              <a:t>luce</a:t>
            </a:r>
            <a:r>
              <a:rPr lang="en-US" dirty="0" smtClean="0"/>
              <a:t>)</a:t>
            </a:r>
            <a:endParaRPr lang="en-US" baseline="30000" dirty="0"/>
          </a:p>
        </p:txBody>
      </p:sp>
      <p:pic>
        <p:nvPicPr>
          <p:cNvPr id="6" name="Picture 5" descr="Sun_poster.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259" y="650177"/>
            <a:ext cx="5201920" cy="2600960"/>
          </a:xfrm>
          <a:prstGeom prst="rect">
            <a:avLst/>
          </a:prstGeom>
        </p:spPr>
      </p:pic>
    </p:spTree>
    <p:extLst>
      <p:ext uri="{BB962C8B-B14F-4D97-AF65-F5344CB8AC3E}">
        <p14:creationId xmlns:p14="http://schemas.microsoft.com/office/powerpoint/2010/main" val="32957640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661131"/>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it-IT" sz="2800" dirty="0" err="1" smtClean="0"/>
              <a:t>Ray</a:t>
            </a:r>
            <a:r>
              <a:rPr lang="it-IT" sz="2800" dirty="0" smtClean="0"/>
              <a:t> Davis e la rivelazione dei neutrini solari (1967-1999)</a:t>
            </a:r>
            <a:endParaRPr lang="it-IT" sz="2800" dirty="0"/>
          </a:p>
        </p:txBody>
      </p:sp>
      <p:pic>
        <p:nvPicPr>
          <p:cNvPr id="6" name="Picture 5" descr="homestake_s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77" y="3640526"/>
            <a:ext cx="2506980" cy="3195955"/>
          </a:xfrm>
          <a:prstGeom prst="rect">
            <a:avLst/>
          </a:prstGeom>
        </p:spPr>
      </p:pic>
      <p:pic>
        <p:nvPicPr>
          <p:cNvPr id="7" name="Picture 6" descr="John Bahcall and Ray Davis, Homestake solar neutrino mine, ~ 19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 y="1318583"/>
            <a:ext cx="2844800" cy="2169160"/>
          </a:xfrm>
          <a:prstGeom prst="rect">
            <a:avLst/>
          </a:prstGeom>
        </p:spPr>
      </p:pic>
      <p:sp>
        <p:nvSpPr>
          <p:cNvPr id="8" name="TextBox 7"/>
          <p:cNvSpPr txBox="1"/>
          <p:nvPr/>
        </p:nvSpPr>
        <p:spPr>
          <a:xfrm>
            <a:off x="2775740" y="3050713"/>
            <a:ext cx="6262282" cy="3785652"/>
          </a:xfrm>
          <a:prstGeom prst="rect">
            <a:avLst/>
          </a:prstGeom>
          <a:solidFill>
            <a:srgbClr val="F4EFCB"/>
          </a:solidFill>
        </p:spPr>
        <p:txBody>
          <a:bodyPr wrap="square" rtlCol="0">
            <a:spAutoFit/>
          </a:bodyPr>
          <a:lstStyle/>
          <a:p>
            <a:r>
              <a:rPr lang="en-US" dirty="0" smtClean="0"/>
              <a:t>Una </a:t>
            </a:r>
            <a:r>
              <a:rPr lang="en-US" dirty="0" err="1" smtClean="0"/>
              <a:t>tanica</a:t>
            </a:r>
            <a:r>
              <a:rPr lang="en-US" dirty="0" smtClean="0"/>
              <a:t> da 540 </a:t>
            </a:r>
            <a:r>
              <a:rPr lang="en-US" dirty="0" err="1" smtClean="0"/>
              <a:t>tonellate</a:t>
            </a:r>
            <a:r>
              <a:rPr lang="en-US" dirty="0"/>
              <a:t> di </a:t>
            </a:r>
            <a:r>
              <a:rPr lang="en-US" dirty="0" smtClean="0"/>
              <a:t>C</a:t>
            </a:r>
            <a:r>
              <a:rPr lang="en-US" baseline="30000" dirty="0" smtClean="0"/>
              <a:t>2</a:t>
            </a:r>
            <a:r>
              <a:rPr lang="en-US" dirty="0" smtClean="0"/>
              <a:t>Cl</a:t>
            </a:r>
            <a:r>
              <a:rPr lang="en-US" baseline="30000" dirty="0" smtClean="0"/>
              <a:t>4 </a:t>
            </a:r>
            <a:r>
              <a:rPr lang="en-US" dirty="0" err="1" smtClean="0"/>
              <a:t>viene</a:t>
            </a:r>
            <a:r>
              <a:rPr lang="en-US" dirty="0" smtClean="0"/>
              <a:t> </a:t>
            </a:r>
            <a:r>
              <a:rPr lang="en-US" dirty="0" err="1" smtClean="0"/>
              <a:t>messa</a:t>
            </a:r>
            <a:r>
              <a:rPr lang="en-US" dirty="0" smtClean="0"/>
              <a:t> in </a:t>
            </a:r>
            <a:r>
              <a:rPr lang="en-US" dirty="0" err="1" smtClean="0"/>
              <a:t>funzione</a:t>
            </a:r>
            <a:r>
              <a:rPr lang="en-US" dirty="0" smtClean="0"/>
              <a:t> </a:t>
            </a:r>
            <a:r>
              <a:rPr lang="en-US" dirty="0" err="1" smtClean="0"/>
              <a:t>nella</a:t>
            </a:r>
            <a:r>
              <a:rPr lang="en-US" dirty="0" smtClean="0"/>
              <a:t> </a:t>
            </a:r>
            <a:r>
              <a:rPr lang="en-US" dirty="0" err="1" smtClean="0"/>
              <a:t>miniera</a:t>
            </a:r>
            <a:r>
              <a:rPr lang="en-US" dirty="0" smtClean="0"/>
              <a:t> </a:t>
            </a:r>
            <a:r>
              <a:rPr lang="en-US" dirty="0" err="1" smtClean="0"/>
              <a:t>d’oro</a:t>
            </a:r>
            <a:r>
              <a:rPr lang="en-US" dirty="0" smtClean="0"/>
              <a:t> di </a:t>
            </a:r>
            <a:r>
              <a:rPr lang="en-US" dirty="0" err="1" smtClean="0"/>
              <a:t>Homestake</a:t>
            </a:r>
            <a:r>
              <a:rPr lang="en-US" dirty="0" smtClean="0"/>
              <a:t>, South Dakota</a:t>
            </a:r>
          </a:p>
          <a:p>
            <a:endParaRPr lang="en-US" baseline="30000" dirty="0"/>
          </a:p>
          <a:p>
            <a:r>
              <a:rPr lang="en-US" dirty="0" smtClean="0"/>
              <a:t>I </a:t>
            </a:r>
            <a:r>
              <a:rPr lang="en-US" dirty="0" err="1" smtClean="0"/>
              <a:t>neutrini</a:t>
            </a:r>
            <a:r>
              <a:rPr lang="en-US" dirty="0" smtClean="0"/>
              <a:t> </a:t>
            </a:r>
            <a:r>
              <a:rPr lang="en-US" dirty="0" err="1" smtClean="0"/>
              <a:t>solari</a:t>
            </a:r>
            <a:r>
              <a:rPr lang="en-US" dirty="0" smtClean="0"/>
              <a:t> </a:t>
            </a:r>
            <a:r>
              <a:rPr lang="en-US" dirty="0" err="1" smtClean="0"/>
              <a:t>vengono</a:t>
            </a:r>
            <a:r>
              <a:rPr lang="en-US" dirty="0" smtClean="0"/>
              <a:t> </a:t>
            </a:r>
            <a:r>
              <a:rPr lang="en-US" dirty="0" err="1" smtClean="0"/>
              <a:t>rivelati</a:t>
            </a:r>
            <a:r>
              <a:rPr lang="en-US" dirty="0" smtClean="0"/>
              <a:t> </a:t>
            </a:r>
            <a:r>
              <a:rPr lang="en-US" dirty="0" err="1" smtClean="0"/>
              <a:t>attraverso</a:t>
            </a:r>
            <a:r>
              <a:rPr lang="en-US" dirty="0" smtClean="0"/>
              <a:t> la </a:t>
            </a:r>
            <a:r>
              <a:rPr lang="en-US" dirty="0" err="1" smtClean="0"/>
              <a:t>reazione</a:t>
            </a:r>
            <a:endParaRPr lang="en-US" dirty="0" smtClean="0"/>
          </a:p>
          <a:p>
            <a:r>
              <a:rPr lang="en-US" dirty="0" smtClean="0"/>
              <a:t>                               </a:t>
            </a:r>
            <a:r>
              <a:rPr lang="el-GR" dirty="0" smtClean="0"/>
              <a:t>ν</a:t>
            </a:r>
            <a:r>
              <a:rPr lang="el-GR" baseline="-25000" dirty="0" smtClean="0"/>
              <a:t>e</a:t>
            </a:r>
            <a:r>
              <a:rPr lang="en-US" baseline="-25000" dirty="0" smtClean="0"/>
              <a:t> </a:t>
            </a:r>
            <a:r>
              <a:rPr lang="en-US" dirty="0" smtClean="0"/>
              <a:t>- </a:t>
            </a:r>
            <a:r>
              <a:rPr lang="el-GR" dirty="0" smtClean="0"/>
              <a:t>Cl</a:t>
            </a:r>
            <a:r>
              <a:rPr lang="el-GR" baseline="30000" dirty="0" smtClean="0"/>
              <a:t>37</a:t>
            </a:r>
            <a:r>
              <a:rPr lang="el-GR" dirty="0"/>
              <a:t>→e</a:t>
            </a:r>
            <a:r>
              <a:rPr lang="el-GR" baseline="30000" dirty="0" smtClean="0"/>
              <a:t>−</a:t>
            </a:r>
            <a:r>
              <a:rPr lang="en-US" baseline="30000" dirty="0" smtClean="0"/>
              <a:t> </a:t>
            </a:r>
            <a:r>
              <a:rPr lang="en-US" dirty="0" smtClean="0"/>
              <a:t>- </a:t>
            </a:r>
            <a:r>
              <a:rPr lang="el-GR" dirty="0" smtClean="0"/>
              <a:t>Ar</a:t>
            </a:r>
            <a:r>
              <a:rPr lang="el-GR" baseline="30000" dirty="0" smtClean="0"/>
              <a:t>37</a:t>
            </a:r>
            <a:endParaRPr lang="en-US" baseline="30000" dirty="0" smtClean="0"/>
          </a:p>
          <a:p>
            <a:endParaRPr lang="en-US" baseline="30000" dirty="0"/>
          </a:p>
          <a:p>
            <a:r>
              <a:rPr lang="en-US" dirty="0" err="1" smtClean="0"/>
              <a:t>Ogni</a:t>
            </a:r>
            <a:r>
              <a:rPr lang="en-US" dirty="0" smtClean="0"/>
              <a:t> </a:t>
            </a:r>
            <a:r>
              <a:rPr lang="en-US" dirty="0" err="1" smtClean="0"/>
              <a:t>qualche</a:t>
            </a:r>
            <a:r>
              <a:rPr lang="en-US" dirty="0" smtClean="0"/>
              <a:t> </a:t>
            </a:r>
            <a:r>
              <a:rPr lang="en-US" dirty="0" err="1" smtClean="0"/>
              <a:t>mese</a:t>
            </a:r>
            <a:r>
              <a:rPr lang="en-US" dirty="0" smtClean="0"/>
              <a:t> l’Ar</a:t>
            </a:r>
            <a:r>
              <a:rPr lang="en-US" baseline="30000" dirty="0" smtClean="0"/>
              <a:t>37 </a:t>
            </a:r>
            <a:r>
              <a:rPr lang="en-US" dirty="0" smtClean="0"/>
              <a:t>(del </a:t>
            </a:r>
            <a:r>
              <a:rPr lang="en-US" dirty="0" err="1" smtClean="0"/>
              <a:t>tutto</a:t>
            </a:r>
            <a:r>
              <a:rPr lang="en-US" dirty="0" smtClean="0"/>
              <a:t> </a:t>
            </a:r>
            <a:r>
              <a:rPr lang="en-US" dirty="0" err="1" smtClean="0"/>
              <a:t>assente</a:t>
            </a:r>
            <a:r>
              <a:rPr lang="en-US" dirty="0" smtClean="0"/>
              <a:t> </a:t>
            </a:r>
            <a:r>
              <a:rPr lang="en-US" dirty="0" err="1" smtClean="0"/>
              <a:t>inizialmente</a:t>
            </a:r>
            <a:r>
              <a:rPr lang="en-US" dirty="0" smtClean="0"/>
              <a:t>), </a:t>
            </a:r>
            <a:r>
              <a:rPr lang="en-US" dirty="0" err="1" smtClean="0"/>
              <a:t>viene</a:t>
            </a:r>
            <a:r>
              <a:rPr lang="en-US" dirty="0" smtClean="0"/>
              <a:t> </a:t>
            </a:r>
            <a:r>
              <a:rPr lang="en-US" dirty="0" err="1" smtClean="0"/>
              <a:t>estratto</a:t>
            </a:r>
            <a:r>
              <a:rPr lang="en-US" dirty="0" smtClean="0"/>
              <a:t> </a:t>
            </a:r>
            <a:r>
              <a:rPr lang="en-US" dirty="0" err="1" smtClean="0"/>
              <a:t>flussando</a:t>
            </a:r>
            <a:r>
              <a:rPr lang="en-US" dirty="0" smtClean="0"/>
              <a:t> </a:t>
            </a:r>
            <a:r>
              <a:rPr lang="en-US" dirty="0" err="1" smtClean="0"/>
              <a:t>azoto</a:t>
            </a:r>
            <a:r>
              <a:rPr lang="en-US" dirty="0" smtClean="0"/>
              <a:t> </a:t>
            </a:r>
            <a:r>
              <a:rPr lang="en-US" dirty="0" err="1" smtClean="0"/>
              <a:t>nella</a:t>
            </a:r>
            <a:r>
              <a:rPr lang="en-US" dirty="0" smtClean="0"/>
              <a:t> </a:t>
            </a:r>
            <a:r>
              <a:rPr lang="en-US" dirty="0" err="1" smtClean="0"/>
              <a:t>tanica</a:t>
            </a:r>
            <a:r>
              <a:rPr lang="en-US" dirty="0" smtClean="0"/>
              <a:t>.</a:t>
            </a:r>
          </a:p>
          <a:p>
            <a:endParaRPr lang="en-US" dirty="0"/>
          </a:p>
          <a:p>
            <a:r>
              <a:rPr lang="en-US" dirty="0" err="1" smtClean="0"/>
              <a:t>Gli</a:t>
            </a:r>
            <a:r>
              <a:rPr lang="en-US" dirty="0" smtClean="0"/>
              <a:t> </a:t>
            </a:r>
            <a:r>
              <a:rPr lang="en-US" dirty="0" err="1" smtClean="0"/>
              <a:t>atomi</a:t>
            </a:r>
            <a:r>
              <a:rPr lang="en-US" dirty="0" smtClean="0"/>
              <a:t> di Ar</a:t>
            </a:r>
            <a:r>
              <a:rPr lang="en-US" baseline="30000" dirty="0" smtClean="0"/>
              <a:t>37 </a:t>
            </a:r>
            <a:r>
              <a:rPr lang="en-US" dirty="0" err="1" smtClean="0"/>
              <a:t>vengono</a:t>
            </a:r>
            <a:r>
              <a:rPr lang="en-US" dirty="0" smtClean="0"/>
              <a:t> </a:t>
            </a:r>
            <a:r>
              <a:rPr lang="en-US" dirty="0" err="1" smtClean="0"/>
              <a:t>contati</a:t>
            </a:r>
            <a:r>
              <a:rPr lang="en-US" dirty="0" smtClean="0"/>
              <a:t> da </a:t>
            </a:r>
            <a:r>
              <a:rPr lang="en-US" dirty="0" err="1" smtClean="0"/>
              <a:t>speciali</a:t>
            </a:r>
            <a:r>
              <a:rPr lang="en-US" dirty="0" smtClean="0"/>
              <a:t> </a:t>
            </a:r>
            <a:r>
              <a:rPr lang="en-US" dirty="0" err="1" smtClean="0"/>
              <a:t>contatori</a:t>
            </a:r>
            <a:r>
              <a:rPr lang="en-US" dirty="0" smtClean="0"/>
              <a:t> </a:t>
            </a:r>
            <a:r>
              <a:rPr lang="en-US" dirty="0" err="1" smtClean="0"/>
              <a:t>attraverso</a:t>
            </a:r>
            <a:r>
              <a:rPr lang="en-US" dirty="0" smtClean="0"/>
              <a:t> la </a:t>
            </a:r>
            <a:r>
              <a:rPr lang="en-US" dirty="0" err="1" smtClean="0"/>
              <a:t>reazione</a:t>
            </a:r>
            <a:r>
              <a:rPr lang="en-US" dirty="0" smtClean="0"/>
              <a:t> </a:t>
            </a:r>
            <a:r>
              <a:rPr lang="el-GR" dirty="0"/>
              <a:t>e</a:t>
            </a:r>
            <a:r>
              <a:rPr lang="el-GR" baseline="30000" dirty="0" smtClean="0"/>
              <a:t>−</a:t>
            </a:r>
            <a:r>
              <a:rPr lang="en-US" baseline="30000" dirty="0" smtClean="0"/>
              <a:t> </a:t>
            </a:r>
            <a:r>
              <a:rPr lang="el-GR" dirty="0" smtClean="0"/>
              <a:t>Ar</a:t>
            </a:r>
            <a:r>
              <a:rPr lang="el-GR" baseline="30000" dirty="0" smtClean="0"/>
              <a:t>37</a:t>
            </a:r>
            <a:r>
              <a:rPr lang="el-GR" dirty="0"/>
              <a:t>→</a:t>
            </a:r>
            <a:r>
              <a:rPr lang="el-GR" dirty="0" smtClean="0"/>
              <a:t>ν</a:t>
            </a:r>
            <a:r>
              <a:rPr lang="en-US" dirty="0" smtClean="0"/>
              <a:t> </a:t>
            </a:r>
            <a:r>
              <a:rPr lang="el-GR" dirty="0" smtClean="0"/>
              <a:t>Cl</a:t>
            </a:r>
            <a:r>
              <a:rPr lang="el-GR" baseline="30000" dirty="0"/>
              <a:t>∗</a:t>
            </a:r>
            <a:r>
              <a:rPr lang="el-GR" baseline="30000" dirty="0" smtClean="0"/>
              <a:t>37</a:t>
            </a:r>
            <a:r>
              <a:rPr lang="en-US" baseline="30000" dirty="0" smtClean="0"/>
              <a:t> </a:t>
            </a:r>
            <a:r>
              <a:rPr lang="en-US" dirty="0" smtClean="0"/>
              <a:t>(tempo di </a:t>
            </a:r>
            <a:r>
              <a:rPr lang="en-US" dirty="0" err="1" smtClean="0"/>
              <a:t>dimezzamento</a:t>
            </a:r>
            <a:r>
              <a:rPr lang="en-US" dirty="0" smtClean="0"/>
              <a:t> 34 </a:t>
            </a:r>
            <a:r>
              <a:rPr lang="en-US" dirty="0" err="1" smtClean="0"/>
              <a:t>giorni</a:t>
            </a:r>
            <a:r>
              <a:rPr lang="en-US" dirty="0" smtClean="0"/>
              <a:t>) </a:t>
            </a:r>
          </a:p>
          <a:p>
            <a:endParaRPr lang="en-US" dirty="0"/>
          </a:p>
          <a:p>
            <a:r>
              <a:rPr lang="en-US" dirty="0" smtClean="0"/>
              <a:t>Solo </a:t>
            </a:r>
            <a:r>
              <a:rPr lang="en-US" dirty="0" err="1" smtClean="0"/>
              <a:t>pochissimi</a:t>
            </a:r>
            <a:r>
              <a:rPr lang="en-US" dirty="0" smtClean="0"/>
              <a:t> </a:t>
            </a:r>
            <a:r>
              <a:rPr lang="en-US" dirty="0" err="1" smtClean="0"/>
              <a:t>atomi</a:t>
            </a:r>
            <a:r>
              <a:rPr lang="en-US" dirty="0" smtClean="0"/>
              <a:t> </a:t>
            </a:r>
            <a:r>
              <a:rPr lang="en-US" dirty="0" err="1" smtClean="0"/>
              <a:t>sono</a:t>
            </a:r>
            <a:r>
              <a:rPr lang="en-US" dirty="0" smtClean="0"/>
              <a:t> </a:t>
            </a:r>
            <a:r>
              <a:rPr lang="en-US" dirty="0" err="1" smtClean="0"/>
              <a:t>rivelati</a:t>
            </a:r>
            <a:r>
              <a:rPr lang="en-US" dirty="0" smtClean="0"/>
              <a:t> ad </a:t>
            </a:r>
            <a:r>
              <a:rPr lang="en-US" dirty="0" err="1" smtClean="0"/>
              <a:t>ogni</a:t>
            </a:r>
            <a:r>
              <a:rPr lang="en-US" dirty="0" smtClean="0"/>
              <a:t> </a:t>
            </a:r>
            <a:r>
              <a:rPr lang="en-US" dirty="0" err="1" smtClean="0"/>
              <a:t>estrazione</a:t>
            </a:r>
            <a:r>
              <a:rPr lang="en-US" dirty="0" smtClean="0"/>
              <a:t>, </a:t>
            </a:r>
            <a:r>
              <a:rPr lang="en-US" dirty="0" err="1" smtClean="0"/>
              <a:t>l’esperimento</a:t>
            </a:r>
            <a:r>
              <a:rPr lang="en-US" dirty="0" smtClean="0"/>
              <a:t> </a:t>
            </a:r>
            <a:r>
              <a:rPr lang="en-US" dirty="0" err="1" smtClean="0"/>
              <a:t>prende</a:t>
            </a:r>
            <a:r>
              <a:rPr lang="en-US" dirty="0" smtClean="0"/>
              <a:t> </a:t>
            </a:r>
            <a:r>
              <a:rPr lang="en-US" dirty="0" err="1" smtClean="0"/>
              <a:t>dati</a:t>
            </a:r>
            <a:r>
              <a:rPr lang="en-US" dirty="0" smtClean="0"/>
              <a:t> per 32 </a:t>
            </a:r>
            <a:r>
              <a:rPr lang="en-US" dirty="0" err="1" smtClean="0"/>
              <a:t>anni</a:t>
            </a:r>
            <a:r>
              <a:rPr lang="en-US" dirty="0" smtClean="0"/>
              <a:t> (!)</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0746" y="625427"/>
            <a:ext cx="4137276" cy="2395849"/>
          </a:xfrm>
          <a:prstGeom prst="rect">
            <a:avLst/>
          </a:prstGeom>
        </p:spPr>
      </p:pic>
    </p:spTree>
    <p:extLst>
      <p:ext uri="{BB962C8B-B14F-4D97-AF65-F5344CB8AC3E}">
        <p14:creationId xmlns:p14="http://schemas.microsoft.com/office/powerpoint/2010/main" val="22233327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67207"/>
          </a:xfrm>
        </p:spPr>
        <p:txBody>
          <a:bodyPr>
            <a:normAutofit/>
          </a:bodyPr>
          <a:lstStyle/>
          <a:p>
            <a:r>
              <a:rPr lang="en-US" sz="3600" dirty="0" smtClean="0"/>
              <a:t>I </a:t>
            </a:r>
            <a:r>
              <a:rPr lang="en-US" sz="3600" dirty="0" err="1" smtClean="0"/>
              <a:t>neutrini</a:t>
            </a:r>
            <a:r>
              <a:rPr lang="en-US" sz="3600" dirty="0" smtClean="0"/>
              <a:t> </a:t>
            </a:r>
            <a:r>
              <a:rPr lang="en-US" sz="3600" dirty="0" err="1" smtClean="0"/>
              <a:t>solari</a:t>
            </a:r>
            <a:r>
              <a:rPr lang="en-US" sz="3600" dirty="0" smtClean="0"/>
              <a:t> ci </a:t>
            </a:r>
            <a:r>
              <a:rPr lang="en-US" sz="3600" dirty="0" err="1" smtClean="0"/>
              <a:t>sono</a:t>
            </a:r>
            <a:r>
              <a:rPr lang="en-US" sz="3600" dirty="0" smtClean="0"/>
              <a:t> MA ...</a:t>
            </a:r>
            <a:endParaRPr lang="en-US" sz="3600" dirty="0"/>
          </a:p>
        </p:txBody>
      </p:sp>
      <p:sp>
        <p:nvSpPr>
          <p:cNvPr id="4" name="Title 1"/>
          <p:cNvSpPr txBox="1">
            <a:spLocks/>
          </p:cNvSpPr>
          <p:nvPr/>
        </p:nvSpPr>
        <p:spPr>
          <a:xfrm>
            <a:off x="0" y="0"/>
            <a:ext cx="9144000" cy="66113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800" dirty="0" smtClean="0"/>
              <a:t>I neutrini solari ci sono MA ...</a:t>
            </a:r>
            <a:endParaRPr lang="it-IT" sz="2800" dirty="0"/>
          </a:p>
        </p:txBody>
      </p:sp>
      <p:pic>
        <p:nvPicPr>
          <p:cNvPr id="6" name="Picture 5" descr="homestak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91" y="667207"/>
            <a:ext cx="4953000" cy="3111500"/>
          </a:xfrm>
          <a:prstGeom prst="rect">
            <a:avLst/>
          </a:prstGeom>
        </p:spPr>
      </p:pic>
      <p:sp>
        <p:nvSpPr>
          <p:cNvPr id="7" name="TextBox 6"/>
          <p:cNvSpPr txBox="1"/>
          <p:nvPr/>
        </p:nvSpPr>
        <p:spPr>
          <a:xfrm>
            <a:off x="583368" y="3765728"/>
            <a:ext cx="4278038" cy="261610"/>
          </a:xfrm>
          <a:prstGeom prst="rect">
            <a:avLst/>
          </a:prstGeom>
          <a:noFill/>
        </p:spPr>
        <p:txBody>
          <a:bodyPr wrap="square" rtlCol="0">
            <a:spAutoFit/>
          </a:bodyPr>
          <a:lstStyle/>
          <a:p>
            <a:r>
              <a:rPr lang="en-US" sz="1100" dirty="0" smtClean="0"/>
              <a:t>1970              1975                1980              1985               1990                 1995             </a:t>
            </a:r>
            <a:endParaRPr lang="en-US" sz="1100" dirty="0"/>
          </a:p>
        </p:txBody>
      </p:sp>
      <p:sp>
        <p:nvSpPr>
          <p:cNvPr id="9" name="TextBox 8"/>
          <p:cNvSpPr txBox="1"/>
          <p:nvPr/>
        </p:nvSpPr>
        <p:spPr>
          <a:xfrm>
            <a:off x="5207781" y="1245666"/>
            <a:ext cx="3579210" cy="2585323"/>
          </a:xfrm>
          <a:prstGeom prst="rect">
            <a:avLst/>
          </a:prstGeom>
          <a:solidFill>
            <a:srgbClr val="F4EFCB"/>
          </a:solidFill>
        </p:spPr>
        <p:txBody>
          <a:bodyPr wrap="square" rtlCol="0">
            <a:spAutoFit/>
          </a:bodyPr>
          <a:lstStyle/>
          <a:p>
            <a:r>
              <a:rPr lang="en-US" dirty="0" smtClean="0"/>
              <a:t>Con </a:t>
            </a:r>
            <a:r>
              <a:rPr lang="en-US" dirty="0" err="1" smtClean="0"/>
              <a:t>l’andare</a:t>
            </a:r>
            <a:r>
              <a:rPr lang="en-US" dirty="0" smtClean="0"/>
              <a:t> </a:t>
            </a:r>
            <a:r>
              <a:rPr lang="en-US" dirty="0" err="1" smtClean="0"/>
              <a:t>degli</a:t>
            </a:r>
            <a:r>
              <a:rPr lang="en-US" dirty="0" smtClean="0"/>
              <a:t> </a:t>
            </a:r>
            <a:r>
              <a:rPr lang="en-US" dirty="0" err="1" smtClean="0"/>
              <a:t>anni</a:t>
            </a:r>
            <a:r>
              <a:rPr lang="en-US" dirty="0" smtClean="0"/>
              <a:t> </a:t>
            </a:r>
            <a:r>
              <a:rPr lang="en-US" dirty="0" err="1" smtClean="0"/>
              <a:t>l’evidenza</a:t>
            </a:r>
            <a:r>
              <a:rPr lang="en-US" dirty="0" smtClean="0"/>
              <a:t> di </a:t>
            </a:r>
            <a:r>
              <a:rPr lang="en-US" dirty="0" err="1" smtClean="0"/>
              <a:t>rivelazione</a:t>
            </a:r>
            <a:r>
              <a:rPr lang="en-US" dirty="0" smtClean="0"/>
              <a:t> </a:t>
            </a:r>
            <a:r>
              <a:rPr lang="en-US" dirty="0" err="1" smtClean="0"/>
              <a:t>dei</a:t>
            </a:r>
            <a:r>
              <a:rPr lang="en-US" dirty="0" smtClean="0"/>
              <a:t> </a:t>
            </a:r>
            <a:r>
              <a:rPr lang="en-US" dirty="0" err="1" smtClean="0"/>
              <a:t>neutrini</a:t>
            </a:r>
            <a:r>
              <a:rPr lang="en-US" dirty="0" smtClean="0"/>
              <a:t> </a:t>
            </a:r>
            <a:r>
              <a:rPr lang="en-US" dirty="0" err="1" smtClean="0"/>
              <a:t>solari</a:t>
            </a:r>
            <a:r>
              <a:rPr lang="en-US" dirty="0" smtClean="0"/>
              <a:t> </a:t>
            </a:r>
            <a:r>
              <a:rPr lang="en-US" dirty="0" err="1" smtClean="0"/>
              <a:t>si</a:t>
            </a:r>
            <a:r>
              <a:rPr lang="en-US" dirty="0" smtClean="0"/>
              <a:t> </a:t>
            </a:r>
            <a:r>
              <a:rPr lang="en-US" dirty="0" err="1" smtClean="0"/>
              <a:t>fa</a:t>
            </a:r>
            <a:r>
              <a:rPr lang="en-US" dirty="0" smtClean="0"/>
              <a:t> </a:t>
            </a:r>
            <a:r>
              <a:rPr lang="en-US" dirty="0" err="1" smtClean="0"/>
              <a:t>sempre</a:t>
            </a:r>
            <a:r>
              <a:rPr lang="en-US" dirty="0" smtClean="0"/>
              <a:t> </a:t>
            </a:r>
            <a:r>
              <a:rPr lang="en-US" dirty="0" err="1" smtClean="0"/>
              <a:t>piu</a:t>
            </a:r>
            <a:r>
              <a:rPr lang="en-US" dirty="0" smtClean="0"/>
              <a:t>’ </a:t>
            </a:r>
            <a:r>
              <a:rPr lang="en-US" dirty="0" err="1" smtClean="0"/>
              <a:t>solida</a:t>
            </a:r>
            <a:endParaRPr lang="en-US" dirty="0" smtClean="0"/>
          </a:p>
          <a:p>
            <a:endParaRPr lang="en-US" dirty="0"/>
          </a:p>
          <a:p>
            <a:pPr algn="ctr"/>
            <a:r>
              <a:rPr lang="en-US" b="1" dirty="0" smtClean="0"/>
              <a:t>MA</a:t>
            </a:r>
          </a:p>
          <a:p>
            <a:endParaRPr lang="en-US" dirty="0"/>
          </a:p>
          <a:p>
            <a:r>
              <a:rPr lang="en-US" dirty="0" smtClean="0"/>
              <a:t>Il </a:t>
            </a:r>
            <a:r>
              <a:rPr lang="en-US" dirty="0" err="1" smtClean="0"/>
              <a:t>flusso</a:t>
            </a:r>
            <a:r>
              <a:rPr lang="en-US" dirty="0" smtClean="0"/>
              <a:t> </a:t>
            </a:r>
            <a:r>
              <a:rPr lang="en-US" dirty="0" err="1" smtClean="0"/>
              <a:t>misurato</a:t>
            </a:r>
            <a:r>
              <a:rPr lang="en-US" dirty="0" smtClean="0"/>
              <a:t> </a:t>
            </a:r>
            <a:r>
              <a:rPr lang="en-US" dirty="0" err="1" smtClean="0"/>
              <a:t>è</a:t>
            </a:r>
            <a:r>
              <a:rPr lang="en-US" dirty="0" smtClean="0"/>
              <a:t> circa 1/3 del </a:t>
            </a:r>
            <a:r>
              <a:rPr lang="en-US" dirty="0" err="1" smtClean="0"/>
              <a:t>flusso</a:t>
            </a:r>
            <a:r>
              <a:rPr lang="en-US" dirty="0" smtClean="0"/>
              <a:t> </a:t>
            </a:r>
            <a:r>
              <a:rPr lang="en-US" dirty="0" err="1" smtClean="0"/>
              <a:t>atteso</a:t>
            </a:r>
            <a:r>
              <a:rPr lang="en-US" dirty="0" smtClean="0"/>
              <a:t> secondo </a:t>
            </a:r>
            <a:r>
              <a:rPr lang="en-US" dirty="0" err="1" smtClean="0"/>
              <a:t>i</a:t>
            </a:r>
            <a:r>
              <a:rPr lang="en-US" dirty="0" smtClean="0"/>
              <a:t> </a:t>
            </a:r>
            <a:r>
              <a:rPr lang="en-US" dirty="0" err="1" smtClean="0"/>
              <a:t>calcoli</a:t>
            </a:r>
            <a:r>
              <a:rPr lang="en-US" dirty="0" smtClean="0"/>
              <a:t> di John </a:t>
            </a:r>
            <a:r>
              <a:rPr lang="en-US" dirty="0" err="1" smtClean="0"/>
              <a:t>Bahcall</a:t>
            </a:r>
            <a:endParaRPr lang="en-US" dirty="0"/>
          </a:p>
        </p:txBody>
      </p:sp>
      <p:sp>
        <p:nvSpPr>
          <p:cNvPr id="10" name="TextBox 9"/>
          <p:cNvSpPr txBox="1"/>
          <p:nvPr/>
        </p:nvSpPr>
        <p:spPr>
          <a:xfrm>
            <a:off x="457200" y="4045567"/>
            <a:ext cx="8117104" cy="1569660"/>
          </a:xfrm>
          <a:prstGeom prst="rect">
            <a:avLst/>
          </a:prstGeom>
          <a:solidFill>
            <a:srgbClr val="F4EFCB"/>
          </a:solidFill>
        </p:spPr>
        <p:txBody>
          <a:bodyPr wrap="square" rtlCol="0">
            <a:spAutoFit/>
          </a:bodyPr>
          <a:lstStyle/>
          <a:p>
            <a:r>
              <a:rPr lang="en-US" sz="1600" dirty="0" smtClean="0"/>
              <a:t>Per </a:t>
            </a:r>
            <a:r>
              <a:rPr lang="en-US" sz="1600" dirty="0" err="1" smtClean="0"/>
              <a:t>una</a:t>
            </a:r>
            <a:r>
              <a:rPr lang="en-US" sz="1600" dirty="0" smtClean="0"/>
              <a:t> </a:t>
            </a:r>
            <a:r>
              <a:rPr lang="en-US" sz="1600" dirty="0" err="1" smtClean="0"/>
              <a:t>ventina</a:t>
            </a:r>
            <a:r>
              <a:rPr lang="en-US" sz="1600" dirty="0" smtClean="0"/>
              <a:t> </a:t>
            </a:r>
            <a:r>
              <a:rPr lang="en-US" sz="1600" dirty="0" err="1" smtClean="0"/>
              <a:t>d’anni</a:t>
            </a:r>
            <a:r>
              <a:rPr lang="en-US" sz="1600" dirty="0" smtClean="0"/>
              <a:t> la </a:t>
            </a:r>
            <a:r>
              <a:rPr lang="en-US" sz="1600" dirty="0" err="1" smtClean="0"/>
              <a:t>discrepanza</a:t>
            </a:r>
            <a:r>
              <a:rPr lang="en-US" sz="1600" dirty="0" smtClean="0"/>
              <a:t> non </a:t>
            </a:r>
            <a:r>
              <a:rPr lang="en-US" sz="1600" dirty="0" err="1" smtClean="0"/>
              <a:t>viene</a:t>
            </a:r>
            <a:r>
              <a:rPr lang="en-US" sz="1600" dirty="0" smtClean="0"/>
              <a:t> </a:t>
            </a:r>
            <a:r>
              <a:rPr lang="en-US" sz="1600" dirty="0" err="1" smtClean="0"/>
              <a:t>presa</a:t>
            </a:r>
            <a:r>
              <a:rPr lang="en-US" sz="1600" dirty="0" smtClean="0"/>
              <a:t> molto </a:t>
            </a:r>
            <a:r>
              <a:rPr lang="en-US" sz="1600" dirty="0" err="1" smtClean="0"/>
              <a:t>seriamente</a:t>
            </a:r>
            <a:r>
              <a:rPr lang="en-US" sz="1600" dirty="0" smtClean="0"/>
              <a:t>, </a:t>
            </a:r>
            <a:r>
              <a:rPr lang="en-US" sz="1600" dirty="0" err="1" smtClean="0"/>
              <a:t>considerando</a:t>
            </a:r>
            <a:r>
              <a:rPr lang="en-US" sz="1600" dirty="0" smtClean="0"/>
              <a:t> </a:t>
            </a:r>
            <a:r>
              <a:rPr lang="en-US" sz="1600" dirty="0" err="1" smtClean="0"/>
              <a:t>che</a:t>
            </a:r>
            <a:r>
              <a:rPr lang="en-US" sz="1600" dirty="0" smtClean="0"/>
              <a:t>:</a:t>
            </a:r>
          </a:p>
          <a:p>
            <a:pPr marL="285750" indent="-285750">
              <a:buFont typeface="Arial"/>
              <a:buChar char="•"/>
            </a:pPr>
            <a:r>
              <a:rPr lang="en-US" sz="1600" dirty="0" err="1" smtClean="0"/>
              <a:t>L’efficienza</a:t>
            </a:r>
            <a:r>
              <a:rPr lang="en-US" sz="1600" dirty="0" smtClean="0"/>
              <a:t> di </a:t>
            </a:r>
            <a:r>
              <a:rPr lang="en-US" sz="1600" dirty="0" err="1" smtClean="0"/>
              <a:t>estrazione</a:t>
            </a:r>
            <a:r>
              <a:rPr lang="en-US" sz="1600" dirty="0" smtClean="0"/>
              <a:t> di Ar37 non </a:t>
            </a:r>
            <a:r>
              <a:rPr lang="en-US" sz="1600" dirty="0" err="1" smtClean="0"/>
              <a:t>è</a:t>
            </a:r>
            <a:r>
              <a:rPr lang="en-US" sz="1600" dirty="0" smtClean="0"/>
              <a:t> </a:t>
            </a:r>
            <a:r>
              <a:rPr lang="en-US" sz="1600" dirty="0" err="1" smtClean="0"/>
              <a:t>direttamente</a:t>
            </a:r>
            <a:r>
              <a:rPr lang="en-US" sz="1600" dirty="0" smtClean="0"/>
              <a:t> </a:t>
            </a:r>
            <a:r>
              <a:rPr lang="en-US" sz="1600" dirty="0" err="1" smtClean="0"/>
              <a:t>misurata</a:t>
            </a:r>
            <a:endParaRPr lang="en-US" sz="1600" dirty="0" smtClean="0"/>
          </a:p>
          <a:p>
            <a:pPr marL="285750" indent="-285750">
              <a:buFont typeface="Arial"/>
              <a:buChar char="•"/>
            </a:pPr>
            <a:r>
              <a:rPr lang="en-US" sz="1600" dirty="0" smtClean="0"/>
              <a:t>Non </a:t>
            </a:r>
            <a:r>
              <a:rPr lang="en-US" sz="1600" dirty="0" err="1" smtClean="0"/>
              <a:t>è</a:t>
            </a:r>
            <a:r>
              <a:rPr lang="en-US" sz="1600" dirty="0" smtClean="0"/>
              <a:t> facile </a:t>
            </a:r>
            <a:r>
              <a:rPr lang="en-US" sz="1600" dirty="0" err="1" smtClean="0"/>
              <a:t>stimare</a:t>
            </a:r>
            <a:r>
              <a:rPr lang="en-US" sz="1600" dirty="0" smtClean="0"/>
              <a:t> </a:t>
            </a:r>
            <a:r>
              <a:rPr lang="en-US" sz="1600" dirty="0" err="1" smtClean="0"/>
              <a:t>il</a:t>
            </a:r>
            <a:r>
              <a:rPr lang="en-US" sz="1600" dirty="0" smtClean="0"/>
              <a:t> </a:t>
            </a:r>
            <a:r>
              <a:rPr lang="en-US" sz="1600" dirty="0" err="1" smtClean="0"/>
              <a:t>flusso</a:t>
            </a:r>
            <a:r>
              <a:rPr lang="en-US" sz="1600" dirty="0" smtClean="0"/>
              <a:t> </a:t>
            </a:r>
            <a:r>
              <a:rPr lang="en-US" sz="1600" dirty="0" err="1" smtClean="0"/>
              <a:t>assoluto</a:t>
            </a:r>
            <a:r>
              <a:rPr lang="en-US" sz="1600" dirty="0" smtClean="0"/>
              <a:t> di </a:t>
            </a:r>
            <a:r>
              <a:rPr lang="en-US" sz="1600" dirty="0" err="1" smtClean="0"/>
              <a:t>neutrini</a:t>
            </a:r>
            <a:r>
              <a:rPr lang="en-US" sz="1600" dirty="0" smtClean="0"/>
              <a:t> </a:t>
            </a:r>
            <a:r>
              <a:rPr lang="en-US" sz="1600" dirty="0" err="1" smtClean="0"/>
              <a:t>solari</a:t>
            </a:r>
            <a:endParaRPr lang="en-US" sz="1600" dirty="0" smtClean="0"/>
          </a:p>
          <a:p>
            <a:pPr marL="285750" indent="-285750">
              <a:buFont typeface="Arial"/>
              <a:buChar char="•"/>
            </a:pPr>
            <a:r>
              <a:rPr lang="en-US" sz="1600" dirty="0" err="1" smtClean="0"/>
              <a:t>Anche</a:t>
            </a:r>
            <a:r>
              <a:rPr lang="en-US" sz="1600" dirty="0" smtClean="0"/>
              <a:t> </a:t>
            </a:r>
            <a:r>
              <a:rPr lang="en-US" sz="1600" dirty="0" err="1" smtClean="0"/>
              <a:t>perchè</a:t>
            </a:r>
            <a:r>
              <a:rPr lang="en-US" sz="1600" dirty="0" smtClean="0"/>
              <a:t> </a:t>
            </a:r>
            <a:r>
              <a:rPr lang="en-US" sz="1600" dirty="0" err="1" smtClean="0"/>
              <a:t>l’esperimento</a:t>
            </a:r>
            <a:r>
              <a:rPr lang="en-US" sz="1600" dirty="0" smtClean="0"/>
              <a:t> è </a:t>
            </a:r>
            <a:r>
              <a:rPr lang="en-US" sz="1600" dirty="0" err="1" smtClean="0"/>
              <a:t>sensibile</a:t>
            </a:r>
            <a:r>
              <a:rPr lang="en-US" sz="1600" dirty="0" smtClean="0"/>
              <a:t> </a:t>
            </a:r>
            <a:r>
              <a:rPr lang="en-US" sz="1600" dirty="0" err="1" smtClean="0"/>
              <a:t>ai</a:t>
            </a:r>
            <a:r>
              <a:rPr lang="en-US" sz="1600" dirty="0" smtClean="0"/>
              <a:t> </a:t>
            </a:r>
            <a:r>
              <a:rPr lang="en-US" sz="1600" dirty="0" err="1" smtClean="0"/>
              <a:t>neutrini</a:t>
            </a:r>
            <a:r>
              <a:rPr lang="en-US" sz="1600" dirty="0" smtClean="0"/>
              <a:t> del </a:t>
            </a:r>
            <a:r>
              <a:rPr lang="en-US" sz="1600" dirty="0" err="1" smtClean="0"/>
              <a:t>ciclo</a:t>
            </a:r>
            <a:r>
              <a:rPr lang="en-US" sz="1600" dirty="0" smtClean="0"/>
              <a:t> del </a:t>
            </a:r>
            <a:r>
              <a:rPr lang="en-US" sz="1600" dirty="0" err="1" smtClean="0"/>
              <a:t>Berillio</a:t>
            </a:r>
            <a:r>
              <a:rPr lang="en-US" sz="1600" dirty="0" smtClean="0"/>
              <a:t> e del </a:t>
            </a:r>
            <a:r>
              <a:rPr lang="en-US" sz="1600" dirty="0" err="1" smtClean="0"/>
              <a:t>Boro</a:t>
            </a:r>
            <a:r>
              <a:rPr lang="en-US" sz="1600" dirty="0" smtClean="0"/>
              <a:t>, non a </a:t>
            </a:r>
            <a:r>
              <a:rPr lang="en-US" sz="1600" dirty="0" err="1" smtClean="0"/>
              <a:t>quelli</a:t>
            </a:r>
            <a:r>
              <a:rPr lang="en-US" sz="1600" dirty="0" smtClean="0"/>
              <a:t> del </a:t>
            </a:r>
            <a:r>
              <a:rPr lang="en-US" sz="1600" dirty="0" err="1" smtClean="0"/>
              <a:t>ciclo</a:t>
            </a:r>
            <a:r>
              <a:rPr lang="en-US" sz="1600" dirty="0" smtClean="0"/>
              <a:t> pp </a:t>
            </a:r>
            <a:r>
              <a:rPr lang="en-US" sz="1600" dirty="0" err="1" smtClean="0"/>
              <a:t>che</a:t>
            </a:r>
            <a:r>
              <a:rPr lang="en-US" sz="1600" dirty="0" smtClean="0"/>
              <a:t> è la </a:t>
            </a:r>
            <a:r>
              <a:rPr lang="en-US" sz="1600" dirty="0" err="1" smtClean="0"/>
              <a:t>reazione</a:t>
            </a:r>
            <a:r>
              <a:rPr lang="en-US" sz="1600" dirty="0" smtClean="0"/>
              <a:t> </a:t>
            </a:r>
            <a:r>
              <a:rPr lang="en-US" sz="1600" dirty="0" err="1" smtClean="0"/>
              <a:t>dominante</a:t>
            </a:r>
            <a:r>
              <a:rPr lang="en-US" sz="1600" dirty="0" smtClean="0"/>
              <a:t> (</a:t>
            </a:r>
            <a:r>
              <a:rPr lang="en-US" sz="1600" dirty="0" err="1" smtClean="0"/>
              <a:t>i</a:t>
            </a:r>
            <a:r>
              <a:rPr lang="en-US" sz="1600" dirty="0" smtClean="0"/>
              <a:t> </a:t>
            </a:r>
            <a:r>
              <a:rPr lang="en-US" sz="1600" dirty="0" err="1" smtClean="0"/>
              <a:t>neutrini</a:t>
            </a:r>
            <a:r>
              <a:rPr lang="en-US" sz="1600" dirty="0" smtClean="0"/>
              <a:t> del </a:t>
            </a:r>
            <a:r>
              <a:rPr lang="en-US" sz="1600" dirty="0" err="1" smtClean="0"/>
              <a:t>ciclo</a:t>
            </a:r>
            <a:r>
              <a:rPr lang="en-US" sz="1600" dirty="0" smtClean="0"/>
              <a:t> pp non </a:t>
            </a:r>
            <a:r>
              <a:rPr lang="en-US" sz="1600" dirty="0" err="1" smtClean="0"/>
              <a:t>hanno</a:t>
            </a:r>
            <a:r>
              <a:rPr lang="en-US" sz="1600" dirty="0" smtClean="0"/>
              <a:t> </a:t>
            </a:r>
            <a:r>
              <a:rPr lang="en-US" sz="1600" dirty="0" err="1" smtClean="0"/>
              <a:t>abbastanza</a:t>
            </a:r>
            <a:r>
              <a:rPr lang="en-US" sz="1600" dirty="0" smtClean="0"/>
              <a:t> </a:t>
            </a:r>
            <a:r>
              <a:rPr lang="en-US" sz="1600" dirty="0" err="1" smtClean="0"/>
              <a:t>energia</a:t>
            </a:r>
            <a:r>
              <a:rPr lang="en-US" sz="1600" dirty="0" smtClean="0"/>
              <a:t> per </a:t>
            </a:r>
            <a:r>
              <a:rPr lang="en-US" sz="1600" dirty="0" err="1" smtClean="0"/>
              <a:t>trasformare</a:t>
            </a:r>
            <a:r>
              <a:rPr lang="en-US" sz="1600" dirty="0" smtClean="0"/>
              <a:t> </a:t>
            </a:r>
            <a:r>
              <a:rPr lang="en-US" sz="1600" dirty="0" err="1" smtClean="0"/>
              <a:t>il</a:t>
            </a:r>
            <a:r>
              <a:rPr lang="en-US" sz="1600" dirty="0" smtClean="0"/>
              <a:t> </a:t>
            </a:r>
            <a:r>
              <a:rPr lang="en-US" sz="1600" dirty="0" smtClean="0"/>
              <a:t>Cl</a:t>
            </a:r>
            <a:r>
              <a:rPr lang="en-US" sz="1600" baseline="30000" dirty="0" smtClean="0"/>
              <a:t>37</a:t>
            </a:r>
            <a:r>
              <a:rPr lang="en-US" sz="1600" dirty="0" smtClean="0"/>
              <a:t>)</a:t>
            </a:r>
            <a:endParaRPr lang="en-US" sz="1600" dirty="0"/>
          </a:p>
        </p:txBody>
      </p:sp>
      <p:sp>
        <p:nvSpPr>
          <p:cNvPr id="11" name="TextBox 10"/>
          <p:cNvSpPr txBox="1"/>
          <p:nvPr/>
        </p:nvSpPr>
        <p:spPr>
          <a:xfrm>
            <a:off x="457200" y="5760446"/>
            <a:ext cx="8433095" cy="861774"/>
          </a:xfrm>
          <a:prstGeom prst="rect">
            <a:avLst/>
          </a:prstGeom>
          <a:solidFill>
            <a:schemeClr val="accent6">
              <a:lumMod val="40000"/>
              <a:lumOff val="60000"/>
            </a:schemeClr>
          </a:solidFill>
        </p:spPr>
        <p:txBody>
          <a:bodyPr wrap="square" rtlCol="0">
            <a:spAutoFit/>
          </a:bodyPr>
          <a:lstStyle/>
          <a:p>
            <a:r>
              <a:rPr lang="en-US" sz="1600" dirty="0" err="1" smtClean="0"/>
              <a:t>Dopo</a:t>
            </a:r>
            <a:r>
              <a:rPr lang="en-US" sz="1600" dirty="0" smtClean="0"/>
              <a:t> </a:t>
            </a:r>
            <a:r>
              <a:rPr lang="en-US" sz="1600" dirty="0" err="1" smtClean="0"/>
              <a:t>vent’anni</a:t>
            </a:r>
            <a:r>
              <a:rPr lang="en-US" sz="1600" dirty="0" smtClean="0"/>
              <a:t> di </a:t>
            </a:r>
            <a:r>
              <a:rPr lang="en-US" sz="1600" dirty="0" err="1" smtClean="0"/>
              <a:t>verifiche</a:t>
            </a:r>
            <a:r>
              <a:rPr lang="en-US" sz="1600" dirty="0" smtClean="0"/>
              <a:t> </a:t>
            </a:r>
            <a:r>
              <a:rPr lang="en-US" sz="1600" dirty="0" err="1" smtClean="0"/>
              <a:t>sperimentali</a:t>
            </a:r>
            <a:r>
              <a:rPr lang="en-US" sz="1600" dirty="0" smtClean="0"/>
              <a:t> e di </a:t>
            </a:r>
            <a:r>
              <a:rPr lang="en-US" sz="1600" dirty="0" err="1" smtClean="0"/>
              <a:t>raffinamenti</a:t>
            </a:r>
            <a:r>
              <a:rPr lang="en-US" sz="1600" dirty="0" smtClean="0"/>
              <a:t> e </a:t>
            </a:r>
            <a:r>
              <a:rPr lang="en-US" sz="1600" dirty="0" err="1" smtClean="0"/>
              <a:t>verifiche</a:t>
            </a:r>
            <a:r>
              <a:rPr lang="en-US" sz="1600" dirty="0" smtClean="0"/>
              <a:t> </a:t>
            </a:r>
            <a:r>
              <a:rPr lang="en-US" sz="1600" dirty="0" err="1" smtClean="0"/>
              <a:t>delle</a:t>
            </a:r>
            <a:r>
              <a:rPr lang="en-US" sz="1600" dirty="0" smtClean="0"/>
              <a:t> </a:t>
            </a:r>
            <a:r>
              <a:rPr lang="en-US" sz="1600" dirty="0" err="1" smtClean="0"/>
              <a:t>previsioni</a:t>
            </a:r>
            <a:r>
              <a:rPr lang="en-US" sz="1600" dirty="0" smtClean="0"/>
              <a:t> di John </a:t>
            </a:r>
            <a:r>
              <a:rPr lang="en-US" sz="1600" dirty="0" err="1" smtClean="0"/>
              <a:t>Bahcall</a:t>
            </a:r>
            <a:r>
              <a:rPr lang="en-US" sz="1600" dirty="0" smtClean="0"/>
              <a:t> </a:t>
            </a:r>
            <a:r>
              <a:rPr lang="en-US" sz="1600" dirty="0" err="1" smtClean="0"/>
              <a:t>si</a:t>
            </a:r>
            <a:r>
              <a:rPr lang="en-US" sz="1600" dirty="0" smtClean="0"/>
              <a:t> </a:t>
            </a:r>
            <a:r>
              <a:rPr lang="en-US" sz="1600" dirty="0" err="1" smtClean="0"/>
              <a:t>fa</a:t>
            </a:r>
            <a:r>
              <a:rPr lang="en-US" sz="1600" dirty="0" smtClean="0"/>
              <a:t> </a:t>
            </a:r>
            <a:r>
              <a:rPr lang="en-US" sz="1600" dirty="0" err="1" smtClean="0"/>
              <a:t>strada</a:t>
            </a:r>
            <a:r>
              <a:rPr lang="en-US" sz="1600" dirty="0" smtClean="0"/>
              <a:t> </a:t>
            </a:r>
            <a:r>
              <a:rPr lang="en-US" sz="1600" dirty="0" err="1" smtClean="0"/>
              <a:t>l’idea</a:t>
            </a:r>
            <a:r>
              <a:rPr lang="en-US" sz="1600" dirty="0" smtClean="0"/>
              <a:t> </a:t>
            </a:r>
            <a:r>
              <a:rPr lang="en-US" sz="1600" dirty="0" err="1" smtClean="0"/>
              <a:t>che</a:t>
            </a:r>
            <a:r>
              <a:rPr lang="en-US" sz="1600" dirty="0" smtClean="0"/>
              <a:t> la </a:t>
            </a:r>
            <a:r>
              <a:rPr lang="en-US" sz="1600" dirty="0" err="1" smtClean="0"/>
              <a:t>discrepanza</a:t>
            </a:r>
            <a:r>
              <a:rPr lang="en-US" sz="1600" dirty="0" smtClean="0"/>
              <a:t> </a:t>
            </a:r>
            <a:r>
              <a:rPr lang="en-US" sz="1600" dirty="0" err="1" smtClean="0"/>
              <a:t>vada</a:t>
            </a:r>
            <a:r>
              <a:rPr lang="en-US" sz="1600" dirty="0" smtClean="0"/>
              <a:t> </a:t>
            </a:r>
            <a:r>
              <a:rPr lang="en-US" sz="1600" dirty="0" err="1" smtClean="0"/>
              <a:t>presa</a:t>
            </a:r>
            <a:r>
              <a:rPr lang="en-US" sz="1600" dirty="0" smtClean="0"/>
              <a:t> </a:t>
            </a:r>
            <a:r>
              <a:rPr lang="en-US" sz="1600" dirty="0" err="1" smtClean="0"/>
              <a:t>sul</a:t>
            </a:r>
            <a:r>
              <a:rPr lang="en-US" sz="1600" dirty="0" smtClean="0"/>
              <a:t> </a:t>
            </a:r>
            <a:r>
              <a:rPr lang="en-US" sz="1600" dirty="0" err="1" smtClean="0"/>
              <a:t>serio</a:t>
            </a:r>
            <a:r>
              <a:rPr lang="en-US" sz="1600" dirty="0" smtClean="0"/>
              <a:t> e </a:t>
            </a:r>
            <a:r>
              <a:rPr lang="en-US" sz="1600" dirty="0" err="1" smtClean="0"/>
              <a:t>che</a:t>
            </a:r>
            <a:r>
              <a:rPr lang="en-US" sz="1600" dirty="0" smtClean="0"/>
              <a:t> </a:t>
            </a:r>
            <a:r>
              <a:rPr lang="en-US" sz="1600" dirty="0" err="1" smtClean="0"/>
              <a:t>possa</a:t>
            </a:r>
            <a:r>
              <a:rPr lang="en-US" sz="1600" dirty="0" smtClean="0"/>
              <a:t> </a:t>
            </a:r>
            <a:r>
              <a:rPr lang="en-US" sz="1600" dirty="0" err="1" smtClean="0"/>
              <a:t>essere</a:t>
            </a:r>
            <a:r>
              <a:rPr lang="en-US" sz="1600" dirty="0" smtClean="0"/>
              <a:t> </a:t>
            </a:r>
            <a:r>
              <a:rPr lang="en-US" sz="1600" dirty="0" err="1" smtClean="0"/>
              <a:t>dovuta</a:t>
            </a:r>
            <a:r>
              <a:rPr lang="en-US" sz="1600" dirty="0" smtClean="0"/>
              <a:t> a</a:t>
            </a:r>
          </a:p>
          <a:p>
            <a:pPr algn="ctr"/>
            <a:r>
              <a:rPr lang="en-US" b="1" dirty="0" err="1" smtClean="0">
                <a:solidFill>
                  <a:srgbClr val="FF0000"/>
                </a:solidFill>
              </a:rPr>
              <a:t>Oscillazioni</a:t>
            </a:r>
            <a:r>
              <a:rPr lang="en-US" b="1" dirty="0" smtClean="0">
                <a:solidFill>
                  <a:srgbClr val="FF0000"/>
                </a:solidFill>
              </a:rPr>
              <a:t> di </a:t>
            </a:r>
            <a:r>
              <a:rPr lang="en-US" b="1" dirty="0" err="1" smtClean="0">
                <a:solidFill>
                  <a:srgbClr val="FF0000"/>
                </a:solidFill>
              </a:rPr>
              <a:t>Neutrini</a:t>
            </a:r>
            <a:endParaRPr lang="en-US" b="1" dirty="0">
              <a:solidFill>
                <a:srgbClr val="FF0000"/>
              </a:solidFill>
            </a:endParaRPr>
          </a:p>
        </p:txBody>
      </p:sp>
    </p:spTree>
    <p:extLst>
      <p:ext uri="{BB962C8B-B14F-4D97-AF65-F5344CB8AC3E}">
        <p14:creationId xmlns:p14="http://schemas.microsoft.com/office/powerpoint/2010/main" val="36431673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0" y="0"/>
            <a:ext cx="9144000" cy="883402"/>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800" dirty="0" smtClean="0"/>
              <a:t>Bruno </a:t>
            </a:r>
            <a:r>
              <a:rPr lang="it-IT" sz="2800" dirty="0" err="1"/>
              <a:t>Maksimovič</a:t>
            </a:r>
            <a:r>
              <a:rPr lang="it-IT" sz="2800" b="1" dirty="0"/>
              <a:t> </a:t>
            </a:r>
            <a:r>
              <a:rPr lang="it-IT" sz="2800" dirty="0" smtClean="0"/>
              <a:t>Pontecorvo (1913-1993)</a:t>
            </a:r>
            <a:endParaRPr lang="it-IT"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2746" y="883402"/>
            <a:ext cx="2721254" cy="3691738"/>
          </a:xfrm>
          <a:prstGeom prst="rect">
            <a:avLst/>
          </a:prstGeom>
        </p:spPr>
      </p:pic>
      <p:sp>
        <p:nvSpPr>
          <p:cNvPr id="6" name="TextBox 5"/>
          <p:cNvSpPr txBox="1"/>
          <p:nvPr/>
        </p:nvSpPr>
        <p:spPr>
          <a:xfrm>
            <a:off x="258266" y="1305289"/>
            <a:ext cx="5709765" cy="120032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it-IT" dirty="0" smtClean="0"/>
              <a:t>Fa parte del gruppo di fisici guidato da Enrico Fermi conosciuto come i ragazzi di Via </a:t>
            </a:r>
            <a:r>
              <a:rPr lang="it-IT" dirty="0" err="1" smtClean="0"/>
              <a:t>Panisperna</a:t>
            </a:r>
            <a:endParaRPr lang="it-IT" dirty="0" smtClean="0"/>
          </a:p>
          <a:p>
            <a:r>
              <a:rPr lang="it-IT" dirty="0" smtClean="0"/>
              <a:t>Emigra a Parigi nel 1936, poi in Canada e  Gran Bretagna</a:t>
            </a:r>
          </a:p>
          <a:p>
            <a:r>
              <a:rPr lang="it-IT" dirty="0" smtClean="0"/>
              <a:t>Nel 1950 emigra in URSS dove passa il resto della vita</a:t>
            </a:r>
            <a:endParaRPr lang="it-IT" dirty="0"/>
          </a:p>
        </p:txBody>
      </p:sp>
      <p:sp>
        <p:nvSpPr>
          <p:cNvPr id="7" name="TextBox 6"/>
          <p:cNvSpPr txBox="1"/>
          <p:nvPr/>
        </p:nvSpPr>
        <p:spPr>
          <a:xfrm>
            <a:off x="342027" y="3134089"/>
            <a:ext cx="5772587" cy="34163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it-IT" b="1" dirty="0" smtClean="0"/>
              <a:t>Ha dato contributi fondamentali alla fisica del neutrino</a:t>
            </a:r>
            <a:r>
              <a:rPr lang="it-IT" dirty="0" smtClean="0"/>
              <a:t>:</a:t>
            </a:r>
          </a:p>
          <a:p>
            <a:pPr marL="285750" indent="-285750">
              <a:buFont typeface="Arial" panose="020B0604020202020204" pitchFamily="34" charset="0"/>
              <a:buChar char="•"/>
            </a:pPr>
            <a:r>
              <a:rPr lang="it-IT" dirty="0"/>
              <a:t>M</a:t>
            </a:r>
            <a:r>
              <a:rPr lang="it-IT" dirty="0" smtClean="0"/>
              <a:t>etodo di rivelazione utilizzato da </a:t>
            </a:r>
            <a:r>
              <a:rPr lang="it-IT" dirty="0" err="1" smtClean="0"/>
              <a:t>Raines</a:t>
            </a:r>
            <a:r>
              <a:rPr lang="it-IT" dirty="0" smtClean="0"/>
              <a:t> e </a:t>
            </a:r>
            <a:r>
              <a:rPr lang="it-IT" dirty="0" err="1" smtClean="0"/>
              <a:t>Cowan</a:t>
            </a:r>
            <a:r>
              <a:rPr lang="it-IT" dirty="0" smtClean="0"/>
              <a:t> per scoprire i neutrini</a:t>
            </a:r>
          </a:p>
          <a:p>
            <a:pPr marL="285750" indent="-285750">
              <a:buFont typeface="Arial" panose="020B0604020202020204" pitchFamily="34" charset="0"/>
              <a:buChar char="•"/>
            </a:pPr>
            <a:r>
              <a:rPr lang="it-IT" dirty="0" smtClean="0"/>
              <a:t>Metodo di rivelazione utilizzato da </a:t>
            </a:r>
            <a:r>
              <a:rPr lang="it-IT" dirty="0" err="1" smtClean="0"/>
              <a:t>Ray</a:t>
            </a:r>
            <a:r>
              <a:rPr lang="it-IT" dirty="0" smtClean="0"/>
              <a:t> Davis a </a:t>
            </a:r>
            <a:r>
              <a:rPr lang="it-IT" dirty="0" err="1" smtClean="0"/>
              <a:t>Homestake</a:t>
            </a:r>
            <a:endParaRPr lang="it-IT" dirty="0" smtClean="0"/>
          </a:p>
          <a:p>
            <a:pPr marL="285750" indent="-285750">
              <a:buFont typeface="Arial" panose="020B0604020202020204" pitchFamily="34" charset="0"/>
              <a:buChar char="•"/>
            </a:pPr>
            <a:r>
              <a:rPr lang="it-IT" dirty="0" smtClean="0"/>
              <a:t>Ha proposto per primo l’ipotesi che i neutrini siano di due sapori, analogamente al caso dell’elettrone e del muone</a:t>
            </a:r>
          </a:p>
          <a:p>
            <a:pPr marL="285750" indent="-285750">
              <a:buFont typeface="Arial" panose="020B0604020202020204" pitchFamily="34" charset="0"/>
              <a:buChar char="•"/>
            </a:pPr>
            <a:r>
              <a:rPr lang="it-IT" dirty="0" smtClean="0"/>
              <a:t>Ha proposto il disegno concettuale del fascio di neutrini da acceleratori.</a:t>
            </a:r>
          </a:p>
          <a:p>
            <a:pPr marL="285750" indent="-285750">
              <a:buFont typeface="Arial" panose="020B0604020202020204" pitchFamily="34" charset="0"/>
              <a:buChar char="•"/>
            </a:pPr>
            <a:r>
              <a:rPr lang="it-IT" dirty="0" smtClean="0"/>
              <a:t>Ha proposto per primo l’ipotesi che potesse esistere il fenomeno delle oscillazioni di neutrini.</a:t>
            </a:r>
            <a:endParaRPr lang="it-IT"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965" y="4638240"/>
            <a:ext cx="2843213" cy="2162175"/>
          </a:xfrm>
          <a:prstGeom prst="rect">
            <a:avLst/>
          </a:prstGeom>
        </p:spPr>
      </p:pic>
    </p:spTree>
    <p:extLst>
      <p:ext uri="{BB962C8B-B14F-4D97-AF65-F5344CB8AC3E}">
        <p14:creationId xmlns:p14="http://schemas.microsoft.com/office/powerpoint/2010/main" val="39421462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it-IT" dirty="0" smtClean="0"/>
              <a:t>Le oscillazioni di neutrini offrono una spiegazione elegante al deficit misurato nell’esperimento di </a:t>
            </a:r>
            <a:r>
              <a:rPr lang="it-IT" dirty="0" err="1" smtClean="0"/>
              <a:t>Ray</a:t>
            </a:r>
            <a:r>
              <a:rPr lang="it-IT" dirty="0" smtClean="0"/>
              <a:t> Davis</a:t>
            </a:r>
          </a:p>
          <a:p>
            <a:r>
              <a:rPr lang="it-IT" dirty="0" smtClean="0"/>
              <a:t>I neutrini dell’elettrone si trasformano in neutrini del muone nel percorso Sole-Terra</a:t>
            </a:r>
          </a:p>
          <a:p>
            <a:r>
              <a:rPr lang="it-IT" dirty="0" smtClean="0"/>
              <a:t>Questi ultimi non sono in grado di trasformare il Cl</a:t>
            </a:r>
            <a:r>
              <a:rPr lang="it-IT" baseline="30000" dirty="0" smtClean="0"/>
              <a:t>37</a:t>
            </a:r>
            <a:r>
              <a:rPr lang="it-IT" dirty="0" smtClean="0"/>
              <a:t> in Ar</a:t>
            </a:r>
            <a:r>
              <a:rPr lang="it-IT" baseline="30000" dirty="0" smtClean="0"/>
              <a:t>37</a:t>
            </a:r>
          </a:p>
          <a:p>
            <a:r>
              <a:rPr lang="it-IT" dirty="0" smtClean="0"/>
              <a:t>Per cui i neutrini oscillati sono invisibili all’esperimento</a:t>
            </a:r>
          </a:p>
          <a:p>
            <a:r>
              <a:rPr lang="it-IT" dirty="0" smtClean="0"/>
              <a:t>Questa possibilità stimola la costruzione di nuovi esperimenti in tutto il mondo</a:t>
            </a:r>
            <a:endParaRPr lang="it-IT" dirty="0"/>
          </a:p>
        </p:txBody>
      </p:sp>
      <p:sp>
        <p:nvSpPr>
          <p:cNvPr id="4" name="Title 1"/>
          <p:cNvSpPr txBox="1">
            <a:spLocks noGrp="1"/>
          </p:cNvSpPr>
          <p:nvPr>
            <p:ph type="title"/>
          </p:nvPr>
        </p:nvSpPr>
        <p:spPr>
          <a:xfrm>
            <a:off x="0" y="0"/>
            <a:ext cx="9144000" cy="1143000"/>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3600" dirty="0" smtClean="0"/>
              <a:t>Oscillazioni di neutrini e neutrini solari</a:t>
            </a:r>
            <a:endParaRPr lang="it-IT" sz="3600" dirty="0"/>
          </a:p>
        </p:txBody>
      </p:sp>
    </p:spTree>
    <p:extLst>
      <p:ext uri="{BB962C8B-B14F-4D97-AF65-F5344CB8AC3E}">
        <p14:creationId xmlns:p14="http://schemas.microsoft.com/office/powerpoint/2010/main" val="26695309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0" y="-60410"/>
            <a:ext cx="9144000" cy="849167"/>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800" dirty="0" smtClean="0"/>
              <a:t>L’esperimento </a:t>
            </a:r>
            <a:r>
              <a:rPr lang="it-IT" sz="2800" dirty="0" err="1" smtClean="0"/>
              <a:t>Gallex</a:t>
            </a:r>
            <a:r>
              <a:rPr lang="it-IT" sz="2800" dirty="0" smtClean="0"/>
              <a:t> ai Laboratori Nazionali del Gran Sasso</a:t>
            </a:r>
            <a:endParaRPr lang="it-IT"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538" y="788757"/>
            <a:ext cx="3282461" cy="4048489"/>
          </a:xfrm>
          <a:prstGeom prst="rect">
            <a:avLst/>
          </a:prstGeom>
        </p:spPr>
      </p:pic>
      <p:sp>
        <p:nvSpPr>
          <p:cNvPr id="6" name="TextBox 5"/>
          <p:cNvSpPr txBox="1"/>
          <p:nvPr/>
        </p:nvSpPr>
        <p:spPr>
          <a:xfrm>
            <a:off x="251285" y="816675"/>
            <a:ext cx="5395659" cy="2954655"/>
          </a:xfrm>
          <a:prstGeom prst="rect">
            <a:avLst/>
          </a:prstGeom>
          <a:noFill/>
        </p:spPr>
        <p:txBody>
          <a:bodyPr wrap="square" rtlCol="0">
            <a:spAutoFit/>
          </a:bodyPr>
          <a:lstStyle/>
          <a:p>
            <a:r>
              <a:rPr lang="it-IT" dirty="0" smtClean="0"/>
              <a:t>30 tonnellate di gallio in soluzione </a:t>
            </a:r>
            <a:r>
              <a:rPr lang="it-IT" i="1" dirty="0" smtClean="0"/>
              <a:t>GaCl</a:t>
            </a:r>
            <a:r>
              <a:rPr lang="it-IT" baseline="30000" dirty="0" smtClean="0"/>
              <a:t>3</a:t>
            </a:r>
            <a:r>
              <a:rPr lang="it-IT" dirty="0" smtClean="0"/>
              <a:t> </a:t>
            </a:r>
            <a:r>
              <a:rPr lang="it-IT" i="1" dirty="0"/>
              <a:t>− </a:t>
            </a:r>
            <a:r>
              <a:rPr lang="it-IT" i="1" dirty="0" err="1" smtClean="0"/>
              <a:t>HCl</a:t>
            </a:r>
            <a:endParaRPr lang="it-IT" i="1" dirty="0" smtClean="0"/>
          </a:p>
          <a:p>
            <a:endParaRPr lang="it-IT" i="1" dirty="0"/>
          </a:p>
          <a:p>
            <a:r>
              <a:rPr lang="it-IT" dirty="0" smtClean="0"/>
              <a:t>Neutrini rivelati attraverso la reazione</a:t>
            </a:r>
            <a:endParaRPr lang="it-IT" i="1" baseline="-25000" dirty="0" smtClean="0"/>
          </a:p>
          <a:p>
            <a:pPr marL="285750" indent="-285750">
              <a:buFont typeface="Symbol"/>
              <a:buChar char=" "/>
            </a:pPr>
            <a:r>
              <a:rPr lang="it-IT" i="1" dirty="0" smtClean="0">
                <a:latin typeface="Symbol" panose="05050102010706020507" pitchFamily="18" charset="2"/>
              </a:rPr>
              <a:t>n</a:t>
            </a:r>
            <a:r>
              <a:rPr lang="it-IT" i="1" baseline="-25000" dirty="0" smtClean="0"/>
              <a:t>e</a:t>
            </a:r>
            <a:r>
              <a:rPr lang="it-IT" i="1" dirty="0" smtClean="0"/>
              <a:t> </a:t>
            </a:r>
            <a:r>
              <a:rPr lang="it-IT" dirty="0"/>
              <a:t>+ </a:t>
            </a:r>
            <a:r>
              <a:rPr lang="it-IT" i="1" dirty="0" smtClean="0"/>
              <a:t>Ga</a:t>
            </a:r>
            <a:r>
              <a:rPr lang="it-IT" baseline="30000" dirty="0" smtClean="0"/>
              <a:t>71</a:t>
            </a:r>
            <a:r>
              <a:rPr lang="it-IT" i="1" dirty="0" smtClean="0"/>
              <a:t>→Ge</a:t>
            </a:r>
            <a:r>
              <a:rPr lang="it-IT" baseline="30000" dirty="0" smtClean="0"/>
              <a:t>71</a:t>
            </a:r>
            <a:r>
              <a:rPr lang="it-IT" dirty="0" smtClean="0"/>
              <a:t> </a:t>
            </a:r>
            <a:r>
              <a:rPr lang="it-IT" dirty="0"/>
              <a:t>+ </a:t>
            </a:r>
            <a:r>
              <a:rPr lang="it-IT" i="1" dirty="0"/>
              <a:t>e</a:t>
            </a:r>
            <a:r>
              <a:rPr lang="it-IT" i="1" baseline="30000" dirty="0" smtClean="0"/>
              <a:t>−  </a:t>
            </a:r>
          </a:p>
          <a:p>
            <a:r>
              <a:rPr lang="it-IT" dirty="0"/>
              <a:t>c</a:t>
            </a:r>
            <a:r>
              <a:rPr lang="it-IT" dirty="0" smtClean="0"/>
              <a:t>he </a:t>
            </a:r>
            <a:r>
              <a:rPr lang="it-IT" b="1" dirty="0" smtClean="0"/>
              <a:t>permette di rivelare i neutrini del ciclo </a:t>
            </a:r>
            <a:r>
              <a:rPr lang="it-IT" b="1" dirty="0" err="1" smtClean="0"/>
              <a:t>pp</a:t>
            </a:r>
            <a:r>
              <a:rPr lang="it-IT" b="1" dirty="0" smtClean="0"/>
              <a:t> </a:t>
            </a:r>
          </a:p>
          <a:p>
            <a:endParaRPr lang="it-IT" baseline="30000" dirty="0"/>
          </a:p>
          <a:p>
            <a:r>
              <a:rPr lang="it-IT" dirty="0" smtClean="0"/>
              <a:t>Disegnato fin dall’inizio in modo da poter </a:t>
            </a:r>
            <a:r>
              <a:rPr lang="it-IT" b="1" dirty="0" smtClean="0"/>
              <a:t>calibrare il rivelatore</a:t>
            </a:r>
            <a:r>
              <a:rPr lang="it-IT" dirty="0" smtClean="0"/>
              <a:t> con una intensa sorgente di neutrini</a:t>
            </a:r>
          </a:p>
          <a:p>
            <a:endParaRPr lang="it-IT" baseline="30000" dirty="0"/>
          </a:p>
          <a:p>
            <a:r>
              <a:rPr lang="it-IT" dirty="0" smtClean="0"/>
              <a:t>Il gallio è un elemento  estremamente raro, ma è stato concesso in uso dal governo tedesco</a:t>
            </a:r>
            <a:endParaRPr lang="it-IT" baseline="300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 y="3720421"/>
            <a:ext cx="5202556" cy="3064413"/>
          </a:xfrm>
          <a:prstGeom prst="rect">
            <a:avLst/>
          </a:prstGeom>
        </p:spPr>
      </p:pic>
      <p:sp>
        <p:nvSpPr>
          <p:cNvPr id="10" name="TextBox 9"/>
          <p:cNvSpPr txBox="1"/>
          <p:nvPr/>
        </p:nvSpPr>
        <p:spPr>
          <a:xfrm>
            <a:off x="5332837" y="5200214"/>
            <a:ext cx="3629679"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it-IT" sz="2400" b="1" dirty="0" smtClean="0"/>
              <a:t>Il flusso misurato è la metà del flusso atteso</a:t>
            </a:r>
            <a:endParaRPr lang="it-IT" sz="2400" b="1" dirty="0"/>
          </a:p>
        </p:txBody>
      </p:sp>
    </p:spTree>
    <p:extLst>
      <p:ext uri="{BB962C8B-B14F-4D97-AF65-F5344CB8AC3E}">
        <p14:creationId xmlns:p14="http://schemas.microsoft.com/office/powerpoint/2010/main" val="265861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
            <a:ext cx="5206314" cy="1022822"/>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dirty="0" err="1" smtClean="0"/>
              <a:t>Kamiokande</a:t>
            </a:r>
            <a:r>
              <a:rPr lang="en-US" dirty="0" smtClean="0"/>
              <a:t> (</a:t>
            </a:r>
            <a:r>
              <a:rPr lang="en-US" dirty="0" err="1" smtClean="0"/>
              <a:t>Giappone</a:t>
            </a:r>
            <a:r>
              <a:rPr lang="en-US" dirty="0" smtClean="0"/>
              <a:t>)</a:t>
            </a:r>
            <a:br>
              <a:rPr lang="en-US" dirty="0" smtClean="0"/>
            </a:br>
            <a:r>
              <a:rPr lang="en-US" sz="1800" dirty="0" smtClean="0"/>
              <a:t>1986-1994</a:t>
            </a:r>
            <a:endParaRPr lang="en-US" sz="1800" dirty="0"/>
          </a:p>
        </p:txBody>
      </p:sp>
      <p:pic>
        <p:nvPicPr>
          <p:cNvPr id="4" name="Picture 3" descr="Kamiokan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7292" y="235122"/>
            <a:ext cx="3636708" cy="3060013"/>
          </a:xfrm>
          <a:prstGeom prst="rect">
            <a:avLst/>
          </a:prstGeom>
        </p:spPr>
      </p:pic>
      <p:pic>
        <p:nvPicPr>
          <p:cNvPr id="5" name="Picture 4" descr="Kamiokande-ev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692" y="3843885"/>
            <a:ext cx="2941320" cy="2609088"/>
          </a:xfrm>
          <a:prstGeom prst="rect">
            <a:avLst/>
          </a:prstGeom>
        </p:spPr>
      </p:pic>
      <p:pic>
        <p:nvPicPr>
          <p:cNvPr id="6" name="Picture 5" descr="Cerenkov-con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07040"/>
            <a:ext cx="2230916" cy="1685581"/>
          </a:xfrm>
          <a:prstGeom prst="rect">
            <a:avLst/>
          </a:prstGeom>
        </p:spPr>
      </p:pic>
      <p:sp>
        <p:nvSpPr>
          <p:cNvPr id="7" name="TextBox 6"/>
          <p:cNvSpPr txBox="1"/>
          <p:nvPr/>
        </p:nvSpPr>
        <p:spPr>
          <a:xfrm>
            <a:off x="2374475" y="1201448"/>
            <a:ext cx="3529310" cy="1200329"/>
          </a:xfrm>
          <a:prstGeom prst="rect">
            <a:avLst/>
          </a:prstGeom>
          <a:solidFill>
            <a:srgbClr val="DEDEDE"/>
          </a:solidFill>
        </p:spPr>
        <p:txBody>
          <a:bodyPr wrap="square" rtlCol="0">
            <a:spAutoFit/>
          </a:bodyPr>
          <a:lstStyle/>
          <a:p>
            <a:r>
              <a:rPr lang="en-US" dirty="0" smtClean="0"/>
              <a:t>Un </a:t>
            </a:r>
            <a:r>
              <a:rPr lang="en-US" dirty="0" err="1" smtClean="0"/>
              <a:t>elettrone</a:t>
            </a:r>
            <a:r>
              <a:rPr lang="en-US" dirty="0" smtClean="0"/>
              <a:t> o un </a:t>
            </a:r>
            <a:r>
              <a:rPr lang="en-US" dirty="0" err="1" smtClean="0"/>
              <a:t>muone</a:t>
            </a:r>
            <a:r>
              <a:rPr lang="en-US" dirty="0" smtClean="0"/>
              <a:t> in </a:t>
            </a:r>
            <a:r>
              <a:rPr lang="en-US" dirty="0" err="1" smtClean="0"/>
              <a:t>acqua</a:t>
            </a:r>
            <a:r>
              <a:rPr lang="en-US" dirty="0" smtClean="0"/>
              <a:t> </a:t>
            </a:r>
            <a:r>
              <a:rPr lang="en-US" dirty="0" err="1" smtClean="0"/>
              <a:t>si</a:t>
            </a:r>
            <a:r>
              <a:rPr lang="en-US" dirty="0" smtClean="0"/>
              <a:t> </a:t>
            </a:r>
            <a:r>
              <a:rPr lang="en-US" dirty="0" err="1" smtClean="0"/>
              <a:t>muove</a:t>
            </a:r>
            <a:r>
              <a:rPr lang="en-US" dirty="0" smtClean="0"/>
              <a:t> </a:t>
            </a:r>
            <a:r>
              <a:rPr lang="en-US" dirty="0" err="1" smtClean="0"/>
              <a:t>piu</a:t>
            </a:r>
            <a:r>
              <a:rPr lang="en-US" dirty="0" smtClean="0"/>
              <a:t>’ </a:t>
            </a:r>
            <a:r>
              <a:rPr lang="en-US" dirty="0" err="1" smtClean="0"/>
              <a:t>velocemente</a:t>
            </a:r>
            <a:r>
              <a:rPr lang="en-US" dirty="0" smtClean="0"/>
              <a:t> </a:t>
            </a:r>
            <a:r>
              <a:rPr lang="en-US" dirty="0" err="1" smtClean="0"/>
              <a:t>della</a:t>
            </a:r>
            <a:r>
              <a:rPr lang="en-US" dirty="0" smtClean="0"/>
              <a:t> </a:t>
            </a:r>
            <a:r>
              <a:rPr lang="en-US" dirty="0" err="1" smtClean="0"/>
              <a:t>luce</a:t>
            </a:r>
            <a:r>
              <a:rPr lang="en-US" dirty="0" smtClean="0"/>
              <a:t> </a:t>
            </a:r>
            <a:r>
              <a:rPr lang="en-US" dirty="0" err="1" smtClean="0"/>
              <a:t>ed</a:t>
            </a:r>
            <a:r>
              <a:rPr lang="en-US" dirty="0" smtClean="0"/>
              <a:t> </a:t>
            </a:r>
            <a:r>
              <a:rPr lang="en-US" dirty="0" err="1" smtClean="0"/>
              <a:t>emetteno</a:t>
            </a:r>
            <a:r>
              <a:rPr lang="en-US" dirty="0" smtClean="0"/>
              <a:t> un </a:t>
            </a:r>
            <a:r>
              <a:rPr lang="en-US" dirty="0" err="1" smtClean="0"/>
              <a:t>cono</a:t>
            </a:r>
            <a:r>
              <a:rPr lang="en-US" dirty="0" smtClean="0"/>
              <a:t> di </a:t>
            </a:r>
            <a:r>
              <a:rPr lang="en-US" dirty="0" err="1" smtClean="0"/>
              <a:t>luce</a:t>
            </a:r>
            <a:r>
              <a:rPr lang="en-US" dirty="0" smtClean="0"/>
              <a:t> (</a:t>
            </a:r>
            <a:r>
              <a:rPr lang="en-US" dirty="0" err="1" smtClean="0"/>
              <a:t>luce</a:t>
            </a:r>
            <a:r>
              <a:rPr lang="en-US" dirty="0" smtClean="0"/>
              <a:t> Cerenkov)</a:t>
            </a:r>
            <a:endParaRPr lang="en-US" dirty="0"/>
          </a:p>
        </p:txBody>
      </p:sp>
      <p:sp>
        <p:nvSpPr>
          <p:cNvPr id="8" name="TextBox 7"/>
          <p:cNvSpPr txBox="1"/>
          <p:nvPr/>
        </p:nvSpPr>
        <p:spPr>
          <a:xfrm>
            <a:off x="2374475" y="2476834"/>
            <a:ext cx="3132817" cy="1477328"/>
          </a:xfrm>
          <a:prstGeom prst="rect">
            <a:avLst/>
          </a:prstGeom>
          <a:solidFill>
            <a:srgbClr val="DEDEDE"/>
          </a:solidFill>
        </p:spPr>
        <p:txBody>
          <a:bodyPr wrap="square" rtlCol="0">
            <a:spAutoFit/>
          </a:bodyPr>
          <a:lstStyle/>
          <a:p>
            <a:r>
              <a:rPr lang="en-US" dirty="0" err="1" smtClean="0"/>
              <a:t>L’acqua</a:t>
            </a:r>
            <a:r>
              <a:rPr lang="en-US" dirty="0" smtClean="0"/>
              <a:t> </a:t>
            </a:r>
            <a:r>
              <a:rPr lang="en-US" dirty="0" err="1" smtClean="0"/>
              <a:t>può</a:t>
            </a:r>
            <a:r>
              <a:rPr lang="en-US" dirty="0" smtClean="0"/>
              <a:t> </a:t>
            </a:r>
            <a:r>
              <a:rPr lang="en-US" dirty="0" err="1" smtClean="0"/>
              <a:t>essere</a:t>
            </a:r>
            <a:r>
              <a:rPr lang="en-US" dirty="0" smtClean="0"/>
              <a:t> molto </a:t>
            </a:r>
            <a:r>
              <a:rPr lang="en-US" dirty="0" err="1" smtClean="0"/>
              <a:t>trasparente</a:t>
            </a:r>
            <a:r>
              <a:rPr lang="en-US" dirty="0" smtClean="0"/>
              <a:t> a </a:t>
            </a:r>
            <a:r>
              <a:rPr lang="en-US" dirty="0" err="1" smtClean="0"/>
              <a:t>questa</a:t>
            </a:r>
            <a:r>
              <a:rPr lang="en-US" dirty="0" smtClean="0"/>
              <a:t> </a:t>
            </a:r>
            <a:r>
              <a:rPr lang="en-US" dirty="0" err="1" smtClean="0"/>
              <a:t>luce</a:t>
            </a:r>
            <a:r>
              <a:rPr lang="en-US" dirty="0" smtClean="0"/>
              <a:t> (</a:t>
            </a:r>
            <a:r>
              <a:rPr lang="en-US" dirty="0" err="1" smtClean="0"/>
              <a:t>azzurro-ultravioletto</a:t>
            </a:r>
            <a:r>
              <a:rPr lang="en-US" dirty="0" smtClean="0"/>
              <a:t>), per cui  </a:t>
            </a:r>
            <a:r>
              <a:rPr lang="en-US" dirty="0" err="1" smtClean="0"/>
              <a:t>può</a:t>
            </a:r>
            <a:r>
              <a:rPr lang="en-US" dirty="0" smtClean="0"/>
              <a:t> </a:t>
            </a:r>
            <a:r>
              <a:rPr lang="en-US" dirty="0" err="1" smtClean="0"/>
              <a:t>essere</a:t>
            </a:r>
            <a:r>
              <a:rPr lang="en-US" dirty="0" smtClean="0"/>
              <a:t> </a:t>
            </a:r>
            <a:r>
              <a:rPr lang="en-US" dirty="0" err="1" smtClean="0"/>
              <a:t>rivelata</a:t>
            </a:r>
            <a:r>
              <a:rPr lang="en-US" dirty="0" smtClean="0"/>
              <a:t> da </a:t>
            </a:r>
            <a:r>
              <a:rPr lang="en-US" dirty="0" err="1" smtClean="0"/>
              <a:t>fotosensori</a:t>
            </a:r>
            <a:endParaRPr lang="en-US" dirty="0"/>
          </a:p>
        </p:txBody>
      </p:sp>
      <p:sp>
        <p:nvSpPr>
          <p:cNvPr id="9" name="TextBox 8"/>
          <p:cNvSpPr txBox="1"/>
          <p:nvPr/>
        </p:nvSpPr>
        <p:spPr>
          <a:xfrm>
            <a:off x="143558" y="4015946"/>
            <a:ext cx="5149253" cy="923330"/>
          </a:xfrm>
          <a:prstGeom prst="rect">
            <a:avLst/>
          </a:prstGeom>
          <a:solidFill>
            <a:srgbClr val="DEDEDE"/>
          </a:solidFill>
        </p:spPr>
        <p:txBody>
          <a:bodyPr wrap="square" rtlCol="0">
            <a:spAutoFit/>
          </a:bodyPr>
          <a:lstStyle/>
          <a:p>
            <a:r>
              <a:rPr lang="en-US" dirty="0" smtClean="0"/>
              <a:t>In </a:t>
            </a:r>
            <a:r>
              <a:rPr lang="en-US" dirty="0" err="1" smtClean="0"/>
              <a:t>questo</a:t>
            </a:r>
            <a:r>
              <a:rPr lang="en-US" dirty="0" smtClean="0"/>
              <a:t> </a:t>
            </a:r>
            <a:r>
              <a:rPr lang="en-US" dirty="0" err="1" smtClean="0"/>
              <a:t>modo</a:t>
            </a:r>
            <a:r>
              <a:rPr lang="en-US" dirty="0" smtClean="0"/>
              <a:t> </a:t>
            </a:r>
            <a:r>
              <a:rPr lang="en-US" dirty="0" err="1" smtClean="0"/>
              <a:t>si</a:t>
            </a:r>
            <a:r>
              <a:rPr lang="en-US" dirty="0" smtClean="0"/>
              <a:t> </a:t>
            </a:r>
            <a:r>
              <a:rPr lang="en-US" dirty="0" err="1" smtClean="0"/>
              <a:t>possono</a:t>
            </a:r>
            <a:r>
              <a:rPr lang="en-US" dirty="0" smtClean="0"/>
              <a:t> </a:t>
            </a:r>
            <a:r>
              <a:rPr lang="en-US" dirty="0" err="1" smtClean="0"/>
              <a:t>instrumentare</a:t>
            </a:r>
            <a:r>
              <a:rPr lang="en-US" dirty="0" smtClean="0"/>
              <a:t> </a:t>
            </a:r>
            <a:r>
              <a:rPr lang="en-US" dirty="0" err="1" smtClean="0"/>
              <a:t>grandi</a:t>
            </a:r>
            <a:r>
              <a:rPr lang="en-US" dirty="0" smtClean="0"/>
              <a:t> masse </a:t>
            </a:r>
            <a:r>
              <a:rPr lang="en-US" dirty="0" err="1" smtClean="0"/>
              <a:t>d’acqua</a:t>
            </a:r>
            <a:r>
              <a:rPr lang="en-US" dirty="0" smtClean="0"/>
              <a:t> ( 3 </a:t>
            </a:r>
            <a:r>
              <a:rPr lang="en-US" dirty="0" err="1" smtClean="0"/>
              <a:t>kton</a:t>
            </a:r>
            <a:r>
              <a:rPr lang="en-US" dirty="0" smtClean="0"/>
              <a:t>) e </a:t>
            </a:r>
            <a:r>
              <a:rPr lang="en-US" dirty="0" err="1" smtClean="0"/>
              <a:t>rivelare</a:t>
            </a:r>
            <a:r>
              <a:rPr lang="en-US" dirty="0" smtClean="0"/>
              <a:t> </a:t>
            </a:r>
            <a:r>
              <a:rPr lang="en-US" dirty="0" err="1" smtClean="0"/>
              <a:t>i</a:t>
            </a:r>
            <a:r>
              <a:rPr lang="en-US" dirty="0" smtClean="0"/>
              <a:t> </a:t>
            </a:r>
            <a:r>
              <a:rPr lang="en-US" dirty="0" err="1" smtClean="0"/>
              <a:t>prodotti</a:t>
            </a:r>
            <a:r>
              <a:rPr lang="en-US" dirty="0" smtClean="0"/>
              <a:t> di </a:t>
            </a:r>
            <a:r>
              <a:rPr lang="en-US" dirty="0" err="1" smtClean="0"/>
              <a:t>interazione</a:t>
            </a:r>
            <a:r>
              <a:rPr lang="en-US" dirty="0" smtClean="0"/>
              <a:t> </a:t>
            </a:r>
            <a:r>
              <a:rPr lang="en-US" dirty="0" err="1" smtClean="0"/>
              <a:t>dei</a:t>
            </a:r>
            <a:r>
              <a:rPr lang="en-US" dirty="0" smtClean="0"/>
              <a:t> </a:t>
            </a:r>
            <a:r>
              <a:rPr lang="en-US" dirty="0" err="1" smtClean="0"/>
              <a:t>neutrini</a:t>
            </a:r>
            <a:r>
              <a:rPr lang="en-US" dirty="0" smtClean="0"/>
              <a:t>.</a:t>
            </a:r>
            <a:endParaRPr lang="en-US" dirty="0"/>
          </a:p>
        </p:txBody>
      </p:sp>
      <p:sp>
        <p:nvSpPr>
          <p:cNvPr id="10" name="TextBox 9"/>
          <p:cNvSpPr txBox="1"/>
          <p:nvPr/>
        </p:nvSpPr>
        <p:spPr>
          <a:xfrm>
            <a:off x="143558" y="5018216"/>
            <a:ext cx="6199577" cy="1754327"/>
          </a:xfrm>
          <a:prstGeom prst="rect">
            <a:avLst/>
          </a:prstGeom>
          <a:solidFill>
            <a:srgbClr val="AAAAAA"/>
          </a:solidFill>
        </p:spPr>
        <p:txBody>
          <a:bodyPr wrap="square" rtlCol="0">
            <a:spAutoFit/>
          </a:bodyPr>
          <a:lstStyle/>
          <a:p>
            <a:r>
              <a:rPr lang="en-US" dirty="0" smtClean="0"/>
              <a:t>Pro:</a:t>
            </a:r>
          </a:p>
          <a:p>
            <a:pPr marL="285750" indent="-285750">
              <a:buFont typeface="Arial"/>
              <a:buChar char="•"/>
            </a:pPr>
            <a:r>
              <a:rPr lang="en-US" dirty="0" err="1" smtClean="0"/>
              <a:t>Ogni</a:t>
            </a:r>
            <a:r>
              <a:rPr lang="en-US" dirty="0" smtClean="0"/>
              <a:t> neutrino </a:t>
            </a:r>
            <a:r>
              <a:rPr lang="en-US" dirty="0" err="1" smtClean="0"/>
              <a:t>è</a:t>
            </a:r>
            <a:r>
              <a:rPr lang="en-US" dirty="0" smtClean="0"/>
              <a:t> </a:t>
            </a:r>
            <a:r>
              <a:rPr lang="en-US" dirty="0" err="1" smtClean="0"/>
              <a:t>misurato</a:t>
            </a:r>
            <a:r>
              <a:rPr lang="en-US" dirty="0" smtClean="0"/>
              <a:t> in tempo </a:t>
            </a:r>
            <a:r>
              <a:rPr lang="en-US" dirty="0" err="1" smtClean="0"/>
              <a:t>reale</a:t>
            </a:r>
            <a:endParaRPr lang="en-US" dirty="0"/>
          </a:p>
          <a:p>
            <a:pPr marL="285750" indent="-285750">
              <a:buFont typeface="Arial"/>
              <a:buChar char="•"/>
            </a:pPr>
            <a:r>
              <a:rPr lang="en-US" dirty="0" err="1" smtClean="0"/>
              <a:t>Viene</a:t>
            </a:r>
            <a:r>
              <a:rPr lang="en-US" dirty="0" smtClean="0"/>
              <a:t> </a:t>
            </a:r>
            <a:r>
              <a:rPr lang="en-US" dirty="0" err="1" smtClean="0"/>
              <a:t>misurata</a:t>
            </a:r>
            <a:r>
              <a:rPr lang="en-US" dirty="0" smtClean="0"/>
              <a:t> </a:t>
            </a:r>
            <a:r>
              <a:rPr lang="en-US" dirty="0" err="1" smtClean="0"/>
              <a:t>l’energia</a:t>
            </a:r>
            <a:endParaRPr lang="en-US" dirty="0" smtClean="0"/>
          </a:p>
          <a:p>
            <a:pPr marL="285750" indent="-285750">
              <a:buFont typeface="Arial"/>
              <a:buChar char="•"/>
            </a:pPr>
            <a:r>
              <a:rPr lang="en-US" dirty="0" err="1" smtClean="0"/>
              <a:t>Viene</a:t>
            </a:r>
            <a:r>
              <a:rPr lang="en-US" dirty="0" smtClean="0"/>
              <a:t> </a:t>
            </a:r>
            <a:r>
              <a:rPr lang="en-US" dirty="0" err="1" smtClean="0"/>
              <a:t>misurata</a:t>
            </a:r>
            <a:r>
              <a:rPr lang="en-US" dirty="0" smtClean="0"/>
              <a:t> la </a:t>
            </a:r>
            <a:r>
              <a:rPr lang="en-US" dirty="0" err="1" smtClean="0"/>
              <a:t>direzione</a:t>
            </a:r>
            <a:r>
              <a:rPr lang="en-US" dirty="0" smtClean="0"/>
              <a:t> </a:t>
            </a:r>
            <a:r>
              <a:rPr lang="en-US" dirty="0" smtClean="0">
                <a:latin typeface="Wingdings"/>
                <a:ea typeface="Wingdings"/>
                <a:cs typeface="Wingdings"/>
                <a:sym typeface="Wingdings"/>
              </a:rPr>
              <a:t></a:t>
            </a:r>
            <a:r>
              <a:rPr lang="en-US" dirty="0">
                <a:sym typeface="Wingdings"/>
              </a:rPr>
              <a:t> </a:t>
            </a:r>
            <a:r>
              <a:rPr lang="en-US" dirty="0" err="1" smtClean="0">
                <a:sym typeface="Wingdings"/>
              </a:rPr>
              <a:t>provengono</a:t>
            </a:r>
            <a:r>
              <a:rPr lang="en-US" dirty="0" smtClean="0">
                <a:sym typeface="Wingdings"/>
              </a:rPr>
              <a:t> dal Sole</a:t>
            </a:r>
          </a:p>
          <a:p>
            <a:r>
              <a:rPr lang="en-US" dirty="0" err="1" smtClean="0">
                <a:sym typeface="Wingdings"/>
              </a:rPr>
              <a:t>Contro</a:t>
            </a:r>
            <a:r>
              <a:rPr lang="en-US" dirty="0" smtClean="0">
                <a:sym typeface="Wingdings"/>
              </a:rPr>
              <a:t>:</a:t>
            </a:r>
          </a:p>
          <a:p>
            <a:pPr marL="285750" indent="-285750">
              <a:buFont typeface="Arial"/>
              <a:buChar char="•"/>
            </a:pPr>
            <a:r>
              <a:rPr lang="en-US" dirty="0" err="1" smtClean="0">
                <a:sym typeface="Wingdings"/>
              </a:rPr>
              <a:t>Sensibile</a:t>
            </a:r>
            <a:r>
              <a:rPr lang="en-US" dirty="0" smtClean="0">
                <a:sym typeface="Wingdings"/>
              </a:rPr>
              <a:t> solo </a:t>
            </a:r>
            <a:r>
              <a:rPr lang="en-US" dirty="0" err="1" smtClean="0">
                <a:sym typeface="Wingdings"/>
              </a:rPr>
              <a:t>ai</a:t>
            </a:r>
            <a:r>
              <a:rPr lang="en-US" dirty="0" smtClean="0">
                <a:sym typeface="Wingdings"/>
              </a:rPr>
              <a:t> </a:t>
            </a:r>
            <a:r>
              <a:rPr lang="en-US" dirty="0" err="1" smtClean="0">
                <a:sym typeface="Wingdings"/>
              </a:rPr>
              <a:t>neutrini</a:t>
            </a:r>
            <a:r>
              <a:rPr lang="en-US" dirty="0" smtClean="0">
                <a:sym typeface="Wingdings"/>
              </a:rPr>
              <a:t> del </a:t>
            </a:r>
            <a:r>
              <a:rPr lang="en-US" dirty="0" err="1" smtClean="0">
                <a:sym typeface="Wingdings"/>
              </a:rPr>
              <a:t>Boro</a:t>
            </a:r>
            <a:r>
              <a:rPr lang="en-US" dirty="0" smtClean="0">
                <a:sym typeface="Wingdings"/>
              </a:rPr>
              <a:t>, </a:t>
            </a:r>
            <a:r>
              <a:rPr lang="en-US" dirty="0" err="1" smtClean="0">
                <a:sym typeface="Wingdings"/>
              </a:rPr>
              <a:t>i</a:t>
            </a:r>
            <a:r>
              <a:rPr lang="en-US" dirty="0">
                <a:sym typeface="Wingdings"/>
              </a:rPr>
              <a:t> </a:t>
            </a:r>
            <a:r>
              <a:rPr lang="en-US" dirty="0" err="1" smtClean="0">
                <a:sym typeface="Wingdings"/>
              </a:rPr>
              <a:t>più</a:t>
            </a:r>
            <a:r>
              <a:rPr lang="en-US" dirty="0" smtClean="0">
                <a:sym typeface="Wingdings"/>
              </a:rPr>
              <a:t> </a:t>
            </a:r>
            <a:r>
              <a:rPr lang="en-US" dirty="0" err="1" smtClean="0">
                <a:sym typeface="Wingdings"/>
              </a:rPr>
              <a:t>rari</a:t>
            </a:r>
            <a:r>
              <a:rPr lang="en-US" dirty="0" smtClean="0">
                <a:sym typeface="Wingdings"/>
              </a:rPr>
              <a:t> e </a:t>
            </a:r>
            <a:r>
              <a:rPr lang="en-US" dirty="0" err="1" smtClean="0">
                <a:sym typeface="Wingdings"/>
              </a:rPr>
              <a:t>meno</a:t>
            </a:r>
            <a:r>
              <a:rPr lang="en-US" dirty="0" smtClean="0">
                <a:sym typeface="Wingdings"/>
              </a:rPr>
              <a:t> </a:t>
            </a:r>
            <a:r>
              <a:rPr lang="en-US" dirty="0" err="1" smtClean="0">
                <a:sym typeface="Wingdings"/>
              </a:rPr>
              <a:t>conosciuti</a:t>
            </a:r>
            <a:endParaRPr lang="en-US" dirty="0"/>
          </a:p>
        </p:txBody>
      </p:sp>
    </p:spTree>
    <p:extLst>
      <p:ext uri="{BB962C8B-B14F-4D97-AF65-F5344CB8AC3E}">
        <p14:creationId xmlns:p14="http://schemas.microsoft.com/office/powerpoint/2010/main" val="8942501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utrino-sun-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297" y="1417638"/>
            <a:ext cx="6184900" cy="3257550"/>
          </a:xfrm>
          <a:prstGeom prst="rect">
            <a:avLst/>
          </a:prstGeom>
        </p:spPr>
      </p:pic>
      <p:sp>
        <p:nvSpPr>
          <p:cNvPr id="5" name="TextBox 4"/>
          <p:cNvSpPr txBox="1"/>
          <p:nvPr/>
        </p:nvSpPr>
        <p:spPr>
          <a:xfrm>
            <a:off x="457199" y="4977027"/>
            <a:ext cx="8041503" cy="1015663"/>
          </a:xfrm>
          <a:prstGeom prst="rect">
            <a:avLst/>
          </a:prstGeom>
          <a:noFill/>
        </p:spPr>
        <p:txBody>
          <a:bodyPr wrap="square" rtlCol="0">
            <a:spAutoFit/>
          </a:bodyPr>
          <a:lstStyle/>
          <a:p>
            <a:r>
              <a:rPr lang="en-US" sz="2000" dirty="0" err="1" smtClean="0"/>
              <a:t>Anche</a:t>
            </a:r>
            <a:r>
              <a:rPr lang="en-US" sz="2000" dirty="0" smtClean="0"/>
              <a:t> </a:t>
            </a:r>
            <a:r>
              <a:rPr lang="en-US" sz="2000" dirty="0" err="1" smtClean="0"/>
              <a:t>Kamiokande</a:t>
            </a:r>
            <a:r>
              <a:rPr lang="en-US" sz="2000" dirty="0" smtClean="0"/>
              <a:t> </a:t>
            </a:r>
            <a:r>
              <a:rPr lang="en-US" sz="2000" dirty="0" err="1" smtClean="0"/>
              <a:t>conferma</a:t>
            </a:r>
            <a:r>
              <a:rPr lang="en-US" sz="2000" dirty="0" smtClean="0"/>
              <a:t> </a:t>
            </a:r>
            <a:r>
              <a:rPr lang="en-US" sz="2000" dirty="0" err="1" smtClean="0"/>
              <a:t>il</a:t>
            </a:r>
            <a:r>
              <a:rPr lang="en-US" sz="2000" dirty="0" smtClean="0"/>
              <a:t> deficit </a:t>
            </a:r>
            <a:r>
              <a:rPr lang="en-US" sz="2000" dirty="0" err="1" smtClean="0"/>
              <a:t>dei</a:t>
            </a:r>
            <a:r>
              <a:rPr lang="en-US" sz="2000" dirty="0" smtClean="0"/>
              <a:t> </a:t>
            </a:r>
            <a:r>
              <a:rPr lang="en-US" sz="2000" dirty="0" err="1" smtClean="0"/>
              <a:t>neutrini</a:t>
            </a:r>
            <a:r>
              <a:rPr lang="en-US" sz="2000" dirty="0" smtClean="0"/>
              <a:t> </a:t>
            </a:r>
            <a:r>
              <a:rPr lang="en-US" sz="2000" dirty="0" err="1" smtClean="0"/>
              <a:t>solari</a:t>
            </a:r>
            <a:endParaRPr lang="en-US" sz="2000" dirty="0" smtClean="0"/>
          </a:p>
          <a:p>
            <a:r>
              <a:rPr lang="en-US" sz="2000" dirty="0" smtClean="0"/>
              <a:t>… ma non </a:t>
            </a:r>
            <a:r>
              <a:rPr lang="en-US" sz="2000" dirty="0" err="1" smtClean="0"/>
              <a:t>vede</a:t>
            </a:r>
            <a:r>
              <a:rPr lang="en-US" sz="2000" dirty="0" smtClean="0"/>
              <a:t> </a:t>
            </a:r>
            <a:r>
              <a:rPr lang="en-US" sz="2000" dirty="0" err="1" smtClean="0"/>
              <a:t>alcuna</a:t>
            </a:r>
            <a:r>
              <a:rPr lang="en-US" sz="2000" dirty="0" smtClean="0"/>
              <a:t> </a:t>
            </a:r>
            <a:r>
              <a:rPr lang="en-US" sz="2000" dirty="0" err="1" smtClean="0"/>
              <a:t>modulazione</a:t>
            </a:r>
            <a:r>
              <a:rPr lang="en-US" sz="2000" dirty="0" smtClean="0"/>
              <a:t> in </a:t>
            </a:r>
            <a:r>
              <a:rPr lang="en-US" sz="2000" dirty="0" err="1" smtClean="0"/>
              <a:t>energia</a:t>
            </a:r>
            <a:r>
              <a:rPr lang="en-US" sz="2000" dirty="0" smtClean="0"/>
              <a:t>, per cui </a:t>
            </a:r>
            <a:r>
              <a:rPr lang="en-US" sz="2000" dirty="0" err="1" smtClean="0"/>
              <a:t>riporta</a:t>
            </a:r>
            <a:r>
              <a:rPr lang="en-US" sz="2000" dirty="0" smtClean="0"/>
              <a:t> </a:t>
            </a:r>
            <a:r>
              <a:rPr lang="en-US" sz="2000" dirty="0" err="1" smtClean="0"/>
              <a:t>ancora</a:t>
            </a:r>
            <a:r>
              <a:rPr lang="en-US" sz="2000" dirty="0" smtClean="0"/>
              <a:t> un </a:t>
            </a:r>
            <a:r>
              <a:rPr lang="en-US" sz="2000" dirty="0" err="1" smtClean="0"/>
              <a:t>semplice</a:t>
            </a:r>
            <a:r>
              <a:rPr lang="en-US" sz="2000" dirty="0" smtClean="0"/>
              <a:t> deficit di </a:t>
            </a:r>
            <a:r>
              <a:rPr lang="en-US" sz="2000" dirty="0" err="1" smtClean="0"/>
              <a:t>conteggi</a:t>
            </a:r>
            <a:endParaRPr lang="en-US" sz="2000" dirty="0"/>
          </a:p>
        </p:txBody>
      </p:sp>
      <p:sp>
        <p:nvSpPr>
          <p:cNvPr id="7" name="TextBox 6"/>
          <p:cNvSpPr txBox="1"/>
          <p:nvPr/>
        </p:nvSpPr>
        <p:spPr>
          <a:xfrm>
            <a:off x="1057189" y="1009135"/>
            <a:ext cx="6590270" cy="369332"/>
          </a:xfrm>
          <a:prstGeom prst="rect">
            <a:avLst/>
          </a:prstGeom>
          <a:noFill/>
        </p:spPr>
        <p:txBody>
          <a:bodyPr wrap="square" rtlCol="0">
            <a:spAutoFit/>
          </a:bodyPr>
          <a:lstStyle/>
          <a:p>
            <a:r>
              <a:rPr lang="en-US" dirty="0" err="1" smtClean="0"/>
              <a:t>Una</a:t>
            </a:r>
            <a:r>
              <a:rPr lang="en-US" dirty="0" smtClean="0"/>
              <a:t> </a:t>
            </a:r>
            <a:r>
              <a:rPr lang="en-US" dirty="0" err="1" smtClean="0"/>
              <a:t>foto</a:t>
            </a:r>
            <a:r>
              <a:rPr lang="en-US" dirty="0" smtClean="0"/>
              <a:t> del Sole </a:t>
            </a:r>
            <a:r>
              <a:rPr lang="en-US" dirty="0" err="1" smtClean="0"/>
              <a:t>scattata</a:t>
            </a:r>
            <a:r>
              <a:rPr lang="en-US" dirty="0" smtClean="0"/>
              <a:t> dal </a:t>
            </a:r>
            <a:r>
              <a:rPr lang="en-US" dirty="0" err="1" smtClean="0"/>
              <a:t>profondo</a:t>
            </a:r>
            <a:r>
              <a:rPr lang="en-US" dirty="0" smtClean="0"/>
              <a:t> </a:t>
            </a:r>
            <a:r>
              <a:rPr lang="en-US" dirty="0" err="1" smtClean="0"/>
              <a:t>delle</a:t>
            </a:r>
            <a:r>
              <a:rPr lang="en-US" dirty="0" smtClean="0"/>
              <a:t> </a:t>
            </a:r>
            <a:r>
              <a:rPr lang="en-US" dirty="0" err="1" smtClean="0"/>
              <a:t>miniere</a:t>
            </a:r>
            <a:r>
              <a:rPr lang="en-US" dirty="0" smtClean="0"/>
              <a:t> di </a:t>
            </a:r>
            <a:r>
              <a:rPr lang="en-US" dirty="0" err="1" smtClean="0"/>
              <a:t>Kamioka</a:t>
            </a:r>
            <a:endParaRPr lang="en-US" dirty="0"/>
          </a:p>
        </p:txBody>
      </p:sp>
    </p:spTree>
    <p:extLst>
      <p:ext uri="{BB962C8B-B14F-4D97-AF65-F5344CB8AC3E}">
        <p14:creationId xmlns:p14="http://schemas.microsoft.com/office/powerpoint/2010/main" val="30169571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23"/>
            <a:ext cx="8229600" cy="1143000"/>
          </a:xfrm>
        </p:spPr>
        <p:style>
          <a:lnRef idx="0">
            <a:schemeClr val="accent6"/>
          </a:lnRef>
          <a:fillRef idx="3">
            <a:schemeClr val="accent6"/>
          </a:fillRef>
          <a:effectRef idx="3">
            <a:schemeClr val="accent6"/>
          </a:effectRef>
          <a:fontRef idx="minor">
            <a:schemeClr val="lt1"/>
          </a:fontRef>
        </p:style>
        <p:txBody>
          <a:bodyPr/>
          <a:lstStyle/>
          <a:p>
            <a:r>
              <a:rPr lang="en-US" dirty="0" err="1" smtClean="0"/>
              <a:t>Siamo</a:t>
            </a:r>
            <a:r>
              <a:rPr lang="en-US" dirty="0" smtClean="0"/>
              <a:t> </a:t>
            </a:r>
            <a:r>
              <a:rPr lang="en-US" dirty="0" err="1" smtClean="0"/>
              <a:t>pervasi</a:t>
            </a:r>
            <a:r>
              <a:rPr lang="en-US" dirty="0" smtClean="0"/>
              <a:t> </a:t>
            </a:r>
            <a:r>
              <a:rPr lang="en-US" dirty="0" err="1" smtClean="0"/>
              <a:t>dai</a:t>
            </a:r>
            <a:r>
              <a:rPr lang="en-US" dirty="0" smtClean="0"/>
              <a:t> </a:t>
            </a:r>
            <a:r>
              <a:rPr lang="en-US" dirty="0" err="1" smtClean="0"/>
              <a:t>neutrini</a:t>
            </a:r>
            <a:endParaRPr lang="en-US" dirty="0"/>
          </a:p>
        </p:txBody>
      </p:sp>
      <p:pic>
        <p:nvPicPr>
          <p:cNvPr id="4" name="Picture 3" descr="NuFlux.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1058" y="1417638"/>
            <a:ext cx="3680449" cy="5112531"/>
          </a:xfrm>
          <a:prstGeom prst="rect">
            <a:avLst/>
          </a:prstGeom>
        </p:spPr>
      </p:pic>
      <p:sp>
        <p:nvSpPr>
          <p:cNvPr id="5" name="TextBox 4"/>
          <p:cNvSpPr txBox="1"/>
          <p:nvPr/>
        </p:nvSpPr>
        <p:spPr>
          <a:xfrm>
            <a:off x="171790" y="1619783"/>
            <a:ext cx="4669016" cy="2308324"/>
          </a:xfrm>
          <a:prstGeom prst="rect">
            <a:avLst/>
          </a:prstGeom>
          <a:solidFill>
            <a:schemeClr val="accent6">
              <a:lumMod val="60000"/>
              <a:lumOff val="40000"/>
            </a:schemeClr>
          </a:solidFill>
          <a:effectLst>
            <a:outerShdw blurRad="50800" dist="38100" dir="2700000" algn="tl" rotWithShape="0">
              <a:prstClr val="black">
                <a:alpha val="40000"/>
              </a:prstClr>
            </a:outerShdw>
          </a:effectLst>
        </p:spPr>
        <p:txBody>
          <a:bodyPr wrap="square" rtlCol="0">
            <a:spAutoFit/>
          </a:bodyPr>
          <a:lstStyle/>
          <a:p>
            <a:pPr marL="285750" indent="-285750">
              <a:buFont typeface="Arial"/>
              <a:buChar char="•"/>
            </a:pPr>
            <a:r>
              <a:rPr lang="en-US" i="1" dirty="0"/>
              <a:t>∼ </a:t>
            </a:r>
            <a:r>
              <a:rPr lang="en-US" dirty="0" smtClean="0"/>
              <a:t>10</a:t>
            </a:r>
            <a:r>
              <a:rPr lang="en-US" baseline="30000" dirty="0" smtClean="0"/>
              <a:t>3 </a:t>
            </a:r>
            <a:r>
              <a:rPr lang="en-US" dirty="0" smtClean="0">
                <a:latin typeface="Symbol" charset="2"/>
                <a:cs typeface="Symbol" charset="2"/>
              </a:rPr>
              <a:t>n/</a:t>
            </a:r>
            <a:r>
              <a:rPr lang="en-US" dirty="0" smtClean="0">
                <a:cs typeface="Symbol" charset="2"/>
              </a:rPr>
              <a:t>cm</a:t>
            </a:r>
            <a:r>
              <a:rPr lang="en-US" baseline="30000" dirty="0" smtClean="0">
                <a:cs typeface="Symbol" charset="2"/>
              </a:rPr>
              <a:t>3</a:t>
            </a:r>
            <a:r>
              <a:rPr lang="en-US" i="1" dirty="0" smtClean="0"/>
              <a:t> </a:t>
            </a:r>
            <a:r>
              <a:rPr lang="en-US" dirty="0" err="1"/>
              <a:t>relici</a:t>
            </a:r>
            <a:r>
              <a:rPr lang="en-US" dirty="0"/>
              <a:t> dal Big Bang</a:t>
            </a:r>
          </a:p>
          <a:p>
            <a:pPr marL="285750" indent="-285750">
              <a:buFont typeface="Arial"/>
              <a:buChar char="•"/>
            </a:pPr>
            <a:r>
              <a:rPr lang="it-IT" i="1" dirty="0"/>
              <a:t>∼ </a:t>
            </a:r>
            <a:r>
              <a:rPr lang="it-IT" dirty="0" smtClean="0"/>
              <a:t>10</a:t>
            </a:r>
            <a:r>
              <a:rPr lang="it-IT" baseline="30000" dirty="0" smtClean="0"/>
              <a:t>10 </a:t>
            </a:r>
            <a:r>
              <a:rPr lang="en-US" dirty="0" smtClean="0">
                <a:latin typeface="Symbol" charset="2"/>
                <a:cs typeface="Symbol" charset="2"/>
              </a:rPr>
              <a:t>n</a:t>
            </a:r>
            <a:r>
              <a:rPr lang="it-IT" i="1" dirty="0" smtClean="0"/>
              <a:t>/</a:t>
            </a:r>
            <a:r>
              <a:rPr lang="it-IT" dirty="0" smtClean="0"/>
              <a:t>cm</a:t>
            </a:r>
            <a:r>
              <a:rPr lang="it-IT" baseline="30000" dirty="0" smtClean="0"/>
              <a:t>2</a:t>
            </a:r>
            <a:r>
              <a:rPr lang="it-IT" dirty="0" smtClean="0"/>
              <a:t>/</a:t>
            </a:r>
            <a:r>
              <a:rPr lang="it-IT" i="1" dirty="0" err="1" smtClean="0"/>
              <a:t>s</a:t>
            </a:r>
            <a:r>
              <a:rPr lang="it-IT" i="1" dirty="0" smtClean="0"/>
              <a:t> </a:t>
            </a:r>
            <a:r>
              <a:rPr lang="it-IT" dirty="0"/>
              <a:t>dal sole</a:t>
            </a:r>
          </a:p>
          <a:p>
            <a:pPr marL="285750" indent="-285750">
              <a:buFont typeface="Arial"/>
              <a:buChar char="•"/>
            </a:pPr>
            <a:r>
              <a:rPr lang="it-IT" i="1" dirty="0"/>
              <a:t>∼ </a:t>
            </a:r>
            <a:r>
              <a:rPr lang="it-IT" dirty="0"/>
              <a:t>5 </a:t>
            </a:r>
            <a:r>
              <a:rPr lang="it-IT" i="1" dirty="0"/>
              <a:t>· </a:t>
            </a:r>
            <a:r>
              <a:rPr lang="it-IT" dirty="0" smtClean="0"/>
              <a:t>10</a:t>
            </a:r>
            <a:r>
              <a:rPr lang="it-IT" baseline="30000" dirty="0" smtClean="0"/>
              <a:t>6 </a:t>
            </a:r>
            <a:r>
              <a:rPr lang="en-US" dirty="0" smtClean="0">
                <a:latin typeface="Symbol" charset="2"/>
                <a:cs typeface="Symbol" charset="2"/>
              </a:rPr>
              <a:t>n</a:t>
            </a:r>
            <a:r>
              <a:rPr lang="it-IT" i="1" dirty="0" smtClean="0"/>
              <a:t>/</a:t>
            </a:r>
            <a:r>
              <a:rPr lang="it-IT" dirty="0" smtClean="0"/>
              <a:t>cm</a:t>
            </a:r>
            <a:r>
              <a:rPr lang="it-IT" baseline="30000" dirty="0" smtClean="0"/>
              <a:t>2</a:t>
            </a:r>
            <a:r>
              <a:rPr lang="it-IT" i="1" dirty="0" smtClean="0"/>
              <a:t>/</a:t>
            </a:r>
            <a:r>
              <a:rPr lang="it-IT" i="1" dirty="0" err="1" smtClean="0"/>
              <a:t>s</a:t>
            </a:r>
            <a:r>
              <a:rPr lang="it-IT" i="1" dirty="0" smtClean="0"/>
              <a:t> </a:t>
            </a:r>
            <a:r>
              <a:rPr lang="it-IT" dirty="0"/>
              <a:t>dalla </a:t>
            </a:r>
            <a:r>
              <a:rPr lang="it-IT" dirty="0" err="1"/>
              <a:t>radioattivita</a:t>
            </a:r>
            <a:r>
              <a:rPr lang="it-IT" dirty="0" err="1" smtClean="0"/>
              <a:t>`</a:t>
            </a:r>
            <a:r>
              <a:rPr lang="it-IT" dirty="0" smtClean="0"/>
              <a:t> naturale</a:t>
            </a:r>
            <a:endParaRPr lang="it-IT" dirty="0"/>
          </a:p>
          <a:p>
            <a:pPr marL="285750" indent="-285750">
              <a:buFont typeface="Arial"/>
              <a:buChar char="•"/>
            </a:pPr>
            <a:r>
              <a:rPr lang="it-IT" i="1" dirty="0"/>
              <a:t>∼ </a:t>
            </a:r>
            <a:r>
              <a:rPr lang="it-IT" dirty="0" smtClean="0"/>
              <a:t>10</a:t>
            </a:r>
            <a:r>
              <a:rPr lang="it-IT" baseline="30000" dirty="0" smtClean="0"/>
              <a:t>6</a:t>
            </a:r>
            <a:r>
              <a:rPr lang="it-IT" dirty="0" smtClean="0"/>
              <a:t> </a:t>
            </a:r>
            <a:r>
              <a:rPr lang="en-US" dirty="0" smtClean="0">
                <a:latin typeface="Symbol" charset="2"/>
                <a:cs typeface="Symbol" charset="2"/>
              </a:rPr>
              <a:t>n</a:t>
            </a:r>
            <a:r>
              <a:rPr lang="it-IT" i="1" dirty="0"/>
              <a:t>/</a:t>
            </a:r>
            <a:r>
              <a:rPr lang="it-IT" dirty="0"/>
              <a:t>cm</a:t>
            </a:r>
            <a:r>
              <a:rPr lang="it-IT" baseline="30000" dirty="0"/>
              <a:t>2</a:t>
            </a:r>
            <a:r>
              <a:rPr lang="it-IT" i="1" dirty="0" smtClean="0"/>
              <a:t>/</a:t>
            </a:r>
            <a:r>
              <a:rPr lang="it-IT" i="1" dirty="0" err="1"/>
              <a:t>s</a:t>
            </a:r>
            <a:r>
              <a:rPr lang="it-IT" i="1" dirty="0"/>
              <a:t> </a:t>
            </a:r>
            <a:r>
              <a:rPr lang="it-IT" dirty="0"/>
              <a:t>dai reattori nucleari</a:t>
            </a:r>
          </a:p>
          <a:p>
            <a:pPr marL="285750" indent="-285750">
              <a:buFont typeface="Arial"/>
              <a:buChar char="•"/>
            </a:pPr>
            <a:r>
              <a:rPr lang="it-IT" i="1" dirty="0"/>
              <a:t>∼ </a:t>
            </a:r>
            <a:r>
              <a:rPr lang="it-IT" dirty="0" smtClean="0"/>
              <a:t>10</a:t>
            </a:r>
            <a:r>
              <a:rPr lang="it-IT" baseline="30000" dirty="0" smtClean="0"/>
              <a:t>3 </a:t>
            </a:r>
            <a:r>
              <a:rPr lang="en-US" dirty="0" smtClean="0">
                <a:latin typeface="Symbol" charset="2"/>
                <a:cs typeface="Symbol" charset="2"/>
              </a:rPr>
              <a:t>n</a:t>
            </a:r>
            <a:r>
              <a:rPr lang="it-IT" i="1" dirty="0" smtClean="0"/>
              <a:t>/</a:t>
            </a:r>
            <a:r>
              <a:rPr lang="it-IT" i="1" dirty="0" err="1"/>
              <a:t>s</a:t>
            </a:r>
            <a:r>
              <a:rPr lang="it-IT" i="1" dirty="0"/>
              <a:t> </a:t>
            </a:r>
            <a:r>
              <a:rPr lang="it-IT" dirty="0" smtClean="0"/>
              <a:t>da </a:t>
            </a:r>
            <a:r>
              <a:rPr lang="it-IT" dirty="0"/>
              <a:t>interazioni di </a:t>
            </a:r>
            <a:r>
              <a:rPr lang="it-IT" dirty="0" smtClean="0"/>
              <a:t>raggi cosmici nell’atmosfera</a:t>
            </a:r>
            <a:endParaRPr lang="it-IT" dirty="0"/>
          </a:p>
          <a:p>
            <a:pPr marL="285750" indent="-285750">
              <a:buFont typeface="Arial"/>
              <a:buChar char="•"/>
            </a:pPr>
            <a:r>
              <a:rPr lang="it-IT" i="1" dirty="0"/>
              <a:t>∼ </a:t>
            </a:r>
            <a:r>
              <a:rPr lang="it-IT" dirty="0" smtClean="0"/>
              <a:t>4 </a:t>
            </a:r>
            <a:r>
              <a:rPr lang="it-IT" i="1" dirty="0"/>
              <a:t>· </a:t>
            </a:r>
            <a:r>
              <a:rPr lang="it-IT" dirty="0" smtClean="0"/>
              <a:t>10</a:t>
            </a:r>
            <a:r>
              <a:rPr lang="it-IT" baseline="30000" dirty="0" smtClean="0"/>
              <a:t>3 </a:t>
            </a:r>
            <a:r>
              <a:rPr lang="en-US" dirty="0" smtClean="0">
                <a:latin typeface="Symbol" charset="2"/>
                <a:cs typeface="Symbol" charset="2"/>
              </a:rPr>
              <a:t>n</a:t>
            </a:r>
            <a:r>
              <a:rPr lang="it-IT" i="1" dirty="0" smtClean="0"/>
              <a:t>/</a:t>
            </a:r>
            <a:r>
              <a:rPr lang="it-IT" i="1" dirty="0" err="1"/>
              <a:t>s</a:t>
            </a:r>
            <a:r>
              <a:rPr lang="it-IT" i="1" dirty="0"/>
              <a:t> </a:t>
            </a:r>
            <a:r>
              <a:rPr lang="it-IT" dirty="0"/>
              <a:t>dai decadimenti </a:t>
            </a:r>
            <a:r>
              <a:rPr lang="it-IT" dirty="0" smtClean="0"/>
              <a:t>del Potassio </a:t>
            </a:r>
            <a:r>
              <a:rPr lang="it-IT" dirty="0"/>
              <a:t>40 presente nel </a:t>
            </a:r>
            <a:r>
              <a:rPr lang="it-IT" dirty="0" smtClean="0"/>
              <a:t>nostro corpo </a:t>
            </a:r>
            <a:r>
              <a:rPr lang="it-IT" dirty="0"/>
              <a:t>(</a:t>
            </a:r>
            <a:r>
              <a:rPr lang="it-IT" i="1" dirty="0"/>
              <a:t>∼ </a:t>
            </a:r>
            <a:r>
              <a:rPr lang="it-IT" dirty="0"/>
              <a:t>20 </a:t>
            </a:r>
            <a:r>
              <a:rPr lang="it-IT" i="1" dirty="0"/>
              <a:t>mg</a:t>
            </a:r>
            <a:r>
              <a:rPr lang="it-IT" dirty="0"/>
              <a:t>)</a:t>
            </a:r>
            <a:r>
              <a:rPr lang="it-IT" dirty="0" smtClean="0"/>
              <a:t>.</a:t>
            </a:r>
            <a:r>
              <a:rPr lang="it-IT" baseline="30000" dirty="0" smtClean="0"/>
              <a:t>(1)</a:t>
            </a:r>
            <a:endParaRPr lang="en-US" baseline="30000" dirty="0"/>
          </a:p>
        </p:txBody>
      </p:sp>
      <p:sp>
        <p:nvSpPr>
          <p:cNvPr id="6" name="TextBox 5"/>
          <p:cNvSpPr txBox="1"/>
          <p:nvPr/>
        </p:nvSpPr>
        <p:spPr>
          <a:xfrm>
            <a:off x="109533" y="5399733"/>
            <a:ext cx="5020446" cy="461665"/>
          </a:xfrm>
          <a:prstGeom prst="rect">
            <a:avLst/>
          </a:prstGeom>
          <a:noFill/>
        </p:spPr>
        <p:txBody>
          <a:bodyPr wrap="square" rtlCol="0">
            <a:spAutoFit/>
          </a:bodyPr>
          <a:lstStyle/>
          <a:p>
            <a:r>
              <a:rPr lang="en-US" sz="1200" baseline="30000" dirty="0" smtClean="0"/>
              <a:t>(1) </a:t>
            </a:r>
            <a:r>
              <a:rPr lang="en-US" sz="1200" dirty="0" smtClean="0"/>
              <a:t>Un </a:t>
            </a:r>
            <a:r>
              <a:rPr lang="en-US" sz="1200" dirty="0" err="1" smtClean="0"/>
              <a:t>decadimento</a:t>
            </a:r>
            <a:r>
              <a:rPr lang="en-US" sz="1200" dirty="0" smtClean="0"/>
              <a:t> </a:t>
            </a:r>
            <a:r>
              <a:rPr lang="en-US" sz="1200" dirty="0" err="1" smtClean="0"/>
              <a:t>ogni</a:t>
            </a:r>
            <a:r>
              <a:rPr lang="en-US" sz="1200" dirty="0" smtClean="0"/>
              <a:t> 10</a:t>
            </a:r>
            <a:r>
              <a:rPr lang="en-US" sz="1200" baseline="30000" dirty="0" smtClean="0"/>
              <a:t>5</a:t>
            </a:r>
            <a:r>
              <a:rPr lang="en-US" sz="1200" dirty="0" smtClean="0"/>
              <a:t> del potassio</a:t>
            </a:r>
            <a:r>
              <a:rPr lang="en-US" sz="1200" dirty="0"/>
              <a:t>-</a:t>
            </a:r>
            <a:r>
              <a:rPr lang="en-US" sz="1200" dirty="0" smtClean="0"/>
              <a:t>40 genera </a:t>
            </a:r>
            <a:r>
              <a:rPr lang="en-US" sz="1200" dirty="0" err="1" smtClean="0"/>
              <a:t>positroni</a:t>
            </a:r>
            <a:r>
              <a:rPr lang="en-US" sz="1200" dirty="0" smtClean="0"/>
              <a:t>, </a:t>
            </a:r>
            <a:r>
              <a:rPr lang="en-US" sz="1200" dirty="0" err="1" smtClean="0"/>
              <a:t>quindi</a:t>
            </a:r>
            <a:r>
              <a:rPr lang="en-US" sz="1200" dirty="0" smtClean="0"/>
              <a:t> </a:t>
            </a:r>
            <a:r>
              <a:rPr lang="en-US" sz="1200" dirty="0" err="1" smtClean="0"/>
              <a:t>si</a:t>
            </a:r>
            <a:r>
              <a:rPr lang="en-US" sz="1200" dirty="0" smtClean="0"/>
              <a:t> </a:t>
            </a:r>
            <a:r>
              <a:rPr lang="en-US" sz="1200" dirty="0" err="1" smtClean="0"/>
              <a:t>può</a:t>
            </a:r>
            <a:r>
              <a:rPr lang="en-US" sz="1200" dirty="0" smtClean="0"/>
              <a:t> dire </a:t>
            </a:r>
            <a:r>
              <a:rPr lang="en-US" sz="1200" dirty="0" err="1" smtClean="0"/>
              <a:t>che</a:t>
            </a:r>
            <a:r>
              <a:rPr lang="en-US" sz="1200" dirty="0" smtClean="0"/>
              <a:t> </a:t>
            </a:r>
            <a:r>
              <a:rPr lang="en-US" sz="1200" dirty="0" err="1" smtClean="0"/>
              <a:t>ognuno</a:t>
            </a:r>
            <a:r>
              <a:rPr lang="en-US" sz="1200" dirty="0" smtClean="0"/>
              <a:t> di </a:t>
            </a:r>
            <a:r>
              <a:rPr lang="en-US" sz="1200" dirty="0" err="1" smtClean="0"/>
              <a:t>noi</a:t>
            </a:r>
            <a:r>
              <a:rPr lang="en-US" sz="1200" dirty="0" smtClean="0"/>
              <a:t> produce  circa 3500 </a:t>
            </a:r>
            <a:r>
              <a:rPr lang="en-US" sz="1200" dirty="0" err="1" smtClean="0"/>
              <a:t>particelle</a:t>
            </a:r>
            <a:r>
              <a:rPr lang="en-US" sz="1200" dirty="0" smtClean="0"/>
              <a:t> di </a:t>
            </a:r>
            <a:r>
              <a:rPr lang="en-US" sz="1200" dirty="0" err="1" smtClean="0"/>
              <a:t>antimateria</a:t>
            </a:r>
            <a:r>
              <a:rPr lang="en-US" sz="1200" dirty="0" smtClean="0"/>
              <a:t> al </a:t>
            </a:r>
            <a:r>
              <a:rPr lang="en-US" sz="1200" dirty="0" err="1" smtClean="0"/>
              <a:t>giorno</a:t>
            </a:r>
            <a:endParaRPr lang="en-US" sz="1200" baseline="30000" dirty="0"/>
          </a:p>
        </p:txBody>
      </p:sp>
      <p:sp>
        <p:nvSpPr>
          <p:cNvPr id="7" name="TextBox 6"/>
          <p:cNvSpPr txBox="1"/>
          <p:nvPr/>
        </p:nvSpPr>
        <p:spPr>
          <a:xfrm>
            <a:off x="107003" y="6019400"/>
            <a:ext cx="5020446" cy="830997"/>
          </a:xfrm>
          <a:prstGeom prst="rect">
            <a:avLst/>
          </a:prstGeom>
          <a:noFill/>
        </p:spPr>
        <p:txBody>
          <a:bodyPr wrap="square" rtlCol="0">
            <a:spAutoFit/>
          </a:bodyPr>
          <a:lstStyle/>
          <a:p>
            <a:r>
              <a:rPr lang="en-US" sz="1200" baseline="30000" dirty="0" smtClean="0"/>
              <a:t>(2) </a:t>
            </a:r>
            <a:r>
              <a:rPr lang="en-US" sz="1200" dirty="0" err="1" smtClean="0"/>
              <a:t>eV</a:t>
            </a:r>
            <a:r>
              <a:rPr lang="en-US" sz="1200" dirty="0" smtClean="0"/>
              <a:t> (MeV, </a:t>
            </a:r>
            <a:r>
              <a:rPr lang="en-US" sz="1200" dirty="0" err="1" smtClean="0"/>
              <a:t>GeV</a:t>
            </a:r>
            <a:r>
              <a:rPr lang="en-US" sz="1200" dirty="0" smtClean="0"/>
              <a:t> etc.): </a:t>
            </a:r>
            <a:r>
              <a:rPr lang="en-US" sz="1200" dirty="0" err="1" smtClean="0"/>
              <a:t>energia</a:t>
            </a:r>
            <a:r>
              <a:rPr lang="en-US" sz="1200" dirty="0" smtClean="0"/>
              <a:t> di </a:t>
            </a:r>
            <a:r>
              <a:rPr lang="en-US" sz="1200" dirty="0" err="1" smtClean="0"/>
              <a:t>una</a:t>
            </a:r>
            <a:r>
              <a:rPr lang="en-US" sz="1200" dirty="0" smtClean="0"/>
              <a:t> </a:t>
            </a:r>
            <a:r>
              <a:rPr lang="en-US" sz="1200" dirty="0" err="1" smtClean="0"/>
              <a:t>particella</a:t>
            </a:r>
            <a:r>
              <a:rPr lang="en-US" sz="1200" dirty="0" smtClean="0"/>
              <a:t> con la </a:t>
            </a:r>
            <a:r>
              <a:rPr lang="en-US" sz="1200" dirty="0" err="1" smtClean="0"/>
              <a:t>carica</a:t>
            </a:r>
            <a:r>
              <a:rPr lang="en-US" sz="1200" dirty="0" smtClean="0"/>
              <a:t> </a:t>
            </a:r>
            <a:r>
              <a:rPr lang="en-US" sz="1200" dirty="0" err="1" smtClean="0"/>
              <a:t>elettrica</a:t>
            </a:r>
            <a:r>
              <a:rPr lang="en-US" sz="1200" dirty="0" smtClean="0"/>
              <a:t> </a:t>
            </a:r>
            <a:r>
              <a:rPr lang="en-US" sz="1200" dirty="0" err="1" smtClean="0"/>
              <a:t>dell’elettrone</a:t>
            </a:r>
            <a:r>
              <a:rPr lang="en-US" sz="1200" dirty="0" smtClean="0"/>
              <a:t>, “e”, al </a:t>
            </a:r>
            <a:r>
              <a:rPr lang="en-US" sz="1200" dirty="0" err="1" smtClean="0"/>
              <a:t>potenziale</a:t>
            </a:r>
            <a:r>
              <a:rPr lang="en-US" sz="1200" dirty="0" smtClean="0"/>
              <a:t> di 1 Volt. </a:t>
            </a:r>
            <a:r>
              <a:rPr lang="en-US" sz="1200" dirty="0" err="1" smtClean="0"/>
              <a:t>Dalla</a:t>
            </a:r>
            <a:r>
              <a:rPr lang="en-US" sz="1200" dirty="0" smtClean="0"/>
              <a:t> </a:t>
            </a:r>
            <a:r>
              <a:rPr lang="en-US" sz="1200" dirty="0" err="1" smtClean="0"/>
              <a:t>relazione</a:t>
            </a:r>
            <a:r>
              <a:rPr lang="en-US" sz="1200" dirty="0" smtClean="0"/>
              <a:t> E=mc</a:t>
            </a:r>
            <a:r>
              <a:rPr lang="en-US" sz="1200" baseline="30000" dirty="0" smtClean="0"/>
              <a:t>2</a:t>
            </a:r>
            <a:r>
              <a:rPr lang="en-US" sz="1200" dirty="0" smtClean="0"/>
              <a:t>, </a:t>
            </a:r>
            <a:r>
              <a:rPr lang="en-US" sz="1200" dirty="0" err="1" smtClean="0"/>
              <a:t>viene</a:t>
            </a:r>
            <a:r>
              <a:rPr lang="en-US" sz="1200" dirty="0" smtClean="0"/>
              <a:t> </a:t>
            </a:r>
            <a:r>
              <a:rPr lang="en-US" sz="1200" dirty="0" err="1" smtClean="0"/>
              <a:t>usata</a:t>
            </a:r>
            <a:r>
              <a:rPr lang="en-US" sz="1200" dirty="0" smtClean="0"/>
              <a:t> </a:t>
            </a:r>
            <a:r>
              <a:rPr lang="en-US" sz="1200" dirty="0" err="1" smtClean="0"/>
              <a:t>anche</a:t>
            </a:r>
            <a:r>
              <a:rPr lang="en-US" sz="1200" dirty="0" smtClean="0"/>
              <a:t> come </a:t>
            </a:r>
            <a:r>
              <a:rPr lang="en-US" sz="1200" dirty="0" err="1" smtClean="0"/>
              <a:t>unità</a:t>
            </a:r>
            <a:r>
              <a:rPr lang="en-US" sz="1200" dirty="0" smtClean="0"/>
              <a:t> di </a:t>
            </a:r>
            <a:r>
              <a:rPr lang="en-US" sz="1200" dirty="0" err="1" smtClean="0"/>
              <a:t>massa</a:t>
            </a:r>
            <a:r>
              <a:rPr lang="en-US" sz="1200" dirty="0" smtClean="0"/>
              <a:t> (eV/c</a:t>
            </a:r>
            <a:r>
              <a:rPr lang="en-US" sz="1200" baseline="30000" dirty="0" smtClean="0"/>
              <a:t>2</a:t>
            </a:r>
            <a:r>
              <a:rPr lang="en-US" sz="1200" dirty="0" smtClean="0"/>
              <a:t>) e di </a:t>
            </a:r>
            <a:r>
              <a:rPr lang="en-US" sz="1200" dirty="0" err="1" smtClean="0"/>
              <a:t>momento</a:t>
            </a:r>
            <a:r>
              <a:rPr lang="en-US" sz="1200" dirty="0" smtClean="0"/>
              <a:t> (eV/c), </a:t>
            </a:r>
            <a:r>
              <a:rPr lang="en-US" sz="1200" dirty="0" err="1" smtClean="0"/>
              <a:t>questo</a:t>
            </a:r>
            <a:r>
              <a:rPr lang="en-US" sz="1200" dirty="0" smtClean="0"/>
              <a:t> </a:t>
            </a:r>
            <a:r>
              <a:rPr lang="en-US" sz="1200" dirty="0" err="1" smtClean="0"/>
              <a:t>perchè</a:t>
            </a:r>
            <a:r>
              <a:rPr lang="en-US" sz="1200" dirty="0" smtClean="0"/>
              <a:t> in </a:t>
            </a:r>
            <a:r>
              <a:rPr lang="en-US" sz="1200" dirty="0" err="1" smtClean="0"/>
              <a:t>unità</a:t>
            </a:r>
            <a:r>
              <a:rPr lang="en-US" sz="1200" dirty="0" smtClean="0"/>
              <a:t> </a:t>
            </a:r>
            <a:r>
              <a:rPr lang="en-US" sz="1200" dirty="0" err="1" smtClean="0"/>
              <a:t>naturali</a:t>
            </a:r>
            <a:r>
              <a:rPr lang="en-US" sz="1200" dirty="0" smtClean="0"/>
              <a:t> c=1 (c: </a:t>
            </a:r>
            <a:r>
              <a:rPr lang="en-US" sz="1200" dirty="0" err="1" smtClean="0"/>
              <a:t>velocità</a:t>
            </a:r>
            <a:r>
              <a:rPr lang="en-US" sz="1200" dirty="0" smtClean="0"/>
              <a:t> </a:t>
            </a:r>
            <a:r>
              <a:rPr lang="en-US" sz="1200" dirty="0" err="1" smtClean="0"/>
              <a:t>della</a:t>
            </a:r>
            <a:r>
              <a:rPr lang="en-US" sz="1200" dirty="0" smtClean="0"/>
              <a:t> </a:t>
            </a:r>
            <a:r>
              <a:rPr lang="en-US" sz="1200" dirty="0" err="1" smtClean="0"/>
              <a:t>luce</a:t>
            </a:r>
            <a:r>
              <a:rPr lang="en-US" sz="1200" dirty="0" smtClean="0"/>
              <a:t>)</a:t>
            </a:r>
            <a:endParaRPr lang="en-US" sz="1200" baseline="30000" dirty="0"/>
          </a:p>
        </p:txBody>
      </p:sp>
    </p:spTree>
    <p:extLst>
      <p:ext uri="{BB962C8B-B14F-4D97-AF65-F5344CB8AC3E}">
        <p14:creationId xmlns:p14="http://schemas.microsoft.com/office/powerpoint/2010/main" val="3318586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9229" y="5489009"/>
            <a:ext cx="8343557" cy="1323439"/>
          </a:xfrm>
          <a:prstGeom prst="rect">
            <a:avLst/>
          </a:prstGeom>
          <a:solidFill>
            <a:srgbClr val="FFD960"/>
          </a:solidFill>
        </p:spPr>
        <p:txBody>
          <a:bodyPr wrap="square" rtlCol="0">
            <a:spAutoFit/>
          </a:bodyPr>
          <a:lstStyle/>
          <a:p>
            <a:r>
              <a:rPr lang="en-US" sz="2000" dirty="0" err="1" smtClean="0"/>
              <a:t>Nonostante</a:t>
            </a:r>
            <a:r>
              <a:rPr lang="en-US" sz="2000" dirty="0" smtClean="0"/>
              <a:t> </a:t>
            </a:r>
            <a:r>
              <a:rPr lang="en-US" sz="2000" dirty="0" err="1" smtClean="0"/>
              <a:t>ciò</a:t>
            </a:r>
            <a:r>
              <a:rPr lang="en-US" sz="2000" dirty="0" smtClean="0"/>
              <a:t> non </a:t>
            </a:r>
            <a:r>
              <a:rPr lang="en-US" sz="2000" dirty="0" err="1" smtClean="0"/>
              <a:t>si</a:t>
            </a:r>
            <a:r>
              <a:rPr lang="en-US" sz="2000" dirty="0" smtClean="0"/>
              <a:t> </a:t>
            </a:r>
            <a:r>
              <a:rPr lang="en-US" sz="2000" dirty="0" err="1" smtClean="0"/>
              <a:t>dà</a:t>
            </a:r>
            <a:r>
              <a:rPr lang="en-US" sz="2000" dirty="0" smtClean="0"/>
              <a:t> </a:t>
            </a:r>
            <a:r>
              <a:rPr lang="en-US" sz="2000" dirty="0" err="1" smtClean="0"/>
              <a:t>ancora</a:t>
            </a:r>
            <a:r>
              <a:rPr lang="en-US" sz="2000" dirty="0" smtClean="0"/>
              <a:t> </a:t>
            </a:r>
            <a:r>
              <a:rPr lang="en-US" sz="2000" dirty="0" err="1" smtClean="0"/>
              <a:t>credito</a:t>
            </a:r>
            <a:r>
              <a:rPr lang="en-US" sz="2000" dirty="0" smtClean="0"/>
              <a:t> </a:t>
            </a:r>
            <a:r>
              <a:rPr lang="en-US" sz="2000" dirty="0" err="1" smtClean="0"/>
              <a:t>alla</a:t>
            </a:r>
            <a:r>
              <a:rPr lang="en-US" sz="2000" dirty="0" smtClean="0"/>
              <a:t> </a:t>
            </a:r>
            <a:r>
              <a:rPr lang="en-US" sz="2000" dirty="0" err="1" smtClean="0"/>
              <a:t>scoperta</a:t>
            </a:r>
            <a:r>
              <a:rPr lang="en-US" sz="2000" dirty="0" smtClean="0"/>
              <a:t> </a:t>
            </a:r>
            <a:r>
              <a:rPr lang="en-US" sz="2000" dirty="0" err="1" smtClean="0"/>
              <a:t>delle</a:t>
            </a:r>
            <a:r>
              <a:rPr lang="en-US" sz="2000" dirty="0" smtClean="0"/>
              <a:t> </a:t>
            </a:r>
            <a:r>
              <a:rPr lang="en-US" sz="2000" dirty="0" err="1" smtClean="0"/>
              <a:t>oscillazioni</a:t>
            </a:r>
            <a:r>
              <a:rPr lang="en-US" sz="2000" dirty="0" smtClean="0"/>
              <a:t>:</a:t>
            </a:r>
          </a:p>
          <a:p>
            <a:pPr marL="285750" indent="-285750">
              <a:buFont typeface="Arial"/>
              <a:buChar char="•"/>
            </a:pPr>
            <a:r>
              <a:rPr lang="en-US" sz="2000" dirty="0" smtClean="0"/>
              <a:t>Il deficit </a:t>
            </a:r>
            <a:r>
              <a:rPr lang="en-US" sz="2000" dirty="0" err="1" smtClean="0"/>
              <a:t>riportato</a:t>
            </a:r>
            <a:r>
              <a:rPr lang="en-US" sz="2000" dirty="0" smtClean="0"/>
              <a:t> </a:t>
            </a:r>
            <a:r>
              <a:rPr lang="en-US" sz="2000" dirty="0" err="1" smtClean="0"/>
              <a:t>è</a:t>
            </a:r>
            <a:r>
              <a:rPr lang="en-US" sz="2000" dirty="0" smtClean="0"/>
              <a:t> </a:t>
            </a:r>
            <a:r>
              <a:rPr lang="en-US" sz="2000" dirty="0" err="1" smtClean="0"/>
              <a:t>relativo</a:t>
            </a:r>
            <a:r>
              <a:rPr lang="en-US" sz="2000" dirty="0" smtClean="0"/>
              <a:t> ad </a:t>
            </a:r>
            <a:r>
              <a:rPr lang="en-US" sz="2000" dirty="0" err="1" smtClean="0"/>
              <a:t>una</a:t>
            </a:r>
            <a:r>
              <a:rPr lang="en-US" sz="2000" dirty="0" smtClean="0"/>
              <a:t> </a:t>
            </a:r>
            <a:r>
              <a:rPr lang="en-US" sz="2000" dirty="0" err="1" smtClean="0"/>
              <a:t>previsione</a:t>
            </a:r>
            <a:r>
              <a:rPr lang="en-US" sz="2000" dirty="0" smtClean="0"/>
              <a:t> </a:t>
            </a:r>
            <a:r>
              <a:rPr lang="en-US" sz="2000" dirty="0" err="1" smtClean="0"/>
              <a:t>numerica</a:t>
            </a:r>
            <a:r>
              <a:rPr lang="en-US" sz="2000" dirty="0" smtClean="0"/>
              <a:t> </a:t>
            </a:r>
          </a:p>
          <a:p>
            <a:pPr marL="285750" indent="-285750">
              <a:buFont typeface="Arial"/>
              <a:buChar char="•"/>
            </a:pPr>
            <a:r>
              <a:rPr lang="en-US" sz="2000" dirty="0" err="1" smtClean="0"/>
              <a:t>Manca</a:t>
            </a:r>
            <a:r>
              <a:rPr lang="en-US" sz="2000" dirty="0" smtClean="0"/>
              <a:t> </a:t>
            </a:r>
            <a:r>
              <a:rPr lang="en-US" sz="2000" dirty="0" err="1" smtClean="0"/>
              <a:t>una</a:t>
            </a:r>
            <a:r>
              <a:rPr lang="en-US" sz="2000" dirty="0" smtClean="0"/>
              <a:t> </a:t>
            </a:r>
            <a:r>
              <a:rPr lang="en-US" sz="2000" dirty="0" err="1" smtClean="0"/>
              <a:t>prova</a:t>
            </a:r>
            <a:r>
              <a:rPr lang="en-US" sz="2000" dirty="0" smtClean="0"/>
              <a:t> </a:t>
            </a:r>
            <a:r>
              <a:rPr lang="en-US" sz="2000" dirty="0" err="1" smtClean="0"/>
              <a:t>incontrovertibile</a:t>
            </a:r>
            <a:r>
              <a:rPr lang="en-US" sz="2000" dirty="0" smtClean="0"/>
              <a:t> </a:t>
            </a:r>
            <a:r>
              <a:rPr lang="en-US" sz="2000" dirty="0" err="1" smtClean="0"/>
              <a:t>delle</a:t>
            </a:r>
            <a:r>
              <a:rPr lang="en-US" sz="2000" dirty="0" smtClean="0"/>
              <a:t> </a:t>
            </a:r>
            <a:r>
              <a:rPr lang="en-US" sz="2000" dirty="0" err="1" smtClean="0"/>
              <a:t>avvenute</a:t>
            </a:r>
            <a:r>
              <a:rPr lang="en-US" sz="2000" dirty="0" smtClean="0"/>
              <a:t> </a:t>
            </a:r>
            <a:r>
              <a:rPr lang="en-US" sz="2000" dirty="0" err="1" smtClean="0"/>
              <a:t>oscillazioni</a:t>
            </a:r>
            <a:endParaRPr lang="en-US" sz="2000" dirty="0" smtClean="0"/>
          </a:p>
          <a:p>
            <a:pPr marL="285750" indent="-285750">
              <a:buFont typeface="Arial"/>
              <a:buChar char="•"/>
            </a:pPr>
            <a:r>
              <a:rPr lang="en-US" sz="2000" dirty="0" smtClean="0"/>
              <a:t>I </a:t>
            </a:r>
            <a:r>
              <a:rPr lang="en-US" sz="2000" dirty="0" err="1" smtClean="0"/>
              <a:t>risultati</a:t>
            </a:r>
            <a:r>
              <a:rPr lang="en-US" sz="2000" dirty="0" smtClean="0"/>
              <a:t> non </a:t>
            </a:r>
            <a:r>
              <a:rPr lang="en-US" sz="2000" dirty="0" err="1" smtClean="0"/>
              <a:t>consentono</a:t>
            </a:r>
            <a:r>
              <a:rPr lang="en-US" sz="2000" dirty="0" smtClean="0"/>
              <a:t> un fit </a:t>
            </a:r>
            <a:r>
              <a:rPr lang="en-US" sz="2000" dirty="0" err="1" smtClean="0"/>
              <a:t>convincente</a:t>
            </a:r>
            <a:r>
              <a:rPr lang="en-US" sz="2000" dirty="0" smtClean="0"/>
              <a:t> </a:t>
            </a:r>
            <a:r>
              <a:rPr lang="en-US" sz="2000" dirty="0" err="1" smtClean="0"/>
              <a:t>ai</a:t>
            </a:r>
            <a:r>
              <a:rPr lang="en-US" sz="2000" dirty="0" smtClean="0"/>
              <a:t> </a:t>
            </a:r>
            <a:r>
              <a:rPr lang="en-US" sz="2000" dirty="0" err="1" smtClean="0"/>
              <a:t>parametri</a:t>
            </a:r>
            <a:r>
              <a:rPr lang="en-US" sz="2000" dirty="0" smtClean="0"/>
              <a:t> di </a:t>
            </a:r>
            <a:r>
              <a:rPr lang="en-US" sz="2000" dirty="0" err="1" smtClean="0"/>
              <a:t>oscillazione</a:t>
            </a:r>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31" y="1025981"/>
            <a:ext cx="5406793" cy="4320000"/>
          </a:xfrm>
          <a:prstGeom prst="rect">
            <a:avLst/>
          </a:prstGeom>
        </p:spPr>
      </p:pic>
      <p:sp>
        <p:nvSpPr>
          <p:cNvPr id="6" name="TextBox 5"/>
          <p:cNvSpPr txBox="1"/>
          <p:nvPr/>
        </p:nvSpPr>
        <p:spPr>
          <a:xfrm>
            <a:off x="276931" y="279206"/>
            <a:ext cx="8706525" cy="523220"/>
          </a:xfrm>
          <a:prstGeom prst="rect">
            <a:avLst/>
          </a:prstGeom>
          <a:noFill/>
        </p:spPr>
        <p:txBody>
          <a:bodyPr wrap="square" rtlCol="0">
            <a:spAutoFit/>
          </a:bodyPr>
          <a:lstStyle/>
          <a:p>
            <a:pPr algn="ctr"/>
            <a:r>
              <a:rPr lang="it-IT" sz="2800" dirty="0" smtClean="0"/>
              <a:t>Situazione dei neutrini solari alla fine del secolo scorso</a:t>
            </a:r>
            <a:endParaRPr lang="it-IT" sz="2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1008" y="719746"/>
            <a:ext cx="4244888" cy="3405524"/>
          </a:xfrm>
          <a:prstGeom prst="rect">
            <a:avLst/>
          </a:prstGeom>
        </p:spPr>
      </p:pic>
    </p:spTree>
    <p:extLst>
      <p:ext uri="{BB962C8B-B14F-4D97-AF65-F5344CB8AC3E}">
        <p14:creationId xmlns:p14="http://schemas.microsoft.com/office/powerpoint/2010/main" val="4032080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33622"/>
          </a:xfrm>
        </p:spPr>
        <p:style>
          <a:lnRef idx="1">
            <a:schemeClr val="accent6"/>
          </a:lnRef>
          <a:fillRef idx="2">
            <a:schemeClr val="accent6"/>
          </a:fillRef>
          <a:effectRef idx="1">
            <a:schemeClr val="accent6"/>
          </a:effectRef>
          <a:fontRef idx="minor">
            <a:schemeClr val="dk1"/>
          </a:fontRef>
        </p:style>
        <p:txBody>
          <a:bodyPr>
            <a:normAutofit/>
          </a:bodyPr>
          <a:lstStyle/>
          <a:p>
            <a:r>
              <a:rPr lang="en-US" sz="3600" dirty="0" smtClean="0"/>
              <a:t>SNO: Sudbury Mine, Canada</a:t>
            </a:r>
            <a:endParaRPr lang="en-US" sz="3600" dirty="0"/>
          </a:p>
        </p:txBody>
      </p:sp>
      <p:pic>
        <p:nvPicPr>
          <p:cNvPr id="4" name="Picture 3" descr="SNO_pic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02" y="960829"/>
            <a:ext cx="3819144" cy="2533650"/>
          </a:xfrm>
          <a:prstGeom prst="rect">
            <a:avLst/>
          </a:prstGeom>
        </p:spPr>
      </p:pic>
      <p:pic>
        <p:nvPicPr>
          <p:cNvPr id="5" name="Picture 4" descr="Sno_fi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 y="3721594"/>
            <a:ext cx="3992880" cy="2811780"/>
          </a:xfrm>
          <a:prstGeom prst="rect">
            <a:avLst/>
          </a:prstGeom>
        </p:spPr>
      </p:pic>
      <p:sp>
        <p:nvSpPr>
          <p:cNvPr id="6" name="TextBox 5"/>
          <p:cNvSpPr txBox="1"/>
          <p:nvPr/>
        </p:nvSpPr>
        <p:spPr>
          <a:xfrm>
            <a:off x="4304270" y="933622"/>
            <a:ext cx="4269946" cy="923330"/>
          </a:xfrm>
          <a:prstGeom prst="rect">
            <a:avLst/>
          </a:prstGeom>
          <a:noFill/>
        </p:spPr>
        <p:txBody>
          <a:bodyPr wrap="square" rtlCol="0">
            <a:spAutoFit/>
          </a:bodyPr>
          <a:lstStyle/>
          <a:p>
            <a:r>
              <a:rPr lang="en-US" b="1" dirty="0" smtClean="0"/>
              <a:t>La </a:t>
            </a:r>
            <a:r>
              <a:rPr lang="en-US" b="1" dirty="0" err="1" smtClean="0"/>
              <a:t>scoperta</a:t>
            </a:r>
            <a:r>
              <a:rPr lang="en-US" b="1" dirty="0" smtClean="0"/>
              <a:t> </a:t>
            </a:r>
            <a:r>
              <a:rPr lang="en-US" b="1" dirty="0" err="1" smtClean="0"/>
              <a:t>delle</a:t>
            </a:r>
            <a:r>
              <a:rPr lang="en-US" b="1" dirty="0" smtClean="0"/>
              <a:t> </a:t>
            </a:r>
            <a:r>
              <a:rPr lang="en-US" b="1" dirty="0" err="1" smtClean="0"/>
              <a:t>oscillazioni</a:t>
            </a:r>
            <a:r>
              <a:rPr lang="en-US" b="1" dirty="0" smtClean="0"/>
              <a:t> </a:t>
            </a:r>
            <a:r>
              <a:rPr lang="en-US" b="1" dirty="0" err="1" smtClean="0"/>
              <a:t>dei</a:t>
            </a:r>
            <a:r>
              <a:rPr lang="en-US" b="1" dirty="0" smtClean="0"/>
              <a:t> </a:t>
            </a:r>
            <a:r>
              <a:rPr lang="en-US" b="1" dirty="0" err="1" smtClean="0"/>
              <a:t>neutrini</a:t>
            </a:r>
            <a:r>
              <a:rPr lang="en-US" b="1" dirty="0" smtClean="0"/>
              <a:t> </a:t>
            </a:r>
            <a:r>
              <a:rPr lang="en-US" b="1" dirty="0" err="1" smtClean="0"/>
              <a:t>solari</a:t>
            </a:r>
            <a:r>
              <a:rPr lang="en-US" b="1" dirty="0" smtClean="0"/>
              <a:t> </a:t>
            </a:r>
            <a:r>
              <a:rPr lang="en-US" b="1" dirty="0" err="1" smtClean="0"/>
              <a:t>viene</a:t>
            </a:r>
            <a:r>
              <a:rPr lang="en-US" b="1" dirty="0" smtClean="0"/>
              <a:t> </a:t>
            </a:r>
            <a:r>
              <a:rPr lang="en-US" b="1" dirty="0" err="1" smtClean="0"/>
              <a:t>attribuita</a:t>
            </a:r>
            <a:r>
              <a:rPr lang="en-US" b="1" dirty="0" smtClean="0"/>
              <a:t> </a:t>
            </a:r>
            <a:r>
              <a:rPr lang="en-US" b="1" dirty="0" err="1" smtClean="0"/>
              <a:t>all’esperimento</a:t>
            </a:r>
            <a:r>
              <a:rPr lang="en-US" b="1" dirty="0" smtClean="0"/>
              <a:t> SNO, 2001</a:t>
            </a:r>
            <a:endParaRPr lang="en-US" b="1" dirty="0"/>
          </a:p>
        </p:txBody>
      </p:sp>
      <p:sp>
        <p:nvSpPr>
          <p:cNvPr id="7" name="TextBox 6"/>
          <p:cNvSpPr txBox="1"/>
          <p:nvPr/>
        </p:nvSpPr>
        <p:spPr>
          <a:xfrm>
            <a:off x="4202053" y="1765989"/>
            <a:ext cx="4690662" cy="923330"/>
          </a:xfrm>
          <a:prstGeom prst="rect">
            <a:avLst/>
          </a:prstGeom>
          <a:noFill/>
        </p:spPr>
        <p:txBody>
          <a:bodyPr wrap="square" rtlCol="0">
            <a:spAutoFit/>
          </a:bodyPr>
          <a:lstStyle/>
          <a:p>
            <a:r>
              <a:rPr lang="en-US" dirty="0" err="1" smtClean="0"/>
              <a:t>Concettualmente</a:t>
            </a:r>
            <a:r>
              <a:rPr lang="en-US" dirty="0" smtClean="0"/>
              <a:t> simile a </a:t>
            </a:r>
            <a:r>
              <a:rPr lang="en-US" dirty="0" err="1" smtClean="0"/>
              <a:t>Kamiokande</a:t>
            </a:r>
            <a:r>
              <a:rPr lang="en-US" dirty="0" smtClean="0"/>
              <a:t>, ma </a:t>
            </a:r>
            <a:r>
              <a:rPr lang="en-US" dirty="0" err="1" smtClean="0"/>
              <a:t>riempito</a:t>
            </a:r>
            <a:r>
              <a:rPr lang="en-US" dirty="0" smtClean="0"/>
              <a:t> con 1000 ton </a:t>
            </a:r>
            <a:r>
              <a:rPr lang="en-US" dirty="0" smtClean="0"/>
              <a:t>di </a:t>
            </a:r>
            <a:r>
              <a:rPr lang="en-US" dirty="0" err="1" smtClean="0"/>
              <a:t>costosissima</a:t>
            </a:r>
            <a:r>
              <a:rPr lang="en-US" dirty="0" smtClean="0"/>
              <a:t> </a:t>
            </a:r>
            <a:r>
              <a:rPr lang="en-US" dirty="0" err="1" smtClean="0"/>
              <a:t>acqua</a:t>
            </a:r>
            <a:endParaRPr lang="en-US" dirty="0" smtClean="0"/>
          </a:p>
          <a:p>
            <a:r>
              <a:rPr lang="en-US" dirty="0" err="1" smtClean="0"/>
              <a:t>pesante</a:t>
            </a:r>
            <a:r>
              <a:rPr lang="en-US" dirty="0" smtClean="0"/>
              <a:t> </a:t>
            </a:r>
            <a:r>
              <a:rPr lang="en-US" dirty="0" smtClean="0"/>
              <a:t>(D</a:t>
            </a:r>
            <a:r>
              <a:rPr lang="en-US" baseline="30000" dirty="0" smtClean="0"/>
              <a:t>2</a:t>
            </a:r>
            <a:r>
              <a:rPr lang="en-US" dirty="0" smtClean="0"/>
              <a:t>O, in </a:t>
            </a:r>
            <a:r>
              <a:rPr lang="en-US" dirty="0" err="1" smtClean="0"/>
              <a:t>prestito</a:t>
            </a:r>
            <a:r>
              <a:rPr lang="en-US" dirty="0" smtClean="0"/>
              <a:t> dal </a:t>
            </a:r>
            <a:r>
              <a:rPr lang="en-US" dirty="0" err="1" smtClean="0"/>
              <a:t>governo</a:t>
            </a:r>
            <a:r>
              <a:rPr lang="en-US" dirty="0" smtClean="0"/>
              <a:t> </a:t>
            </a:r>
            <a:r>
              <a:rPr lang="en-US" dirty="0" err="1" smtClean="0"/>
              <a:t>canadese</a:t>
            </a:r>
            <a:r>
              <a:rPr lang="en-US" dirty="0" smtClean="0"/>
              <a:t>)</a:t>
            </a:r>
            <a:endParaRPr lang="en-US" dirty="0"/>
          </a:p>
        </p:txBody>
      </p:sp>
      <p:sp>
        <p:nvSpPr>
          <p:cNvPr id="8" name="TextBox 7"/>
          <p:cNvSpPr txBox="1"/>
          <p:nvPr/>
        </p:nvSpPr>
        <p:spPr>
          <a:xfrm>
            <a:off x="4269946" y="2689319"/>
            <a:ext cx="4338595" cy="1200329"/>
          </a:xfrm>
          <a:prstGeom prst="rect">
            <a:avLst/>
          </a:prstGeom>
          <a:solidFill>
            <a:srgbClr val="FFEEC2"/>
          </a:solidFill>
          <a:effectLst>
            <a:outerShdw blurRad="50800" dist="38100" dir="2700000" algn="tl" rotWithShape="0">
              <a:srgbClr val="000000">
                <a:alpha val="43000"/>
              </a:srgbClr>
            </a:outerShdw>
          </a:effectLst>
        </p:spPr>
        <p:txBody>
          <a:bodyPr wrap="square" rtlCol="0">
            <a:spAutoFit/>
          </a:bodyPr>
          <a:lstStyle/>
          <a:p>
            <a:r>
              <a:rPr lang="en-US" dirty="0" smtClean="0"/>
              <a:t>In </a:t>
            </a:r>
            <a:r>
              <a:rPr lang="en-US" dirty="0" err="1" smtClean="0"/>
              <a:t>acqua</a:t>
            </a:r>
            <a:r>
              <a:rPr lang="en-US" dirty="0" smtClean="0"/>
              <a:t> </a:t>
            </a:r>
            <a:r>
              <a:rPr lang="en-US" dirty="0" err="1" smtClean="0"/>
              <a:t>pesante</a:t>
            </a:r>
            <a:r>
              <a:rPr lang="en-US" dirty="0" smtClean="0"/>
              <a:t> </a:t>
            </a:r>
            <a:r>
              <a:rPr lang="en-US" dirty="0" err="1" smtClean="0"/>
              <a:t>sono</a:t>
            </a:r>
            <a:r>
              <a:rPr lang="en-US" dirty="0" smtClean="0"/>
              <a:t> </a:t>
            </a:r>
            <a:r>
              <a:rPr lang="en-US" dirty="0" err="1" smtClean="0"/>
              <a:t>possibili</a:t>
            </a:r>
            <a:r>
              <a:rPr lang="en-US" dirty="0" smtClean="0"/>
              <a:t> 3 </a:t>
            </a:r>
            <a:r>
              <a:rPr lang="en-US" dirty="0" err="1" smtClean="0"/>
              <a:t>interazioni</a:t>
            </a:r>
            <a:r>
              <a:rPr lang="en-US" dirty="0" smtClean="0"/>
              <a:t>:</a:t>
            </a:r>
          </a:p>
          <a:p>
            <a:pPr marL="285750" indent="-285750">
              <a:buFont typeface="Arial"/>
              <a:buChar char="•"/>
            </a:pPr>
            <a:r>
              <a:rPr lang="en-US" dirty="0" err="1" smtClean="0"/>
              <a:t>Correnti</a:t>
            </a:r>
            <a:r>
              <a:rPr lang="en-US" dirty="0" smtClean="0"/>
              <a:t> </a:t>
            </a:r>
            <a:r>
              <a:rPr lang="en-US" dirty="0" err="1" smtClean="0"/>
              <a:t>cariche</a:t>
            </a:r>
            <a:r>
              <a:rPr lang="en-US" dirty="0" smtClean="0"/>
              <a:t>: solo </a:t>
            </a:r>
            <a:r>
              <a:rPr lang="en-US" dirty="0" smtClean="0">
                <a:latin typeface="Symbol" charset="2"/>
                <a:cs typeface="Symbol" charset="2"/>
              </a:rPr>
              <a:t>n</a:t>
            </a:r>
            <a:r>
              <a:rPr lang="en-US" baseline="-25000" dirty="0" smtClean="0"/>
              <a:t>e</a:t>
            </a:r>
          </a:p>
          <a:p>
            <a:pPr marL="285750" indent="-285750">
              <a:buFont typeface="Arial"/>
              <a:buChar char="•"/>
            </a:pPr>
            <a:r>
              <a:rPr lang="en-US" dirty="0" err="1" smtClean="0"/>
              <a:t>Correnti</a:t>
            </a:r>
            <a:r>
              <a:rPr lang="en-US" dirty="0" smtClean="0"/>
              <a:t> </a:t>
            </a:r>
            <a:r>
              <a:rPr lang="en-US" dirty="0" err="1" smtClean="0"/>
              <a:t>neutre</a:t>
            </a:r>
            <a:r>
              <a:rPr lang="en-US" dirty="0" smtClean="0"/>
              <a:t>: </a:t>
            </a:r>
            <a:r>
              <a:rPr lang="en-US" dirty="0" smtClean="0">
                <a:latin typeface="Symbol" charset="2"/>
                <a:cs typeface="Symbol" charset="2"/>
              </a:rPr>
              <a:t>n</a:t>
            </a:r>
            <a:r>
              <a:rPr lang="en-US" baseline="-25000" dirty="0" smtClean="0"/>
              <a:t>e</a:t>
            </a:r>
            <a:r>
              <a:rPr lang="en-US" dirty="0" smtClean="0"/>
              <a:t> + </a:t>
            </a:r>
            <a:r>
              <a:rPr lang="en-US" dirty="0" smtClean="0">
                <a:latin typeface="Symbol" charset="2"/>
                <a:cs typeface="Symbol" charset="2"/>
              </a:rPr>
              <a:t>n</a:t>
            </a:r>
            <a:r>
              <a:rPr lang="en-US" baseline="-25000" dirty="0" smtClean="0">
                <a:latin typeface="Symbol" charset="2"/>
                <a:cs typeface="Symbol" charset="2"/>
              </a:rPr>
              <a:t>m</a:t>
            </a:r>
            <a:r>
              <a:rPr lang="en-US" dirty="0" smtClean="0"/>
              <a:t> + </a:t>
            </a:r>
            <a:r>
              <a:rPr lang="en-US" dirty="0" err="1" smtClean="0">
                <a:latin typeface="Symbol" charset="2"/>
                <a:cs typeface="Symbol" charset="2"/>
              </a:rPr>
              <a:t>n</a:t>
            </a:r>
            <a:r>
              <a:rPr lang="en-US" baseline="-25000" dirty="0" err="1" smtClean="0">
                <a:latin typeface="Symbol" charset="2"/>
                <a:cs typeface="Symbol" charset="2"/>
              </a:rPr>
              <a:t>t</a:t>
            </a:r>
            <a:endParaRPr lang="en-US" baseline="-25000" dirty="0" smtClean="0">
              <a:latin typeface="Symbol" charset="2"/>
              <a:cs typeface="Symbol" charset="2"/>
            </a:endParaRPr>
          </a:p>
          <a:p>
            <a:pPr marL="285750" indent="-285750">
              <a:buFont typeface="Arial"/>
              <a:buChar char="•"/>
            </a:pPr>
            <a:r>
              <a:rPr lang="en-US" dirty="0" smtClean="0">
                <a:cs typeface="Symbol" charset="2"/>
              </a:rPr>
              <a:t>Scattering </a:t>
            </a:r>
            <a:r>
              <a:rPr lang="en-US" dirty="0" err="1" smtClean="0">
                <a:cs typeface="Symbol" charset="2"/>
              </a:rPr>
              <a:t>elastico</a:t>
            </a:r>
            <a:r>
              <a:rPr lang="en-US" dirty="0" smtClean="0">
                <a:cs typeface="Symbol" charset="2"/>
              </a:rPr>
              <a:t>: </a:t>
            </a:r>
            <a:r>
              <a:rPr lang="en-US" dirty="0">
                <a:latin typeface="Symbol" charset="2"/>
                <a:cs typeface="Symbol" charset="2"/>
              </a:rPr>
              <a:t>n</a:t>
            </a:r>
            <a:r>
              <a:rPr lang="en-US" baseline="-25000" dirty="0"/>
              <a:t>e</a:t>
            </a:r>
            <a:r>
              <a:rPr lang="en-US" dirty="0"/>
              <a:t> + </a:t>
            </a:r>
            <a:r>
              <a:rPr lang="en-US" dirty="0" smtClean="0"/>
              <a:t>0.14 (</a:t>
            </a:r>
            <a:r>
              <a:rPr lang="en-US" dirty="0" smtClean="0">
                <a:latin typeface="Symbol" charset="2"/>
                <a:cs typeface="Symbol" charset="2"/>
              </a:rPr>
              <a:t>n</a:t>
            </a:r>
            <a:r>
              <a:rPr lang="en-US" baseline="-25000" dirty="0" smtClean="0">
                <a:latin typeface="Symbol" charset="2"/>
                <a:cs typeface="Symbol" charset="2"/>
              </a:rPr>
              <a:t>m</a:t>
            </a:r>
            <a:r>
              <a:rPr lang="en-US" dirty="0" smtClean="0"/>
              <a:t> </a:t>
            </a:r>
            <a:r>
              <a:rPr lang="en-US" dirty="0"/>
              <a:t>+ </a:t>
            </a:r>
            <a:r>
              <a:rPr lang="en-US" dirty="0" err="1" smtClean="0">
                <a:latin typeface="Symbol" charset="2"/>
                <a:cs typeface="Symbol" charset="2"/>
              </a:rPr>
              <a:t>n</a:t>
            </a:r>
            <a:r>
              <a:rPr lang="en-US" baseline="-25000" dirty="0" err="1" smtClean="0">
                <a:latin typeface="Symbol" charset="2"/>
                <a:cs typeface="Symbol" charset="2"/>
              </a:rPr>
              <a:t>t</a:t>
            </a:r>
            <a:r>
              <a:rPr lang="en-US" dirty="0" smtClean="0">
                <a:latin typeface="Symbol" charset="2"/>
                <a:cs typeface="Symbol" charset="2"/>
              </a:rPr>
              <a:t>)</a:t>
            </a:r>
            <a:endParaRPr lang="en-US" dirty="0">
              <a:latin typeface="Symbol" charset="2"/>
              <a:cs typeface="Symbol" charset="2"/>
            </a:endParaRPr>
          </a:p>
        </p:txBody>
      </p:sp>
      <p:sp>
        <p:nvSpPr>
          <p:cNvPr id="9" name="TextBox 8"/>
          <p:cNvSpPr txBox="1"/>
          <p:nvPr/>
        </p:nvSpPr>
        <p:spPr>
          <a:xfrm>
            <a:off x="3685521" y="3996921"/>
            <a:ext cx="5458479" cy="646331"/>
          </a:xfrm>
          <a:prstGeom prst="rect">
            <a:avLst/>
          </a:prstGeom>
          <a:solidFill>
            <a:srgbClr val="E2D4AE"/>
          </a:solidFill>
          <a:effectLst>
            <a:outerShdw blurRad="50800" dist="38100" dir="2700000" algn="tl" rotWithShape="0">
              <a:srgbClr val="000000">
                <a:alpha val="43000"/>
              </a:srgbClr>
            </a:outerShdw>
          </a:effectLst>
        </p:spPr>
        <p:txBody>
          <a:bodyPr wrap="square" rtlCol="0">
            <a:spAutoFit/>
          </a:bodyPr>
          <a:lstStyle/>
          <a:p>
            <a:r>
              <a:rPr lang="en-US" dirty="0" smtClean="0"/>
              <a:t>I </a:t>
            </a:r>
            <a:r>
              <a:rPr lang="en-US" dirty="0" smtClean="0">
                <a:latin typeface="Symbol" charset="2"/>
                <a:cs typeface="Symbol" charset="2"/>
              </a:rPr>
              <a:t>n</a:t>
            </a:r>
            <a:r>
              <a:rPr lang="en-US" baseline="-25000" dirty="0" smtClean="0"/>
              <a:t>e </a:t>
            </a:r>
            <a:r>
              <a:rPr lang="en-US" dirty="0" err="1" smtClean="0"/>
              <a:t>sono</a:t>
            </a:r>
            <a:r>
              <a:rPr lang="en-US" dirty="0" smtClean="0"/>
              <a:t> </a:t>
            </a:r>
            <a:r>
              <a:rPr lang="en-US" dirty="0" err="1" smtClean="0"/>
              <a:t>pochi</a:t>
            </a:r>
            <a:r>
              <a:rPr lang="en-US" dirty="0"/>
              <a:t> ma </a:t>
            </a:r>
            <a:r>
              <a:rPr lang="en-US" dirty="0" smtClean="0"/>
              <a:t>la </a:t>
            </a:r>
            <a:r>
              <a:rPr lang="en-US" dirty="0" err="1"/>
              <a:t>somma</a:t>
            </a:r>
            <a:r>
              <a:rPr lang="en-US" dirty="0"/>
              <a:t> </a:t>
            </a:r>
            <a:r>
              <a:rPr lang="en-US" dirty="0" err="1"/>
              <a:t>dei</a:t>
            </a:r>
            <a:r>
              <a:rPr lang="en-US" dirty="0"/>
              <a:t> </a:t>
            </a:r>
            <a:r>
              <a:rPr lang="en-US" dirty="0" err="1"/>
              <a:t>tre</a:t>
            </a:r>
            <a:r>
              <a:rPr lang="en-US" dirty="0"/>
              <a:t> </a:t>
            </a:r>
            <a:r>
              <a:rPr lang="en-US" dirty="0" err="1"/>
              <a:t>neutrini</a:t>
            </a:r>
            <a:r>
              <a:rPr lang="en-US" dirty="0"/>
              <a:t> </a:t>
            </a:r>
            <a:r>
              <a:rPr lang="en-US" dirty="0" err="1"/>
              <a:t>corrisponde</a:t>
            </a:r>
            <a:r>
              <a:rPr lang="en-US" dirty="0"/>
              <a:t> al </a:t>
            </a:r>
            <a:r>
              <a:rPr lang="en-US" dirty="0" err="1"/>
              <a:t>flusso</a:t>
            </a:r>
            <a:r>
              <a:rPr lang="en-US" dirty="0"/>
              <a:t> </a:t>
            </a:r>
            <a:r>
              <a:rPr lang="en-US" dirty="0" err="1" smtClean="0"/>
              <a:t>atteso</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6398" y="4320086"/>
            <a:ext cx="3120475" cy="2493244"/>
          </a:xfrm>
          <a:prstGeom prst="rect">
            <a:avLst/>
          </a:prstGeom>
        </p:spPr>
      </p:pic>
    </p:spTree>
    <p:extLst>
      <p:ext uri="{BB962C8B-B14F-4D97-AF65-F5344CB8AC3E}">
        <p14:creationId xmlns:p14="http://schemas.microsoft.com/office/powerpoint/2010/main" val="23852765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73"/>
            <a:ext cx="8229600" cy="816876"/>
          </a:xfrm>
        </p:spPr>
        <p:style>
          <a:lnRef idx="1">
            <a:schemeClr val="accent6"/>
          </a:lnRef>
          <a:fillRef idx="2">
            <a:schemeClr val="accent6"/>
          </a:fillRef>
          <a:effectRef idx="1">
            <a:schemeClr val="accent6"/>
          </a:effectRef>
          <a:fontRef idx="minor">
            <a:schemeClr val="dk1"/>
          </a:fontRef>
        </p:style>
        <p:txBody>
          <a:bodyPr>
            <a:normAutofit/>
          </a:bodyPr>
          <a:lstStyle/>
          <a:p>
            <a:r>
              <a:rPr lang="en-US" sz="3600" dirty="0" smtClean="0"/>
              <a:t>6 </a:t>
            </a:r>
            <a:r>
              <a:rPr lang="en-US" sz="3600" dirty="0" err="1" smtClean="0"/>
              <a:t>mesi</a:t>
            </a:r>
            <a:r>
              <a:rPr lang="en-US" sz="3600" dirty="0" smtClean="0"/>
              <a:t> </a:t>
            </a:r>
            <a:r>
              <a:rPr lang="en-US" sz="3600" dirty="0" err="1" smtClean="0"/>
              <a:t>dopo</a:t>
            </a:r>
            <a:r>
              <a:rPr lang="en-US" sz="3600" dirty="0" smtClean="0"/>
              <a:t> la </a:t>
            </a:r>
            <a:r>
              <a:rPr lang="en-US" sz="3600" dirty="0" err="1" smtClean="0"/>
              <a:t>conferma</a:t>
            </a:r>
            <a:r>
              <a:rPr lang="en-US" sz="3600" dirty="0" smtClean="0"/>
              <a:t> di </a:t>
            </a:r>
            <a:r>
              <a:rPr lang="en-US" sz="3600" dirty="0" err="1" smtClean="0"/>
              <a:t>Kamland</a:t>
            </a:r>
            <a:endParaRPr lang="en-US" sz="3600" dirty="0"/>
          </a:p>
        </p:txBody>
      </p:sp>
      <p:pic>
        <p:nvPicPr>
          <p:cNvPr id="4" name="Picture 3" descr="kamlan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19" y="1036596"/>
            <a:ext cx="3821270" cy="2685118"/>
          </a:xfrm>
          <a:prstGeom prst="rect">
            <a:avLst/>
          </a:prstGeom>
        </p:spPr>
      </p:pic>
      <p:pic>
        <p:nvPicPr>
          <p:cNvPr id="5" name="Picture 4" descr="KamLAND-hep-ex-0406035-v3-f2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9" y="3858053"/>
            <a:ext cx="4115406" cy="2815707"/>
          </a:xfrm>
          <a:prstGeom prst="rect">
            <a:avLst/>
          </a:prstGeom>
        </p:spPr>
      </p:pic>
      <p:sp>
        <p:nvSpPr>
          <p:cNvPr id="6" name="TextBox 5"/>
          <p:cNvSpPr txBox="1"/>
          <p:nvPr/>
        </p:nvSpPr>
        <p:spPr>
          <a:xfrm>
            <a:off x="4170325" y="1187622"/>
            <a:ext cx="4829513" cy="923330"/>
          </a:xfrm>
          <a:prstGeom prst="rect">
            <a:avLst/>
          </a:prstGeom>
          <a:noFill/>
        </p:spPr>
        <p:txBody>
          <a:bodyPr wrap="square" rtlCol="0">
            <a:spAutoFit/>
          </a:bodyPr>
          <a:lstStyle/>
          <a:p>
            <a:r>
              <a:rPr lang="en-US" dirty="0" smtClean="0"/>
              <a:t>In </a:t>
            </a:r>
            <a:r>
              <a:rPr lang="en-US" dirty="0" err="1" smtClean="0"/>
              <a:t>Giappone</a:t>
            </a:r>
            <a:r>
              <a:rPr lang="en-US" dirty="0" smtClean="0"/>
              <a:t> </a:t>
            </a:r>
            <a:r>
              <a:rPr lang="en-US" dirty="0" err="1" smtClean="0"/>
              <a:t>l’esperimento</a:t>
            </a:r>
            <a:r>
              <a:rPr lang="en-US" dirty="0" smtClean="0"/>
              <a:t> </a:t>
            </a:r>
            <a:r>
              <a:rPr lang="en-US" dirty="0" err="1" smtClean="0"/>
              <a:t>Kamiokande</a:t>
            </a:r>
            <a:r>
              <a:rPr lang="en-US" dirty="0" smtClean="0"/>
              <a:t> </a:t>
            </a:r>
            <a:r>
              <a:rPr lang="en-US" dirty="0" err="1" smtClean="0"/>
              <a:t>è</a:t>
            </a:r>
            <a:r>
              <a:rPr lang="en-US" dirty="0" smtClean="0"/>
              <a:t> </a:t>
            </a:r>
            <a:r>
              <a:rPr lang="en-US" dirty="0" err="1" smtClean="0"/>
              <a:t>stato</a:t>
            </a:r>
            <a:r>
              <a:rPr lang="en-US" dirty="0" smtClean="0"/>
              <a:t> </a:t>
            </a:r>
            <a:r>
              <a:rPr lang="en-US" dirty="0" err="1" smtClean="0"/>
              <a:t>svuotato</a:t>
            </a:r>
            <a:r>
              <a:rPr lang="en-US" dirty="0" smtClean="0"/>
              <a:t> </a:t>
            </a:r>
            <a:r>
              <a:rPr lang="en-US" dirty="0" err="1" smtClean="0"/>
              <a:t>dell’acqua</a:t>
            </a:r>
            <a:r>
              <a:rPr lang="en-US" dirty="0" smtClean="0"/>
              <a:t> e </a:t>
            </a:r>
            <a:r>
              <a:rPr lang="en-US" dirty="0" err="1" smtClean="0"/>
              <a:t>riempito</a:t>
            </a:r>
            <a:r>
              <a:rPr lang="en-US" dirty="0" smtClean="0"/>
              <a:t> di </a:t>
            </a:r>
            <a:r>
              <a:rPr lang="en-US" dirty="0" err="1" smtClean="0"/>
              <a:t>scintillatore</a:t>
            </a:r>
            <a:r>
              <a:rPr lang="en-US" dirty="0" smtClean="0"/>
              <a:t> </a:t>
            </a:r>
            <a:r>
              <a:rPr lang="en-US" dirty="0" err="1" smtClean="0"/>
              <a:t>liquido</a:t>
            </a:r>
            <a:endParaRPr lang="en-US" dirty="0"/>
          </a:p>
        </p:txBody>
      </p:sp>
      <p:sp>
        <p:nvSpPr>
          <p:cNvPr id="7" name="TextBox 6"/>
          <p:cNvSpPr txBox="1"/>
          <p:nvPr/>
        </p:nvSpPr>
        <p:spPr>
          <a:xfrm>
            <a:off x="4314487" y="2431535"/>
            <a:ext cx="4829513" cy="923330"/>
          </a:xfrm>
          <a:prstGeom prst="rect">
            <a:avLst/>
          </a:prstGeom>
          <a:noFill/>
        </p:spPr>
        <p:txBody>
          <a:bodyPr wrap="square" rtlCol="0">
            <a:spAutoFit/>
          </a:bodyPr>
          <a:lstStyle/>
          <a:p>
            <a:r>
              <a:rPr lang="en-US" dirty="0" smtClean="0"/>
              <a:t>In </a:t>
            </a:r>
            <a:r>
              <a:rPr lang="en-US" dirty="0" err="1" smtClean="0"/>
              <a:t>questo</a:t>
            </a:r>
            <a:r>
              <a:rPr lang="en-US" dirty="0" smtClean="0"/>
              <a:t> </a:t>
            </a:r>
            <a:r>
              <a:rPr lang="en-US" dirty="0" err="1" smtClean="0"/>
              <a:t>modo</a:t>
            </a:r>
            <a:r>
              <a:rPr lang="en-US" dirty="0" smtClean="0"/>
              <a:t> </a:t>
            </a:r>
            <a:r>
              <a:rPr lang="en-US" dirty="0" err="1" smtClean="0"/>
              <a:t>può</a:t>
            </a:r>
            <a:r>
              <a:rPr lang="en-US" dirty="0" smtClean="0"/>
              <a:t> </a:t>
            </a:r>
            <a:r>
              <a:rPr lang="en-US" dirty="0" err="1" smtClean="0"/>
              <a:t>rivelare</a:t>
            </a:r>
            <a:r>
              <a:rPr lang="en-US" dirty="0" smtClean="0"/>
              <a:t> </a:t>
            </a:r>
            <a:r>
              <a:rPr lang="en-US" dirty="0" err="1" smtClean="0"/>
              <a:t>gli</a:t>
            </a:r>
            <a:r>
              <a:rPr lang="en-US" dirty="0" smtClean="0"/>
              <a:t> </a:t>
            </a:r>
            <a:r>
              <a:rPr lang="en-US" dirty="0" err="1" smtClean="0"/>
              <a:t>antineutrini</a:t>
            </a:r>
            <a:r>
              <a:rPr lang="en-US" dirty="0" smtClean="0"/>
              <a:t> </a:t>
            </a:r>
            <a:r>
              <a:rPr lang="en-US" dirty="0" err="1" smtClean="0"/>
              <a:t>elettronici</a:t>
            </a:r>
            <a:r>
              <a:rPr lang="en-US" dirty="0" smtClean="0"/>
              <a:t> </a:t>
            </a:r>
            <a:r>
              <a:rPr lang="en-US" dirty="0" err="1" smtClean="0"/>
              <a:t>prodotti</a:t>
            </a:r>
            <a:r>
              <a:rPr lang="en-US" dirty="0" smtClean="0"/>
              <a:t> da </a:t>
            </a:r>
            <a:r>
              <a:rPr lang="en-US" dirty="0" err="1" smtClean="0"/>
              <a:t>tutte</a:t>
            </a:r>
            <a:r>
              <a:rPr lang="en-US" dirty="0" smtClean="0"/>
              <a:t> le </a:t>
            </a:r>
            <a:r>
              <a:rPr lang="en-US" dirty="0" err="1" smtClean="0"/>
              <a:t>centrali</a:t>
            </a:r>
            <a:r>
              <a:rPr lang="en-US" dirty="0" smtClean="0"/>
              <a:t> </a:t>
            </a:r>
            <a:r>
              <a:rPr lang="en-US" dirty="0" err="1" smtClean="0"/>
              <a:t>nucleari</a:t>
            </a:r>
            <a:r>
              <a:rPr lang="en-US" dirty="0" smtClean="0"/>
              <a:t> </a:t>
            </a:r>
            <a:r>
              <a:rPr lang="en-US" dirty="0" err="1" smtClean="0"/>
              <a:t>giapponesi</a:t>
            </a:r>
            <a:r>
              <a:rPr lang="en-US" dirty="0" smtClean="0"/>
              <a:t> (</a:t>
            </a:r>
            <a:r>
              <a:rPr lang="en-US" dirty="0" err="1" smtClean="0"/>
              <a:t>allora</a:t>
            </a:r>
            <a:r>
              <a:rPr lang="en-US" dirty="0" smtClean="0"/>
              <a:t> in </a:t>
            </a:r>
            <a:r>
              <a:rPr lang="en-US" dirty="0" err="1" smtClean="0"/>
              <a:t>funzione</a:t>
            </a:r>
            <a:r>
              <a:rPr lang="en-US" dirty="0" smtClean="0"/>
              <a:t>)</a:t>
            </a:r>
            <a:endParaRPr lang="en-US" dirty="0"/>
          </a:p>
        </p:txBody>
      </p:sp>
      <p:sp>
        <p:nvSpPr>
          <p:cNvPr id="8" name="TextBox 7"/>
          <p:cNvSpPr txBox="1"/>
          <p:nvPr/>
        </p:nvSpPr>
        <p:spPr>
          <a:xfrm>
            <a:off x="4314485" y="3526269"/>
            <a:ext cx="4465675" cy="1200329"/>
          </a:xfrm>
          <a:prstGeom prst="rect">
            <a:avLst/>
          </a:prstGeom>
          <a:noFill/>
        </p:spPr>
        <p:txBody>
          <a:bodyPr wrap="square" rtlCol="0">
            <a:spAutoFit/>
          </a:bodyPr>
          <a:lstStyle/>
          <a:p>
            <a:r>
              <a:rPr lang="en-US" dirty="0" err="1" smtClean="0"/>
              <a:t>Questi</a:t>
            </a:r>
            <a:r>
              <a:rPr lang="en-US" dirty="0" smtClean="0"/>
              <a:t> </a:t>
            </a:r>
            <a:r>
              <a:rPr lang="en-US" dirty="0" err="1" smtClean="0"/>
              <a:t>neutrini</a:t>
            </a:r>
            <a:r>
              <a:rPr lang="en-US" dirty="0" smtClean="0"/>
              <a:t> </a:t>
            </a:r>
            <a:r>
              <a:rPr lang="en-US" dirty="0" err="1" smtClean="0"/>
              <a:t>hanno</a:t>
            </a:r>
            <a:r>
              <a:rPr lang="en-US" dirty="0" smtClean="0"/>
              <a:t> </a:t>
            </a:r>
            <a:r>
              <a:rPr lang="en-US" dirty="0" err="1" smtClean="0"/>
              <a:t>energie</a:t>
            </a:r>
            <a:r>
              <a:rPr lang="en-US" dirty="0" smtClean="0"/>
              <a:t> e </a:t>
            </a:r>
            <a:r>
              <a:rPr lang="en-US" dirty="0" err="1" smtClean="0"/>
              <a:t>percorrono</a:t>
            </a:r>
            <a:r>
              <a:rPr lang="en-US" dirty="0" smtClean="0"/>
              <a:t> </a:t>
            </a:r>
            <a:r>
              <a:rPr lang="en-US" dirty="0" err="1" smtClean="0"/>
              <a:t>distanze</a:t>
            </a:r>
            <a:r>
              <a:rPr lang="en-US" dirty="0" smtClean="0"/>
              <a:t> molto diverse </a:t>
            </a:r>
            <a:r>
              <a:rPr lang="en-US" dirty="0" err="1" smtClean="0"/>
              <a:t>dai</a:t>
            </a:r>
            <a:r>
              <a:rPr lang="en-US" dirty="0" smtClean="0"/>
              <a:t> </a:t>
            </a:r>
            <a:r>
              <a:rPr lang="en-US" dirty="0" err="1" smtClean="0"/>
              <a:t>neutrini</a:t>
            </a:r>
            <a:r>
              <a:rPr lang="en-US" dirty="0" smtClean="0"/>
              <a:t> </a:t>
            </a:r>
            <a:r>
              <a:rPr lang="en-US" dirty="0" err="1" smtClean="0"/>
              <a:t>solari</a:t>
            </a:r>
            <a:r>
              <a:rPr lang="en-US" dirty="0" smtClean="0"/>
              <a:t>, ma </a:t>
            </a:r>
            <a:r>
              <a:rPr lang="en-US" dirty="0" err="1" smtClean="0"/>
              <a:t>nelle</a:t>
            </a:r>
            <a:r>
              <a:rPr lang="en-US" dirty="0" smtClean="0"/>
              <a:t> </a:t>
            </a:r>
            <a:r>
              <a:rPr lang="en-US" dirty="0" err="1" smtClean="0"/>
              <a:t>oscillazioni</a:t>
            </a:r>
            <a:r>
              <a:rPr lang="en-US" dirty="0" smtClean="0"/>
              <a:t> </a:t>
            </a:r>
            <a:r>
              <a:rPr lang="en-US" dirty="0" err="1" smtClean="0"/>
              <a:t>conta</a:t>
            </a:r>
            <a:r>
              <a:rPr lang="en-US" dirty="0" smtClean="0"/>
              <a:t> </a:t>
            </a:r>
            <a:r>
              <a:rPr lang="en-US" dirty="0" err="1" smtClean="0"/>
              <a:t>il</a:t>
            </a:r>
            <a:r>
              <a:rPr lang="en-US" dirty="0" smtClean="0"/>
              <a:t> </a:t>
            </a:r>
            <a:r>
              <a:rPr lang="en-US" dirty="0" err="1" smtClean="0"/>
              <a:t>loro</a:t>
            </a:r>
            <a:r>
              <a:rPr lang="en-US" dirty="0" smtClean="0"/>
              <a:t> </a:t>
            </a:r>
            <a:r>
              <a:rPr lang="en-US" dirty="0" err="1" smtClean="0"/>
              <a:t>rapporto</a:t>
            </a:r>
            <a:r>
              <a:rPr lang="en-US" dirty="0" smtClean="0"/>
              <a:t> </a:t>
            </a:r>
            <a:r>
              <a:rPr lang="en-US" dirty="0" smtClean="0"/>
              <a:t>L/E, </a:t>
            </a:r>
            <a:r>
              <a:rPr lang="en-US" dirty="0" err="1" smtClean="0"/>
              <a:t>che</a:t>
            </a:r>
            <a:r>
              <a:rPr lang="en-US" dirty="0" smtClean="0"/>
              <a:t> </a:t>
            </a:r>
            <a:r>
              <a:rPr lang="en-US" dirty="0" err="1" smtClean="0"/>
              <a:t>corrisponde</a:t>
            </a:r>
            <a:r>
              <a:rPr lang="en-US" dirty="0" smtClean="0"/>
              <a:t> a </a:t>
            </a:r>
            <a:r>
              <a:rPr lang="en-US" dirty="0" err="1" smtClean="0"/>
              <a:t>quello</a:t>
            </a:r>
            <a:r>
              <a:rPr lang="en-US" dirty="0" smtClean="0"/>
              <a:t> </a:t>
            </a:r>
            <a:r>
              <a:rPr lang="en-US" dirty="0" err="1" smtClean="0"/>
              <a:t>dei</a:t>
            </a:r>
            <a:r>
              <a:rPr lang="en-US" dirty="0" smtClean="0"/>
              <a:t> </a:t>
            </a:r>
            <a:r>
              <a:rPr lang="en-US" dirty="0" err="1" smtClean="0"/>
              <a:t>neutrini</a:t>
            </a:r>
            <a:r>
              <a:rPr lang="en-US" dirty="0" smtClean="0"/>
              <a:t> </a:t>
            </a:r>
            <a:r>
              <a:rPr lang="en-US" dirty="0" err="1" smtClean="0"/>
              <a:t>solari</a:t>
            </a:r>
            <a:endParaRPr lang="en-US" dirty="0"/>
          </a:p>
        </p:txBody>
      </p:sp>
      <p:sp>
        <p:nvSpPr>
          <p:cNvPr id="9" name="TextBox 8"/>
          <p:cNvSpPr txBox="1"/>
          <p:nvPr/>
        </p:nvSpPr>
        <p:spPr>
          <a:xfrm>
            <a:off x="4314487" y="4990757"/>
            <a:ext cx="4465675" cy="1477328"/>
          </a:xfrm>
          <a:prstGeom prst="rect">
            <a:avLst/>
          </a:prstGeom>
          <a:solidFill>
            <a:srgbClr val="D3E2D1"/>
          </a:solidFill>
          <a:effectLst>
            <a:outerShdw blurRad="50800" dist="38100" dir="2700000" algn="tl" rotWithShape="0">
              <a:srgbClr val="000000">
                <a:alpha val="43000"/>
              </a:srgbClr>
            </a:outerShdw>
          </a:effectLst>
        </p:spPr>
        <p:txBody>
          <a:bodyPr wrap="square" rtlCol="0">
            <a:spAutoFit/>
          </a:bodyPr>
          <a:lstStyle/>
          <a:p>
            <a:r>
              <a:rPr lang="en-US" dirty="0" smtClean="0"/>
              <a:t>La </a:t>
            </a:r>
            <a:r>
              <a:rPr lang="en-US" dirty="0" err="1" smtClean="0"/>
              <a:t>sparizione</a:t>
            </a:r>
            <a:r>
              <a:rPr lang="en-US" dirty="0" smtClean="0"/>
              <a:t> di </a:t>
            </a:r>
            <a:r>
              <a:rPr lang="en-US" dirty="0" err="1" smtClean="0"/>
              <a:t>neutrini</a:t>
            </a:r>
            <a:r>
              <a:rPr lang="en-US" dirty="0" smtClean="0"/>
              <a:t> </a:t>
            </a:r>
            <a:r>
              <a:rPr lang="en-US" dirty="0" err="1" smtClean="0"/>
              <a:t>è</a:t>
            </a:r>
            <a:r>
              <a:rPr lang="en-US" dirty="0" smtClean="0"/>
              <a:t> </a:t>
            </a:r>
            <a:r>
              <a:rPr lang="en-US" dirty="0" err="1" smtClean="0"/>
              <a:t>spettacolare</a:t>
            </a:r>
            <a:r>
              <a:rPr lang="en-US" dirty="0" smtClean="0"/>
              <a:t>, e </a:t>
            </a:r>
            <a:r>
              <a:rPr lang="en-US" dirty="0" err="1" smtClean="0"/>
              <a:t>i</a:t>
            </a:r>
            <a:r>
              <a:rPr lang="en-US" dirty="0" smtClean="0"/>
              <a:t> </a:t>
            </a:r>
            <a:r>
              <a:rPr lang="en-US" dirty="0" err="1" smtClean="0"/>
              <a:t>parametri</a:t>
            </a:r>
            <a:r>
              <a:rPr lang="en-US" dirty="0" smtClean="0"/>
              <a:t> </a:t>
            </a:r>
            <a:r>
              <a:rPr lang="en-US" dirty="0" err="1" smtClean="0"/>
              <a:t>delle</a:t>
            </a:r>
            <a:r>
              <a:rPr lang="en-US" dirty="0" smtClean="0"/>
              <a:t> </a:t>
            </a:r>
            <a:r>
              <a:rPr lang="en-US" dirty="0" err="1" smtClean="0"/>
              <a:t>oscillazioni</a:t>
            </a:r>
            <a:r>
              <a:rPr lang="en-US" dirty="0" smtClean="0"/>
              <a:t>, </a:t>
            </a:r>
            <a:r>
              <a:rPr lang="en-US" dirty="0" err="1" smtClean="0"/>
              <a:t>ampiezza</a:t>
            </a:r>
            <a:r>
              <a:rPr lang="en-US" dirty="0" smtClean="0"/>
              <a:t> </a:t>
            </a:r>
            <a:r>
              <a:rPr lang="en-US" dirty="0" smtClean="0">
                <a:latin typeface="Symbol" charset="2"/>
                <a:cs typeface="Symbol" charset="2"/>
              </a:rPr>
              <a:t>q</a:t>
            </a:r>
            <a:r>
              <a:rPr lang="en-US" dirty="0" smtClean="0"/>
              <a:t> e </a:t>
            </a:r>
            <a:r>
              <a:rPr lang="en-US" dirty="0" err="1" smtClean="0"/>
              <a:t>differenza</a:t>
            </a:r>
            <a:r>
              <a:rPr lang="en-US" dirty="0" smtClean="0"/>
              <a:t> di masse quadrate </a:t>
            </a:r>
            <a:r>
              <a:rPr lang="en-US" dirty="0" smtClean="0">
                <a:latin typeface="Symbol" charset="2"/>
                <a:cs typeface="Symbol" charset="2"/>
              </a:rPr>
              <a:t>D</a:t>
            </a:r>
            <a:r>
              <a:rPr lang="en-US" dirty="0" smtClean="0"/>
              <a:t>m</a:t>
            </a:r>
            <a:r>
              <a:rPr lang="en-US" baseline="30000" dirty="0" smtClean="0"/>
              <a:t>2</a:t>
            </a:r>
            <a:r>
              <a:rPr lang="en-US" dirty="0" smtClean="0"/>
              <a:t> </a:t>
            </a:r>
            <a:r>
              <a:rPr lang="en-US" dirty="0" err="1" smtClean="0"/>
              <a:t>corrispondono</a:t>
            </a:r>
            <a:r>
              <a:rPr lang="en-US" dirty="0" smtClean="0"/>
              <a:t> </a:t>
            </a:r>
            <a:r>
              <a:rPr lang="en-US" dirty="0" err="1" smtClean="0"/>
              <a:t>esattamente</a:t>
            </a:r>
            <a:r>
              <a:rPr lang="en-US" dirty="0" smtClean="0"/>
              <a:t> </a:t>
            </a:r>
            <a:r>
              <a:rPr lang="en-US" dirty="0" err="1" smtClean="0"/>
              <a:t>ai</a:t>
            </a:r>
            <a:r>
              <a:rPr lang="en-US" dirty="0" smtClean="0"/>
              <a:t> </a:t>
            </a:r>
            <a:r>
              <a:rPr lang="en-US" dirty="0" err="1" smtClean="0"/>
              <a:t>parametri</a:t>
            </a:r>
            <a:r>
              <a:rPr lang="en-US" dirty="0" smtClean="0"/>
              <a:t> </a:t>
            </a:r>
            <a:r>
              <a:rPr lang="en-US" dirty="0" err="1" smtClean="0"/>
              <a:t>misurati</a:t>
            </a:r>
            <a:r>
              <a:rPr lang="en-US" dirty="0" smtClean="0"/>
              <a:t> da SNO.</a:t>
            </a:r>
            <a:endParaRPr lang="en-US" dirty="0"/>
          </a:p>
        </p:txBody>
      </p:sp>
    </p:spTree>
    <p:extLst>
      <p:ext uri="{BB962C8B-B14F-4D97-AF65-F5344CB8AC3E}">
        <p14:creationId xmlns:p14="http://schemas.microsoft.com/office/powerpoint/2010/main" val="4902391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8367"/>
            <a:ext cx="8229600" cy="1990767"/>
          </a:xfrm>
          <a:solidFill>
            <a:srgbClr val="D6D6D6"/>
          </a:solidFill>
        </p:spPr>
        <p:txBody>
          <a:bodyPr>
            <a:normAutofit fontScale="90000"/>
          </a:bodyPr>
          <a:lstStyle/>
          <a:p>
            <a:r>
              <a:rPr lang="en-US" dirty="0" smtClean="0"/>
              <a:t>Ma le </a:t>
            </a:r>
            <a:r>
              <a:rPr lang="en-US" dirty="0" err="1" smtClean="0"/>
              <a:t>oscillazioni</a:t>
            </a:r>
            <a:r>
              <a:rPr lang="en-US" dirty="0" smtClean="0"/>
              <a:t> di </a:t>
            </a:r>
            <a:r>
              <a:rPr lang="en-US" dirty="0" err="1" smtClean="0"/>
              <a:t>neutrini</a:t>
            </a:r>
            <a:r>
              <a:rPr lang="en-US" dirty="0" smtClean="0"/>
              <a:t> </a:t>
            </a:r>
            <a:r>
              <a:rPr lang="en-US" dirty="0" err="1" smtClean="0"/>
              <a:t>erano</a:t>
            </a:r>
            <a:r>
              <a:rPr lang="en-US" dirty="0" smtClean="0"/>
              <a:t> state </a:t>
            </a:r>
            <a:r>
              <a:rPr lang="en-US" dirty="0" err="1" smtClean="0"/>
              <a:t>scoperte</a:t>
            </a:r>
            <a:r>
              <a:rPr lang="en-US" dirty="0" smtClean="0"/>
              <a:t> 4 </a:t>
            </a:r>
            <a:r>
              <a:rPr lang="en-US" dirty="0" err="1" smtClean="0"/>
              <a:t>anni</a:t>
            </a:r>
            <a:r>
              <a:rPr lang="en-US" dirty="0" smtClean="0"/>
              <a:t> prima (1998) in un </a:t>
            </a:r>
            <a:r>
              <a:rPr lang="en-US" dirty="0" err="1" smtClean="0"/>
              <a:t>altro</a:t>
            </a:r>
            <a:r>
              <a:rPr lang="en-US" dirty="0" smtClean="0"/>
              <a:t> </a:t>
            </a:r>
            <a:r>
              <a:rPr lang="en-US" dirty="0" err="1" smtClean="0"/>
              <a:t>contesto</a:t>
            </a:r>
            <a:endParaRPr lang="en-US" dirty="0"/>
          </a:p>
        </p:txBody>
      </p:sp>
    </p:spTree>
    <p:extLst>
      <p:ext uri="{BB962C8B-B14F-4D97-AF65-F5344CB8AC3E}">
        <p14:creationId xmlns:p14="http://schemas.microsoft.com/office/powerpoint/2010/main" val="20552841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154"/>
            <a:ext cx="8229600" cy="1039376"/>
          </a:xfrm>
        </p:spPr>
        <p:style>
          <a:lnRef idx="1">
            <a:schemeClr val="accent6"/>
          </a:lnRef>
          <a:fillRef idx="2">
            <a:schemeClr val="accent6"/>
          </a:fillRef>
          <a:effectRef idx="1">
            <a:schemeClr val="accent6"/>
          </a:effectRef>
          <a:fontRef idx="minor">
            <a:schemeClr val="dk1"/>
          </a:fontRef>
        </p:style>
        <p:txBody>
          <a:bodyPr/>
          <a:lstStyle/>
          <a:p>
            <a:r>
              <a:rPr lang="en-US" dirty="0" err="1" smtClean="0"/>
              <a:t>Stabilità</a:t>
            </a:r>
            <a:r>
              <a:rPr lang="en-US" dirty="0" smtClean="0"/>
              <a:t> </a:t>
            </a:r>
            <a:r>
              <a:rPr lang="en-US" dirty="0" err="1" smtClean="0"/>
              <a:t>della</a:t>
            </a:r>
            <a:r>
              <a:rPr lang="en-US" dirty="0" smtClean="0"/>
              <a:t> </a:t>
            </a:r>
            <a:r>
              <a:rPr lang="en-US" dirty="0" err="1" smtClean="0"/>
              <a:t>Materia</a:t>
            </a:r>
            <a:endParaRPr lang="en-US" dirty="0"/>
          </a:p>
        </p:txBody>
      </p:sp>
      <p:sp>
        <p:nvSpPr>
          <p:cNvPr id="3" name="Content Placeholder 2"/>
          <p:cNvSpPr>
            <a:spLocks noGrp="1"/>
          </p:cNvSpPr>
          <p:nvPr>
            <p:ph idx="1"/>
          </p:nvPr>
        </p:nvSpPr>
        <p:spPr>
          <a:xfrm>
            <a:off x="157053" y="1132530"/>
            <a:ext cx="8679820" cy="4525963"/>
          </a:xfrm>
        </p:spPr>
        <p:txBody>
          <a:bodyPr>
            <a:noAutofit/>
          </a:bodyPr>
          <a:lstStyle/>
          <a:p>
            <a:pPr marL="0" indent="0">
              <a:buNone/>
            </a:pPr>
            <a:r>
              <a:rPr lang="en-US" sz="2000" dirty="0" smtClean="0"/>
              <a:t>La </a:t>
            </a:r>
            <a:r>
              <a:rPr lang="en-US" sz="2000" dirty="0" err="1" smtClean="0"/>
              <a:t>materia</a:t>
            </a:r>
            <a:r>
              <a:rPr lang="en-US" sz="2000" dirty="0" smtClean="0"/>
              <a:t> </a:t>
            </a:r>
            <a:r>
              <a:rPr lang="en-US" sz="2000" dirty="0" err="1" smtClean="0"/>
              <a:t>ordinaria</a:t>
            </a:r>
            <a:r>
              <a:rPr lang="en-US" sz="2000" dirty="0" smtClean="0"/>
              <a:t> (</a:t>
            </a:r>
            <a:r>
              <a:rPr lang="en-US" sz="2000" dirty="0" err="1" smtClean="0"/>
              <a:t>atomi</a:t>
            </a:r>
            <a:r>
              <a:rPr lang="en-US" sz="2000" dirty="0" smtClean="0"/>
              <a:t>) </a:t>
            </a:r>
            <a:r>
              <a:rPr lang="en-US" sz="2000" dirty="0" err="1" smtClean="0"/>
              <a:t>è</a:t>
            </a:r>
            <a:r>
              <a:rPr lang="en-US" sz="2000" dirty="0" smtClean="0"/>
              <a:t> </a:t>
            </a:r>
            <a:r>
              <a:rPr lang="en-US" sz="2000" dirty="0" err="1" smtClean="0"/>
              <a:t>costituita</a:t>
            </a:r>
            <a:r>
              <a:rPr lang="en-US" sz="2000" dirty="0" smtClean="0"/>
              <a:t> da </a:t>
            </a:r>
            <a:r>
              <a:rPr lang="en-US" sz="2000" dirty="0" err="1" smtClean="0"/>
              <a:t>protoni</a:t>
            </a:r>
            <a:r>
              <a:rPr lang="en-US" sz="2000" dirty="0" smtClean="0"/>
              <a:t>, </a:t>
            </a:r>
            <a:r>
              <a:rPr lang="en-US" sz="2000" dirty="0" err="1" smtClean="0"/>
              <a:t>neutroni</a:t>
            </a:r>
            <a:r>
              <a:rPr lang="en-US" sz="2000" dirty="0" smtClean="0"/>
              <a:t> </a:t>
            </a:r>
            <a:r>
              <a:rPr lang="en-US" sz="2000" dirty="0" err="1" smtClean="0"/>
              <a:t>ed</a:t>
            </a:r>
            <a:r>
              <a:rPr lang="en-US" sz="2000" dirty="0" smtClean="0"/>
              <a:t> </a:t>
            </a:r>
            <a:r>
              <a:rPr lang="en-US" sz="2000" dirty="0" err="1" smtClean="0"/>
              <a:t>elettroni</a:t>
            </a:r>
            <a:endParaRPr lang="en-US" sz="2000" dirty="0" smtClean="0"/>
          </a:p>
          <a:p>
            <a:pPr marL="0" indent="0">
              <a:buNone/>
            </a:pPr>
            <a:r>
              <a:rPr lang="en-US" sz="2000" b="1" dirty="0" err="1" smtClean="0"/>
              <a:t>E</a:t>
            </a:r>
            <a:r>
              <a:rPr lang="en-US" sz="2000" b="1" dirty="0" err="1" smtClean="0"/>
              <a:t>lettroni</a:t>
            </a:r>
            <a:r>
              <a:rPr lang="en-US" sz="2000" b="1" dirty="0" smtClean="0"/>
              <a:t>:</a:t>
            </a:r>
            <a:r>
              <a:rPr lang="en-US" sz="2000" dirty="0" smtClean="0"/>
              <a:t> </a:t>
            </a:r>
            <a:r>
              <a:rPr lang="en-US" sz="2000" dirty="0" smtClean="0"/>
              <a:t>non </a:t>
            </a:r>
            <a:r>
              <a:rPr lang="en-US" sz="2000" dirty="0" err="1" smtClean="0"/>
              <a:t>hanno</a:t>
            </a:r>
            <a:r>
              <a:rPr lang="en-US" sz="2000" dirty="0" smtClean="0"/>
              <a:t> </a:t>
            </a:r>
            <a:r>
              <a:rPr lang="en-US" sz="2000" dirty="0" err="1" smtClean="0"/>
              <a:t>modo</a:t>
            </a:r>
            <a:r>
              <a:rPr lang="en-US" sz="2000" dirty="0" smtClean="0"/>
              <a:t> di </a:t>
            </a:r>
            <a:r>
              <a:rPr lang="en-US" sz="2000" dirty="0" err="1" smtClean="0"/>
              <a:t>decadere</a:t>
            </a:r>
            <a:r>
              <a:rPr lang="en-US" sz="2000" dirty="0" smtClean="0"/>
              <a:t> in </a:t>
            </a:r>
            <a:r>
              <a:rPr lang="en-US" sz="2000" dirty="0" err="1" smtClean="0"/>
              <a:t>particelle</a:t>
            </a:r>
            <a:r>
              <a:rPr lang="en-US" sz="2000" dirty="0" smtClean="0"/>
              <a:t> </a:t>
            </a:r>
            <a:r>
              <a:rPr lang="en-US" sz="2000" dirty="0" err="1" smtClean="0"/>
              <a:t>più</a:t>
            </a:r>
            <a:r>
              <a:rPr lang="en-US" sz="2000" dirty="0" smtClean="0"/>
              <a:t> </a:t>
            </a:r>
            <a:r>
              <a:rPr lang="en-US" sz="2000" dirty="0" err="1" smtClean="0"/>
              <a:t>leggere</a:t>
            </a:r>
            <a:r>
              <a:rPr lang="en-US" sz="2000" dirty="0" smtClean="0"/>
              <a:t>,</a:t>
            </a:r>
          </a:p>
          <a:p>
            <a:pPr marL="0" indent="0">
              <a:buNone/>
            </a:pPr>
            <a:r>
              <a:rPr lang="en-US" sz="2000" b="1" dirty="0" err="1" smtClean="0"/>
              <a:t>N</a:t>
            </a:r>
            <a:r>
              <a:rPr lang="en-US" sz="2000" b="1" dirty="0" err="1" smtClean="0"/>
              <a:t>eutroni</a:t>
            </a:r>
            <a:r>
              <a:rPr lang="en-US" sz="2000" b="1" dirty="0" smtClean="0"/>
              <a:t>:</a:t>
            </a:r>
            <a:r>
              <a:rPr lang="en-US" sz="2000" dirty="0" smtClean="0"/>
              <a:t> </a:t>
            </a:r>
            <a:r>
              <a:rPr lang="en-US" sz="2000" dirty="0" err="1" smtClean="0"/>
              <a:t>decadono</a:t>
            </a:r>
            <a:r>
              <a:rPr lang="en-US" sz="2000" dirty="0" smtClean="0"/>
              <a:t>, in circa 15 </a:t>
            </a:r>
            <a:r>
              <a:rPr lang="en-US" sz="2000" dirty="0" err="1" smtClean="0"/>
              <a:t>minuti</a:t>
            </a:r>
            <a:r>
              <a:rPr lang="en-US" sz="2000" dirty="0" smtClean="0"/>
              <a:t>, in </a:t>
            </a:r>
            <a:r>
              <a:rPr lang="en-US" sz="2000" dirty="0" err="1" smtClean="0"/>
              <a:t>protoni</a:t>
            </a:r>
            <a:r>
              <a:rPr lang="en-US" sz="2000" dirty="0" smtClean="0"/>
              <a:t>, </a:t>
            </a:r>
            <a:r>
              <a:rPr lang="en-US" sz="2000" dirty="0" err="1" smtClean="0"/>
              <a:t>elettroni</a:t>
            </a:r>
            <a:r>
              <a:rPr lang="en-US" sz="2000" dirty="0" smtClean="0"/>
              <a:t> e </a:t>
            </a:r>
            <a:r>
              <a:rPr lang="en-US" sz="2000" dirty="0" err="1" smtClean="0"/>
              <a:t>neutrini</a:t>
            </a:r>
            <a:r>
              <a:rPr lang="en-US" sz="2000" dirty="0" smtClean="0"/>
              <a:t>; </a:t>
            </a:r>
            <a:r>
              <a:rPr lang="en-US" sz="2000" dirty="0" smtClean="0"/>
              <a:t>ma </a:t>
            </a:r>
            <a:r>
              <a:rPr lang="en-US" sz="2000" dirty="0" err="1" smtClean="0"/>
              <a:t>all’interno</a:t>
            </a:r>
            <a:r>
              <a:rPr lang="en-US" sz="2000" dirty="0" smtClean="0"/>
              <a:t> </a:t>
            </a:r>
            <a:r>
              <a:rPr lang="en-US" sz="2000" dirty="0" err="1" smtClean="0"/>
              <a:t>dei</a:t>
            </a:r>
            <a:r>
              <a:rPr lang="en-US" sz="2000" dirty="0" smtClean="0"/>
              <a:t> nuclei </a:t>
            </a:r>
            <a:r>
              <a:rPr lang="en-US" sz="2000" dirty="0" err="1" smtClean="0"/>
              <a:t>i</a:t>
            </a:r>
            <a:r>
              <a:rPr lang="en-US" sz="2000" dirty="0" smtClean="0"/>
              <a:t> </a:t>
            </a:r>
            <a:r>
              <a:rPr lang="en-US" sz="2000" dirty="0" err="1" smtClean="0"/>
              <a:t>potenziali</a:t>
            </a:r>
            <a:r>
              <a:rPr lang="en-US" sz="2000" dirty="0" smtClean="0"/>
              <a:t> </a:t>
            </a:r>
            <a:r>
              <a:rPr lang="en-US" sz="2000" dirty="0" err="1" smtClean="0"/>
              <a:t>nucleari</a:t>
            </a:r>
            <a:r>
              <a:rPr lang="en-US" sz="2000" dirty="0" smtClean="0"/>
              <a:t> </a:t>
            </a:r>
            <a:r>
              <a:rPr lang="en-US" sz="2000" dirty="0" err="1" smtClean="0"/>
              <a:t>sopprimono</a:t>
            </a:r>
            <a:r>
              <a:rPr lang="en-US" sz="2000" dirty="0" smtClean="0"/>
              <a:t> </a:t>
            </a:r>
            <a:r>
              <a:rPr lang="en-US" sz="2000" dirty="0" err="1" smtClean="0"/>
              <a:t>questi</a:t>
            </a:r>
            <a:r>
              <a:rPr lang="en-US" sz="2000" dirty="0" smtClean="0"/>
              <a:t> </a:t>
            </a:r>
            <a:r>
              <a:rPr lang="en-US" sz="2000" dirty="0" err="1" smtClean="0"/>
              <a:t>decadimenti</a:t>
            </a:r>
            <a:r>
              <a:rPr lang="en-US" sz="2000" dirty="0" smtClean="0"/>
              <a:t>.</a:t>
            </a:r>
            <a:endParaRPr lang="en-US" sz="2000" dirty="0" smtClean="0"/>
          </a:p>
          <a:p>
            <a:pPr marL="0" indent="0">
              <a:buNone/>
            </a:pPr>
            <a:r>
              <a:rPr lang="en-US" sz="2000" b="1" dirty="0" err="1" smtClean="0"/>
              <a:t>Protoni</a:t>
            </a:r>
            <a:r>
              <a:rPr lang="en-US" sz="2000" b="1" dirty="0" smtClean="0"/>
              <a:t>:</a:t>
            </a:r>
            <a:r>
              <a:rPr lang="en-US" sz="2000" dirty="0" smtClean="0"/>
              <a:t> </a:t>
            </a:r>
            <a:r>
              <a:rPr lang="en-US" sz="2000" dirty="0" err="1"/>
              <a:t>c</a:t>
            </a:r>
            <a:r>
              <a:rPr lang="en-US" sz="2000" dirty="0" err="1" smtClean="0"/>
              <a:t>he</a:t>
            </a:r>
            <a:r>
              <a:rPr lang="en-US" sz="2000" dirty="0" smtClean="0"/>
              <a:t> </a:t>
            </a:r>
            <a:r>
              <a:rPr lang="en-US" sz="2000" dirty="0" err="1" smtClean="0"/>
              <a:t>cosa</a:t>
            </a:r>
            <a:r>
              <a:rPr lang="en-US" sz="2000" dirty="0" smtClean="0"/>
              <a:t> </a:t>
            </a:r>
            <a:r>
              <a:rPr lang="en-US" sz="2000" dirty="0" err="1" smtClean="0"/>
              <a:t>impedisce</a:t>
            </a:r>
            <a:r>
              <a:rPr lang="en-US" sz="2000" dirty="0" smtClean="0"/>
              <a:t> </a:t>
            </a:r>
            <a:r>
              <a:rPr lang="en-US" sz="2000" dirty="0" err="1" smtClean="0"/>
              <a:t>che</a:t>
            </a:r>
            <a:r>
              <a:rPr lang="en-US" sz="2000" dirty="0" smtClean="0"/>
              <a:t> </a:t>
            </a:r>
            <a:r>
              <a:rPr lang="en-US" sz="2000" dirty="0" err="1" smtClean="0"/>
              <a:t>decadano</a:t>
            </a:r>
            <a:r>
              <a:rPr lang="en-US" sz="2000" dirty="0" smtClean="0"/>
              <a:t> </a:t>
            </a:r>
            <a:r>
              <a:rPr lang="en-US" sz="2000" dirty="0" smtClean="0"/>
              <a:t>in </a:t>
            </a:r>
            <a:r>
              <a:rPr lang="en-US" sz="2000" dirty="0" err="1" smtClean="0"/>
              <a:t>positroni</a:t>
            </a:r>
            <a:r>
              <a:rPr lang="en-US" sz="2000" dirty="0" smtClean="0"/>
              <a:t> e </a:t>
            </a:r>
            <a:r>
              <a:rPr lang="en-US" sz="2000" dirty="0" err="1" smtClean="0"/>
              <a:t>pioni</a:t>
            </a:r>
            <a:r>
              <a:rPr lang="en-US" sz="2000" dirty="0" smtClean="0"/>
              <a:t> </a:t>
            </a:r>
            <a:r>
              <a:rPr lang="en-US" sz="2000" dirty="0" err="1" smtClean="0"/>
              <a:t>neutri</a:t>
            </a:r>
            <a:r>
              <a:rPr lang="en-US" sz="2000" dirty="0" smtClean="0"/>
              <a:t> (p </a:t>
            </a:r>
            <a:r>
              <a:rPr lang="en-US" sz="2000" dirty="0" smtClean="0"/>
              <a:t>-&gt;  </a:t>
            </a:r>
            <a:r>
              <a:rPr lang="en-US" sz="2000" dirty="0" smtClean="0"/>
              <a:t>e</a:t>
            </a:r>
            <a:r>
              <a:rPr lang="en-US" sz="2000" baseline="30000" dirty="0" smtClean="0"/>
              <a:t>+</a:t>
            </a:r>
            <a:r>
              <a:rPr lang="en-US" sz="2000" dirty="0" smtClean="0"/>
              <a:t> π</a:t>
            </a:r>
            <a:r>
              <a:rPr lang="en-US" sz="2000" baseline="30000" dirty="0" smtClean="0"/>
              <a:t>0</a:t>
            </a:r>
            <a:r>
              <a:rPr lang="en-US" sz="2000" dirty="0" smtClean="0"/>
              <a:t>)?</a:t>
            </a:r>
          </a:p>
          <a:p>
            <a:pPr marL="0" indent="0">
              <a:buNone/>
            </a:pPr>
            <a:r>
              <a:rPr lang="en-US" sz="2000" dirty="0" err="1" smtClean="0"/>
              <a:t>Nel</a:t>
            </a:r>
            <a:r>
              <a:rPr lang="en-US" sz="2000" dirty="0" smtClean="0"/>
              <a:t> </a:t>
            </a:r>
            <a:r>
              <a:rPr lang="en-US" sz="2000" dirty="0" err="1" smtClean="0"/>
              <a:t>modello</a:t>
            </a:r>
            <a:r>
              <a:rPr lang="en-US" sz="2000" dirty="0" smtClean="0"/>
              <a:t> standard </a:t>
            </a:r>
            <a:r>
              <a:rPr lang="en-US" sz="2000" dirty="0" err="1" smtClean="0"/>
              <a:t>questo</a:t>
            </a:r>
            <a:r>
              <a:rPr lang="en-US" sz="2000" dirty="0" smtClean="0"/>
              <a:t> </a:t>
            </a:r>
            <a:r>
              <a:rPr lang="en-US" sz="2000" dirty="0" err="1" smtClean="0"/>
              <a:t>processo</a:t>
            </a:r>
            <a:r>
              <a:rPr lang="en-US" sz="2000" dirty="0" smtClean="0"/>
              <a:t> è </a:t>
            </a:r>
            <a:r>
              <a:rPr lang="en-US" sz="2000" dirty="0" err="1" smtClean="0"/>
              <a:t>proibito</a:t>
            </a:r>
            <a:r>
              <a:rPr lang="en-US" sz="2000" dirty="0" smtClean="0"/>
              <a:t> </a:t>
            </a:r>
            <a:r>
              <a:rPr lang="en-US" sz="2000" dirty="0" err="1" smtClean="0"/>
              <a:t>dalla</a:t>
            </a:r>
            <a:r>
              <a:rPr lang="en-US" sz="2000" dirty="0" smtClean="0"/>
              <a:t> </a:t>
            </a:r>
            <a:r>
              <a:rPr lang="en-US" sz="2000" dirty="0" err="1" smtClean="0"/>
              <a:t>conservazione</a:t>
            </a:r>
            <a:r>
              <a:rPr lang="en-US" sz="2000" dirty="0" smtClean="0"/>
              <a:t> del </a:t>
            </a:r>
            <a:r>
              <a:rPr lang="en-US" sz="2000" dirty="0" err="1" smtClean="0"/>
              <a:t>numero</a:t>
            </a:r>
            <a:r>
              <a:rPr lang="en-US" sz="2000" dirty="0" smtClean="0"/>
              <a:t> </a:t>
            </a:r>
            <a:r>
              <a:rPr lang="en-US" sz="2000" dirty="0" err="1" smtClean="0"/>
              <a:t>barionico</a:t>
            </a:r>
            <a:r>
              <a:rPr lang="en-US" sz="2000" dirty="0" smtClean="0"/>
              <a:t>, ma </a:t>
            </a:r>
            <a:r>
              <a:rPr lang="en-US" sz="2000" dirty="0" err="1" smtClean="0"/>
              <a:t>questa</a:t>
            </a:r>
            <a:r>
              <a:rPr lang="en-US" sz="2000" dirty="0" smtClean="0"/>
              <a:t> </a:t>
            </a:r>
            <a:r>
              <a:rPr lang="en-US" sz="2000" dirty="0" err="1" smtClean="0"/>
              <a:t>conservazione</a:t>
            </a:r>
            <a:r>
              <a:rPr lang="en-US" sz="2000" dirty="0" smtClean="0"/>
              <a:t> non è </a:t>
            </a:r>
            <a:r>
              <a:rPr lang="en-US" sz="2000" dirty="0" err="1" smtClean="0"/>
              <a:t>legata</a:t>
            </a:r>
            <a:r>
              <a:rPr lang="en-US" sz="2000" dirty="0" smtClean="0"/>
              <a:t> ad </a:t>
            </a:r>
            <a:r>
              <a:rPr lang="en-US" sz="2000" dirty="0" err="1" smtClean="0"/>
              <a:t>alcuna</a:t>
            </a:r>
            <a:r>
              <a:rPr lang="en-US" sz="2000" dirty="0" smtClean="0"/>
              <a:t> </a:t>
            </a:r>
            <a:r>
              <a:rPr lang="en-US" sz="2000" dirty="0" err="1" smtClean="0"/>
              <a:t>simmetria</a:t>
            </a:r>
            <a:r>
              <a:rPr lang="en-US" sz="2000" dirty="0" smtClean="0"/>
              <a:t>, in </a:t>
            </a:r>
            <a:r>
              <a:rPr lang="en-US" sz="2000" dirty="0" err="1" smtClean="0"/>
              <a:t>qualche</a:t>
            </a:r>
            <a:r>
              <a:rPr lang="en-US" sz="2000" dirty="0" smtClean="0"/>
              <a:t> </a:t>
            </a:r>
            <a:r>
              <a:rPr lang="en-US" sz="2000" dirty="0" err="1" smtClean="0"/>
              <a:t>modo</a:t>
            </a:r>
            <a:r>
              <a:rPr lang="en-US" sz="2000" dirty="0" smtClean="0"/>
              <a:t> è </a:t>
            </a:r>
            <a:r>
              <a:rPr lang="en-US" sz="2000" dirty="0" err="1" smtClean="0"/>
              <a:t>accidentale</a:t>
            </a:r>
            <a:r>
              <a:rPr lang="en-US" sz="2000" dirty="0" smtClean="0"/>
              <a:t> </a:t>
            </a:r>
            <a:r>
              <a:rPr lang="en-US" sz="2000" dirty="0" smtClean="0"/>
              <a:t>(ma da </a:t>
            </a:r>
            <a:r>
              <a:rPr lang="en-US" sz="2000" dirty="0" err="1" smtClean="0"/>
              <a:t>questa</a:t>
            </a:r>
            <a:r>
              <a:rPr lang="en-US" sz="2000" dirty="0" smtClean="0"/>
              <a:t> </a:t>
            </a:r>
            <a:r>
              <a:rPr lang="en-US" sz="2000" dirty="0" err="1" smtClean="0"/>
              <a:t>deriva</a:t>
            </a:r>
            <a:r>
              <a:rPr lang="en-US" sz="2000" dirty="0" smtClean="0"/>
              <a:t> </a:t>
            </a:r>
            <a:r>
              <a:rPr lang="en-US" sz="2000" dirty="0" err="1" smtClean="0"/>
              <a:t>l’esistenza</a:t>
            </a:r>
            <a:r>
              <a:rPr lang="en-US" sz="2000" dirty="0" smtClean="0"/>
              <a:t> </a:t>
            </a:r>
            <a:r>
              <a:rPr lang="en-US" sz="2000" dirty="0" smtClean="0"/>
              <a:t>di </a:t>
            </a:r>
            <a:r>
              <a:rPr lang="en-US" sz="2000" dirty="0" err="1" smtClean="0"/>
              <a:t>tutta</a:t>
            </a:r>
            <a:r>
              <a:rPr lang="en-US" sz="2000" dirty="0" smtClean="0"/>
              <a:t> la </a:t>
            </a:r>
            <a:r>
              <a:rPr lang="en-US" sz="2000" dirty="0" err="1" smtClean="0"/>
              <a:t>materia</a:t>
            </a:r>
            <a:r>
              <a:rPr lang="en-US" sz="2000" dirty="0" smtClean="0"/>
              <a:t> </a:t>
            </a:r>
            <a:r>
              <a:rPr lang="en-US" sz="2000" dirty="0" err="1" smtClean="0"/>
              <a:t>che</a:t>
            </a:r>
            <a:r>
              <a:rPr lang="en-US" sz="2000" dirty="0" smtClean="0"/>
              <a:t> </a:t>
            </a:r>
            <a:r>
              <a:rPr lang="en-US" sz="2000" dirty="0" err="1" smtClean="0"/>
              <a:t>conosciamo</a:t>
            </a:r>
            <a:r>
              <a:rPr lang="en-US" sz="2000" dirty="0" smtClean="0"/>
              <a:t>).</a:t>
            </a:r>
          </a:p>
          <a:p>
            <a:pPr marL="0" indent="0">
              <a:buNone/>
            </a:pPr>
            <a:r>
              <a:rPr lang="en-US" sz="2000" dirty="0" smtClean="0"/>
              <a:t>Per cui </a:t>
            </a:r>
            <a:r>
              <a:rPr lang="en-US" sz="2000" dirty="0" err="1" smtClean="0"/>
              <a:t>c’è</a:t>
            </a:r>
            <a:r>
              <a:rPr lang="en-US" sz="2000" dirty="0" smtClean="0"/>
              <a:t> </a:t>
            </a:r>
            <a:r>
              <a:rPr lang="en-US" sz="2000" dirty="0" err="1" smtClean="0"/>
              <a:t>motivo</a:t>
            </a:r>
            <a:r>
              <a:rPr lang="en-US" sz="2000" dirty="0" smtClean="0"/>
              <a:t> di </a:t>
            </a:r>
            <a:r>
              <a:rPr lang="en-US" sz="2000" dirty="0" err="1" smtClean="0"/>
              <a:t>credere</a:t>
            </a:r>
            <a:r>
              <a:rPr lang="en-US" sz="2000" dirty="0" smtClean="0"/>
              <a:t> </a:t>
            </a:r>
            <a:r>
              <a:rPr lang="en-US" sz="2000" dirty="0" err="1" smtClean="0"/>
              <a:t>che</a:t>
            </a:r>
            <a:r>
              <a:rPr lang="en-US" sz="2000" dirty="0" smtClean="0"/>
              <a:t> </a:t>
            </a:r>
            <a:r>
              <a:rPr lang="en-US" sz="2000" dirty="0" err="1" smtClean="0"/>
              <a:t>i</a:t>
            </a:r>
            <a:r>
              <a:rPr lang="en-US" sz="2000" dirty="0" smtClean="0"/>
              <a:t> </a:t>
            </a:r>
            <a:r>
              <a:rPr lang="en-US" sz="2000" dirty="0" err="1" smtClean="0"/>
              <a:t>modelli</a:t>
            </a:r>
            <a:r>
              <a:rPr lang="en-US" sz="2000" dirty="0" smtClean="0"/>
              <a:t> di </a:t>
            </a:r>
            <a:r>
              <a:rPr lang="en-US" sz="2000" dirty="0" err="1" smtClean="0"/>
              <a:t>grande</a:t>
            </a:r>
            <a:r>
              <a:rPr lang="en-US" sz="2000" dirty="0" smtClean="0"/>
              <a:t> </a:t>
            </a:r>
            <a:r>
              <a:rPr lang="en-US" sz="2000" dirty="0" err="1" smtClean="0"/>
              <a:t>unificazione</a:t>
            </a:r>
            <a:r>
              <a:rPr lang="en-US" sz="2000" dirty="0" smtClean="0"/>
              <a:t> </a:t>
            </a:r>
            <a:r>
              <a:rPr lang="en-US" sz="2000" dirty="0" smtClean="0"/>
              <a:t>non </a:t>
            </a:r>
            <a:r>
              <a:rPr lang="en-US" sz="2000" dirty="0" err="1" smtClean="0"/>
              <a:t>conservino</a:t>
            </a:r>
            <a:r>
              <a:rPr lang="en-US" sz="2000" dirty="0" smtClean="0"/>
              <a:t> ill </a:t>
            </a:r>
            <a:r>
              <a:rPr lang="en-US" sz="2000" dirty="0" err="1" smtClean="0"/>
              <a:t>numero</a:t>
            </a:r>
            <a:r>
              <a:rPr lang="en-US" sz="2000" dirty="0" smtClean="0"/>
              <a:t> </a:t>
            </a:r>
            <a:r>
              <a:rPr lang="en-US" sz="2000" dirty="0" err="1" smtClean="0"/>
              <a:t>barionico</a:t>
            </a:r>
            <a:r>
              <a:rPr lang="en-US" sz="2000" dirty="0" smtClean="0"/>
              <a:t> e </a:t>
            </a:r>
            <a:r>
              <a:rPr lang="en-US" sz="2000" dirty="0" err="1" smtClean="0"/>
              <a:t>quindi</a:t>
            </a:r>
            <a:r>
              <a:rPr lang="en-US" sz="2000" dirty="0" smtClean="0"/>
              <a:t> </a:t>
            </a:r>
            <a:r>
              <a:rPr lang="en-US" sz="2000" dirty="0" err="1" smtClean="0"/>
              <a:t>consentano</a:t>
            </a:r>
            <a:r>
              <a:rPr lang="en-US" sz="2000" dirty="0" smtClean="0"/>
              <a:t> </a:t>
            </a:r>
            <a:r>
              <a:rPr lang="en-US" sz="2000" dirty="0" err="1" smtClean="0"/>
              <a:t>il</a:t>
            </a:r>
            <a:r>
              <a:rPr lang="en-US" sz="2000" dirty="0" smtClean="0"/>
              <a:t> </a:t>
            </a:r>
            <a:r>
              <a:rPr lang="en-US" sz="2000" dirty="0" err="1" smtClean="0"/>
              <a:t>decadimento</a:t>
            </a:r>
            <a:r>
              <a:rPr lang="en-US" sz="2000" dirty="0" smtClean="0"/>
              <a:t> del </a:t>
            </a:r>
            <a:r>
              <a:rPr lang="en-US" sz="2000" dirty="0" err="1" smtClean="0"/>
              <a:t>protone</a:t>
            </a:r>
            <a:r>
              <a:rPr lang="en-US" sz="2000" dirty="0" smtClean="0"/>
              <a:t>.</a:t>
            </a:r>
          </a:p>
          <a:p>
            <a:pPr marL="0" indent="0">
              <a:buNone/>
            </a:pPr>
            <a:r>
              <a:rPr lang="en-US" sz="2000" dirty="0" err="1" smtClean="0"/>
              <a:t>Alle</a:t>
            </a:r>
            <a:r>
              <a:rPr lang="en-US" sz="2000" dirty="0" smtClean="0"/>
              <a:t> </a:t>
            </a:r>
            <a:r>
              <a:rPr lang="en-US" sz="2000" dirty="0" err="1" smtClean="0"/>
              <a:t>energie</a:t>
            </a:r>
            <a:r>
              <a:rPr lang="en-US" sz="2000" dirty="0" smtClean="0"/>
              <a:t> di </a:t>
            </a:r>
            <a:r>
              <a:rPr lang="en-US" sz="2000" dirty="0" err="1" smtClean="0"/>
              <a:t>laboratorio</a:t>
            </a:r>
            <a:r>
              <a:rPr lang="en-US" sz="2000" dirty="0" smtClean="0"/>
              <a:t> </a:t>
            </a:r>
            <a:r>
              <a:rPr lang="en-US" sz="2000" dirty="0" err="1" smtClean="0"/>
              <a:t>questo</a:t>
            </a:r>
            <a:r>
              <a:rPr lang="en-US" sz="2000" dirty="0" smtClean="0"/>
              <a:t> </a:t>
            </a:r>
            <a:r>
              <a:rPr lang="en-US" sz="2000" dirty="0" err="1" smtClean="0"/>
              <a:t>processo</a:t>
            </a:r>
            <a:r>
              <a:rPr lang="en-US" sz="2000" dirty="0" smtClean="0"/>
              <a:t> </a:t>
            </a:r>
            <a:r>
              <a:rPr lang="en-US" sz="2000" dirty="0" err="1" smtClean="0"/>
              <a:t>sarebbe</a:t>
            </a:r>
            <a:r>
              <a:rPr lang="en-US" sz="2000" dirty="0" smtClean="0"/>
              <a:t> </a:t>
            </a:r>
            <a:r>
              <a:rPr lang="en-US" sz="2000" dirty="0" err="1" smtClean="0"/>
              <a:t>rarissimo</a:t>
            </a:r>
            <a:r>
              <a:rPr lang="en-US" sz="2000" dirty="0" smtClean="0"/>
              <a:t> (tempi di </a:t>
            </a:r>
            <a:r>
              <a:rPr lang="en-US" sz="2000" dirty="0" err="1" smtClean="0"/>
              <a:t>decadimento</a:t>
            </a:r>
            <a:r>
              <a:rPr lang="en-US" sz="2000" dirty="0" smtClean="0"/>
              <a:t> </a:t>
            </a:r>
            <a:r>
              <a:rPr lang="en-US" sz="2000" dirty="0" err="1" smtClean="0"/>
              <a:t>dell’ordine</a:t>
            </a:r>
            <a:r>
              <a:rPr lang="en-US" sz="2000" dirty="0" smtClean="0"/>
              <a:t> di </a:t>
            </a:r>
            <a:r>
              <a:rPr lang="en-US" sz="2000" dirty="0" smtClean="0"/>
              <a:t>10</a:t>
            </a:r>
            <a:r>
              <a:rPr lang="en-US" sz="2000" baseline="30000" dirty="0" smtClean="0"/>
              <a:t>32 </a:t>
            </a:r>
            <a:r>
              <a:rPr lang="en-US" sz="2000" dirty="0" err="1" smtClean="0"/>
              <a:t>anni</a:t>
            </a:r>
            <a:r>
              <a:rPr lang="en-US" sz="2000" dirty="0" smtClean="0"/>
              <a:t>), ma </a:t>
            </a:r>
            <a:r>
              <a:rPr lang="en-US" sz="2000" dirty="0" err="1" smtClean="0"/>
              <a:t>comunque</a:t>
            </a:r>
            <a:r>
              <a:rPr lang="en-US" sz="2000" dirty="0" smtClean="0"/>
              <a:t> </a:t>
            </a:r>
            <a:r>
              <a:rPr lang="en-US" sz="2000" dirty="0" err="1" smtClean="0"/>
              <a:t>rivelabile</a:t>
            </a:r>
            <a:r>
              <a:rPr lang="en-US" sz="2000" dirty="0" smtClean="0"/>
              <a:t>.</a:t>
            </a:r>
            <a:endParaRPr lang="en-US" sz="2000" dirty="0" smtClean="0"/>
          </a:p>
          <a:p>
            <a:pPr marL="0" indent="0">
              <a:buNone/>
            </a:pPr>
            <a:r>
              <a:rPr lang="en-US" sz="2000" dirty="0" smtClean="0"/>
              <a:t>La </a:t>
            </a:r>
            <a:r>
              <a:rPr lang="en-US" sz="2000" dirty="0" err="1" smtClean="0"/>
              <a:t>rivelazione</a:t>
            </a:r>
            <a:r>
              <a:rPr lang="en-US" sz="2000" dirty="0" smtClean="0"/>
              <a:t> del </a:t>
            </a:r>
            <a:r>
              <a:rPr lang="en-US" sz="2000" dirty="0" err="1" smtClean="0"/>
              <a:t>decadimento</a:t>
            </a:r>
            <a:r>
              <a:rPr lang="en-US" sz="2000" dirty="0" smtClean="0"/>
              <a:t> del </a:t>
            </a:r>
            <a:r>
              <a:rPr lang="en-US" sz="2000" dirty="0" err="1" smtClean="0"/>
              <a:t>protone</a:t>
            </a:r>
            <a:r>
              <a:rPr lang="en-US" sz="2000" dirty="0" smtClean="0"/>
              <a:t> </a:t>
            </a:r>
            <a:r>
              <a:rPr lang="en-US" sz="2000" dirty="0" err="1" smtClean="0"/>
              <a:t>sarebbe</a:t>
            </a:r>
            <a:r>
              <a:rPr lang="en-US" sz="2000" dirty="0" smtClean="0"/>
              <a:t> la firma </a:t>
            </a:r>
            <a:r>
              <a:rPr lang="en-US" sz="2000" dirty="0" err="1" smtClean="0"/>
              <a:t>inequivocabile</a:t>
            </a:r>
            <a:r>
              <a:rPr lang="en-US" sz="2000" dirty="0" smtClean="0"/>
              <a:t> di </a:t>
            </a:r>
            <a:r>
              <a:rPr lang="en-US" sz="2000" dirty="0" err="1" smtClean="0"/>
              <a:t>modelli</a:t>
            </a:r>
            <a:r>
              <a:rPr lang="en-US" sz="2000" dirty="0" smtClean="0"/>
              <a:t> di </a:t>
            </a:r>
            <a:r>
              <a:rPr lang="en-US" sz="2000" dirty="0" err="1" smtClean="0"/>
              <a:t>unificazione</a:t>
            </a:r>
            <a:r>
              <a:rPr lang="en-US" sz="2000" dirty="0" smtClean="0"/>
              <a:t> al di </a:t>
            </a:r>
            <a:r>
              <a:rPr lang="en-US" sz="2000" dirty="0" err="1" smtClean="0"/>
              <a:t>là</a:t>
            </a:r>
            <a:r>
              <a:rPr lang="en-US" sz="2000" dirty="0" smtClean="0"/>
              <a:t> del </a:t>
            </a:r>
            <a:r>
              <a:rPr lang="en-US" sz="2000" dirty="0" err="1" smtClean="0"/>
              <a:t>modello</a:t>
            </a:r>
            <a:r>
              <a:rPr lang="en-US" sz="2000" dirty="0" smtClean="0"/>
              <a:t> standard, </a:t>
            </a:r>
            <a:r>
              <a:rPr lang="en-US" sz="2000" dirty="0" err="1" smtClean="0"/>
              <a:t>il</a:t>
            </a:r>
            <a:r>
              <a:rPr lang="en-US" sz="2000" dirty="0" smtClean="0"/>
              <a:t> “</a:t>
            </a:r>
            <a:r>
              <a:rPr lang="en-US" sz="2000" dirty="0" err="1" smtClean="0"/>
              <a:t>sacro</a:t>
            </a:r>
            <a:r>
              <a:rPr lang="en-US" sz="2000" dirty="0" smtClean="0"/>
              <a:t> </a:t>
            </a:r>
            <a:r>
              <a:rPr lang="en-US" sz="2000" dirty="0" err="1" smtClean="0"/>
              <a:t>graal</a:t>
            </a:r>
            <a:r>
              <a:rPr lang="en-US" sz="2000" dirty="0" smtClean="0"/>
              <a:t>” </a:t>
            </a:r>
            <a:r>
              <a:rPr lang="en-US" sz="2000" dirty="0" err="1" smtClean="0"/>
              <a:t>della</a:t>
            </a:r>
            <a:r>
              <a:rPr lang="en-US" sz="2000" dirty="0" smtClean="0"/>
              <a:t> </a:t>
            </a:r>
            <a:r>
              <a:rPr lang="en-US" sz="2000" dirty="0" err="1" smtClean="0"/>
              <a:t>fisica</a:t>
            </a:r>
            <a:r>
              <a:rPr lang="en-US" sz="2000" dirty="0" smtClean="0"/>
              <a:t> </a:t>
            </a:r>
            <a:r>
              <a:rPr lang="en-US" sz="2000" dirty="0" err="1" smtClean="0"/>
              <a:t>moderna</a:t>
            </a:r>
            <a:r>
              <a:rPr lang="en-US" sz="2000" dirty="0" smtClean="0"/>
              <a:t>.</a:t>
            </a:r>
            <a:endParaRPr lang="en-US" sz="2000" dirty="0"/>
          </a:p>
        </p:txBody>
      </p:sp>
    </p:spTree>
    <p:extLst>
      <p:ext uri="{BB962C8B-B14F-4D97-AF65-F5344CB8AC3E}">
        <p14:creationId xmlns:p14="http://schemas.microsoft.com/office/powerpoint/2010/main" val="3137576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299" y="93154"/>
            <a:ext cx="8229600" cy="905008"/>
          </a:xfrm>
        </p:spPr>
        <p:style>
          <a:lnRef idx="1">
            <a:schemeClr val="accent6"/>
          </a:lnRef>
          <a:fillRef idx="2">
            <a:schemeClr val="accent6"/>
          </a:fillRef>
          <a:effectRef idx="1">
            <a:schemeClr val="accent6"/>
          </a:effectRef>
          <a:fontRef idx="minor">
            <a:schemeClr val="dk1"/>
          </a:fontRef>
        </p:style>
        <p:txBody>
          <a:bodyPr>
            <a:normAutofit/>
          </a:bodyPr>
          <a:lstStyle/>
          <a:p>
            <a:r>
              <a:rPr lang="en-US" sz="3200" dirty="0" err="1" smtClean="0"/>
              <a:t>Rivelazione</a:t>
            </a:r>
            <a:r>
              <a:rPr lang="en-US" sz="3200" dirty="0" smtClean="0"/>
              <a:t> </a:t>
            </a:r>
            <a:r>
              <a:rPr lang="en-US" sz="3200" dirty="0" err="1" smtClean="0"/>
              <a:t>sperimentale</a:t>
            </a:r>
            <a:r>
              <a:rPr lang="en-US" sz="3200" dirty="0" smtClean="0"/>
              <a:t> del proton decay</a:t>
            </a:r>
            <a:endParaRPr lang="en-US" sz="3200" dirty="0"/>
          </a:p>
        </p:txBody>
      </p:sp>
      <p:sp>
        <p:nvSpPr>
          <p:cNvPr id="3" name="Content Placeholder 2"/>
          <p:cNvSpPr>
            <a:spLocks noGrp="1"/>
          </p:cNvSpPr>
          <p:nvPr>
            <p:ph idx="1"/>
          </p:nvPr>
        </p:nvSpPr>
        <p:spPr>
          <a:xfrm>
            <a:off x="164035" y="1335204"/>
            <a:ext cx="4373065" cy="2301038"/>
          </a:xfrm>
        </p:spPr>
        <p:txBody>
          <a:bodyPr>
            <a:noAutofit/>
          </a:bodyPr>
          <a:lstStyle/>
          <a:p>
            <a:pPr marL="0" indent="0">
              <a:buNone/>
            </a:pPr>
            <a:r>
              <a:rPr lang="en-US" sz="2000" dirty="0" smtClean="0"/>
              <a:t>La firma di un proton decay </a:t>
            </a:r>
            <a:r>
              <a:rPr lang="en-US" sz="2000" dirty="0" err="1" smtClean="0"/>
              <a:t>sarebbe</a:t>
            </a:r>
            <a:r>
              <a:rPr lang="en-US" sz="2000" dirty="0" smtClean="0"/>
              <a:t> </a:t>
            </a:r>
            <a:r>
              <a:rPr lang="en-US" sz="2000" dirty="0" err="1" smtClean="0"/>
              <a:t>l’apparizione</a:t>
            </a:r>
            <a:r>
              <a:rPr lang="en-US" sz="2000" dirty="0" smtClean="0"/>
              <a:t> “dal </a:t>
            </a:r>
            <a:r>
              <a:rPr lang="en-US" sz="2000" dirty="0" err="1" smtClean="0"/>
              <a:t>nulla</a:t>
            </a:r>
            <a:r>
              <a:rPr lang="en-US" sz="2000" dirty="0" smtClean="0"/>
              <a:t>” di un </a:t>
            </a:r>
            <a:r>
              <a:rPr lang="en-US" sz="2000" dirty="0" err="1" smtClean="0"/>
              <a:t>positrone</a:t>
            </a:r>
            <a:r>
              <a:rPr lang="en-US" sz="2000" dirty="0" smtClean="0"/>
              <a:t> e un </a:t>
            </a:r>
            <a:r>
              <a:rPr lang="en-US" sz="2000" dirty="0" err="1" smtClean="0"/>
              <a:t>pione</a:t>
            </a:r>
            <a:r>
              <a:rPr lang="en-US" sz="2000" dirty="0" smtClean="0"/>
              <a:t> </a:t>
            </a:r>
            <a:r>
              <a:rPr lang="en-US" sz="2000" dirty="0" err="1" smtClean="0"/>
              <a:t>neutro</a:t>
            </a:r>
            <a:r>
              <a:rPr lang="en-US" sz="2000" dirty="0" smtClean="0"/>
              <a:t> (p -&gt; e</a:t>
            </a:r>
            <a:r>
              <a:rPr lang="en-US" sz="2000" baseline="30000" dirty="0" smtClean="0"/>
              <a:t>+</a:t>
            </a:r>
            <a:r>
              <a:rPr lang="en-US" sz="2000" dirty="0" smtClean="0"/>
              <a:t> </a:t>
            </a:r>
            <a:r>
              <a:rPr lang="en-US" sz="2000" dirty="0" smtClean="0">
                <a:latin typeface="Symbol" charset="2"/>
                <a:cs typeface="Symbol" charset="2"/>
              </a:rPr>
              <a:t>p</a:t>
            </a:r>
            <a:r>
              <a:rPr lang="en-US" sz="2000" baseline="30000" dirty="0" smtClean="0"/>
              <a:t>0</a:t>
            </a:r>
            <a:r>
              <a:rPr lang="en-US" sz="2000" dirty="0" smtClean="0"/>
              <a:t>, ma </a:t>
            </a:r>
            <a:r>
              <a:rPr lang="en-US" sz="2000" dirty="0" err="1" smtClean="0"/>
              <a:t>anche</a:t>
            </a:r>
            <a:r>
              <a:rPr lang="en-US" sz="2000" dirty="0" smtClean="0"/>
              <a:t> </a:t>
            </a:r>
            <a:r>
              <a:rPr lang="en-US" sz="2000" dirty="0" err="1" smtClean="0"/>
              <a:t>altri</a:t>
            </a:r>
            <a:r>
              <a:rPr lang="en-US" sz="2000" dirty="0" smtClean="0"/>
              <a:t> </a:t>
            </a:r>
            <a:r>
              <a:rPr lang="en-US" sz="2000" dirty="0" err="1" smtClean="0"/>
              <a:t>canali</a:t>
            </a:r>
            <a:r>
              <a:rPr lang="en-US" sz="2000" dirty="0" smtClean="0"/>
              <a:t> </a:t>
            </a:r>
            <a:r>
              <a:rPr lang="en-US" sz="2000" dirty="0" err="1" smtClean="0"/>
              <a:t>sono</a:t>
            </a:r>
            <a:r>
              <a:rPr lang="en-US" sz="2000" dirty="0" smtClean="0"/>
              <a:t> </a:t>
            </a:r>
            <a:r>
              <a:rPr lang="en-US" sz="2000" dirty="0" err="1" smtClean="0"/>
              <a:t>possibili</a:t>
            </a:r>
            <a:r>
              <a:rPr lang="en-US" sz="2000" dirty="0" smtClean="0"/>
              <a:t>).</a:t>
            </a:r>
          </a:p>
          <a:p>
            <a:pPr marL="0" indent="0">
              <a:buNone/>
            </a:pPr>
            <a:r>
              <a:rPr lang="en-US" sz="2000" dirty="0" smtClean="0"/>
              <a:t>Ad </a:t>
            </a:r>
            <a:r>
              <a:rPr lang="en-US" sz="2000" dirty="0" err="1" smtClean="0"/>
              <a:t>una</a:t>
            </a:r>
            <a:r>
              <a:rPr lang="en-US" sz="2000" dirty="0" smtClean="0"/>
              <a:t> </a:t>
            </a:r>
            <a:r>
              <a:rPr lang="en-US" sz="2000" dirty="0" err="1" smtClean="0"/>
              <a:t>velocità</a:t>
            </a:r>
            <a:r>
              <a:rPr lang="en-US" sz="2000" dirty="0" smtClean="0"/>
              <a:t> di </a:t>
            </a:r>
            <a:r>
              <a:rPr lang="en-US" sz="2000" dirty="0" err="1" smtClean="0"/>
              <a:t>transizione</a:t>
            </a:r>
            <a:r>
              <a:rPr lang="en-US" sz="2000" dirty="0" smtClean="0"/>
              <a:t> </a:t>
            </a:r>
            <a:r>
              <a:rPr lang="en-US" sz="2000" dirty="0" err="1" smtClean="0"/>
              <a:t>spaventosamente</a:t>
            </a:r>
            <a:r>
              <a:rPr lang="en-US" sz="2000" dirty="0" smtClean="0"/>
              <a:t> </a:t>
            </a:r>
            <a:r>
              <a:rPr lang="en-US" sz="2000" dirty="0" err="1" smtClean="0"/>
              <a:t>lenta</a:t>
            </a:r>
            <a:r>
              <a:rPr lang="en-US" sz="2000" dirty="0" smtClean="0"/>
              <a:t>: </a:t>
            </a:r>
            <a:r>
              <a:rPr lang="en-US" sz="2000" dirty="0" err="1" smtClean="0"/>
              <a:t>stimato</a:t>
            </a:r>
            <a:r>
              <a:rPr lang="en-US" sz="2000" dirty="0" smtClean="0"/>
              <a:t> un tempo di </a:t>
            </a:r>
            <a:r>
              <a:rPr lang="en-US" sz="2000" dirty="0" err="1" smtClean="0"/>
              <a:t>decadimento</a:t>
            </a:r>
            <a:r>
              <a:rPr lang="en-US" sz="2000" dirty="0" smtClean="0"/>
              <a:t> di 10</a:t>
            </a:r>
            <a:r>
              <a:rPr lang="en-US" sz="2000" baseline="30000" dirty="0" smtClean="0"/>
              <a:t>32</a:t>
            </a:r>
            <a:r>
              <a:rPr lang="en-US" sz="2000" dirty="0" smtClean="0"/>
              <a:t> </a:t>
            </a:r>
            <a:r>
              <a:rPr lang="en-US" sz="2000" dirty="0" err="1" smtClean="0"/>
              <a:t>anni</a:t>
            </a:r>
            <a:r>
              <a:rPr lang="en-US" sz="2000" dirty="0" smtClean="0"/>
              <a:t> </a:t>
            </a:r>
            <a:r>
              <a:rPr lang="en-US" sz="2000" dirty="0"/>
              <a:t>(</a:t>
            </a:r>
            <a:r>
              <a:rPr lang="en-US" sz="2000" dirty="0" smtClean="0"/>
              <a:t>la vita </a:t>
            </a:r>
            <a:r>
              <a:rPr lang="en-US" sz="2000" dirty="0" err="1" smtClean="0"/>
              <a:t>dell’universo</a:t>
            </a:r>
            <a:r>
              <a:rPr lang="en-US" sz="2000" dirty="0" smtClean="0"/>
              <a:t>: </a:t>
            </a:r>
            <a:r>
              <a:rPr lang="en-US" sz="2000" dirty="0" err="1" smtClean="0"/>
              <a:t>ordine</a:t>
            </a:r>
            <a:r>
              <a:rPr lang="en-US" sz="2000" dirty="0" smtClean="0"/>
              <a:t> di 10</a:t>
            </a:r>
            <a:r>
              <a:rPr lang="en-US" sz="2000" baseline="30000" dirty="0" smtClean="0"/>
              <a:t>10</a:t>
            </a:r>
            <a:r>
              <a:rPr lang="en-US" sz="2000" dirty="0" smtClean="0"/>
              <a:t> </a:t>
            </a:r>
            <a:r>
              <a:rPr lang="en-US" sz="2000" dirty="0" err="1" smtClean="0"/>
              <a:t>anni</a:t>
            </a:r>
            <a:r>
              <a:rPr lang="en-US" sz="2000" dirty="0" smtClean="0"/>
              <a:t>)</a:t>
            </a:r>
            <a:endParaRPr lang="en-US" sz="2000" dirty="0" smtClean="0"/>
          </a:p>
        </p:txBody>
      </p:sp>
      <p:sp>
        <p:nvSpPr>
          <p:cNvPr id="4" name="TextBox 3"/>
          <p:cNvSpPr txBox="1"/>
          <p:nvPr/>
        </p:nvSpPr>
        <p:spPr>
          <a:xfrm>
            <a:off x="164034" y="4051519"/>
            <a:ext cx="8746132" cy="3139321"/>
          </a:xfrm>
          <a:prstGeom prst="rect">
            <a:avLst/>
          </a:prstGeom>
          <a:noFill/>
        </p:spPr>
        <p:txBody>
          <a:bodyPr wrap="square" rtlCol="0">
            <a:spAutoFit/>
          </a:bodyPr>
          <a:lstStyle/>
          <a:p>
            <a:r>
              <a:rPr lang="en-US" sz="2000" dirty="0" err="1"/>
              <a:t>Comunque</a:t>
            </a:r>
            <a:r>
              <a:rPr lang="en-US" sz="2000" dirty="0"/>
              <a:t> </a:t>
            </a:r>
            <a:r>
              <a:rPr lang="en-US" sz="2000" dirty="0" err="1"/>
              <a:t>invece</a:t>
            </a:r>
            <a:r>
              <a:rPr lang="en-US" sz="2000" dirty="0"/>
              <a:t> di </a:t>
            </a:r>
            <a:r>
              <a:rPr lang="en-US" sz="2000" dirty="0" err="1"/>
              <a:t>osservare</a:t>
            </a:r>
            <a:r>
              <a:rPr lang="en-US" sz="2000" dirty="0"/>
              <a:t> un </a:t>
            </a:r>
            <a:r>
              <a:rPr lang="en-US" sz="2000" dirty="0" err="1"/>
              <a:t>singolo</a:t>
            </a:r>
            <a:r>
              <a:rPr lang="en-US" sz="2000" dirty="0"/>
              <a:t> </a:t>
            </a:r>
            <a:r>
              <a:rPr lang="en-US" sz="2000" dirty="0" err="1"/>
              <a:t>protone</a:t>
            </a:r>
            <a:r>
              <a:rPr lang="en-US" sz="2000" dirty="0"/>
              <a:t> per 10</a:t>
            </a:r>
            <a:r>
              <a:rPr lang="en-US" sz="2000" baseline="30000" dirty="0"/>
              <a:t>32</a:t>
            </a:r>
            <a:r>
              <a:rPr lang="en-US" sz="2000" dirty="0"/>
              <a:t> </a:t>
            </a:r>
            <a:r>
              <a:rPr lang="en-US" sz="2000" dirty="0" err="1"/>
              <a:t>anni</a:t>
            </a:r>
            <a:r>
              <a:rPr lang="en-US" sz="2000" dirty="0"/>
              <a:t> </a:t>
            </a:r>
            <a:r>
              <a:rPr lang="en-US" sz="2000" dirty="0" err="1"/>
              <a:t>si</a:t>
            </a:r>
            <a:r>
              <a:rPr lang="en-US" sz="2000" dirty="0"/>
              <a:t> </a:t>
            </a:r>
            <a:r>
              <a:rPr lang="en-US" sz="2000" dirty="0" err="1"/>
              <a:t>possono</a:t>
            </a:r>
            <a:r>
              <a:rPr lang="en-US" sz="2000" dirty="0"/>
              <a:t> </a:t>
            </a:r>
            <a:r>
              <a:rPr lang="en-US" sz="2000" dirty="0" err="1"/>
              <a:t>osservare</a:t>
            </a:r>
            <a:r>
              <a:rPr lang="en-US" sz="2000" dirty="0"/>
              <a:t> 10</a:t>
            </a:r>
            <a:r>
              <a:rPr lang="en-US" sz="2000" baseline="30000" dirty="0"/>
              <a:t>32</a:t>
            </a:r>
            <a:r>
              <a:rPr lang="en-US" sz="2000" dirty="0"/>
              <a:t> </a:t>
            </a:r>
            <a:r>
              <a:rPr lang="en-US" sz="2000" dirty="0" err="1"/>
              <a:t>protoni</a:t>
            </a:r>
            <a:r>
              <a:rPr lang="en-US" sz="2000" dirty="0"/>
              <a:t> per un anno. S</a:t>
            </a:r>
            <a:r>
              <a:rPr lang="en-US" sz="2000" dirty="0" smtClean="0"/>
              <a:t>i </a:t>
            </a:r>
            <a:r>
              <a:rPr lang="en-US" sz="2000" dirty="0" err="1"/>
              <a:t>ricava</a:t>
            </a:r>
            <a:r>
              <a:rPr lang="en-US" sz="2000" dirty="0"/>
              <a:t> </a:t>
            </a:r>
            <a:r>
              <a:rPr lang="en-US" sz="2000" dirty="0" err="1"/>
              <a:t>facilmente</a:t>
            </a:r>
            <a:r>
              <a:rPr lang="en-US" sz="2000" dirty="0"/>
              <a:t> </a:t>
            </a:r>
            <a:r>
              <a:rPr lang="en-US" sz="2000" dirty="0" smtClean="0"/>
              <a:t>(dal </a:t>
            </a:r>
            <a:r>
              <a:rPr lang="en-US" sz="2000" dirty="0" err="1" smtClean="0"/>
              <a:t>numero</a:t>
            </a:r>
            <a:r>
              <a:rPr lang="en-US" sz="2000" dirty="0" smtClean="0"/>
              <a:t> di Avogadro) </a:t>
            </a:r>
            <a:r>
              <a:rPr lang="en-US" sz="2000" dirty="0" err="1"/>
              <a:t>che</a:t>
            </a:r>
            <a:r>
              <a:rPr lang="en-US" sz="2000" dirty="0"/>
              <a:t> 1000 </a:t>
            </a:r>
            <a:r>
              <a:rPr lang="en-US" sz="2000" dirty="0" err="1"/>
              <a:t>tonnellate</a:t>
            </a:r>
            <a:r>
              <a:rPr lang="en-US" sz="2000" dirty="0"/>
              <a:t> </a:t>
            </a:r>
            <a:r>
              <a:rPr lang="en-US" sz="2000" dirty="0" err="1"/>
              <a:t>d’acqua</a:t>
            </a:r>
            <a:r>
              <a:rPr lang="en-US" sz="2000" dirty="0"/>
              <a:t> (1 </a:t>
            </a:r>
            <a:r>
              <a:rPr lang="en-US" sz="2000" dirty="0" err="1"/>
              <a:t>kton</a:t>
            </a:r>
            <a:r>
              <a:rPr lang="en-US" sz="2000" dirty="0"/>
              <a:t>) </a:t>
            </a:r>
            <a:r>
              <a:rPr lang="en-US" sz="2000" dirty="0" err="1"/>
              <a:t>contengono</a:t>
            </a:r>
            <a:r>
              <a:rPr lang="en-US" sz="2000" dirty="0"/>
              <a:t> 3 x 10</a:t>
            </a:r>
            <a:r>
              <a:rPr lang="en-US" sz="2000" baseline="30000" dirty="0"/>
              <a:t>32</a:t>
            </a:r>
            <a:r>
              <a:rPr lang="en-US" sz="2000" dirty="0"/>
              <a:t> </a:t>
            </a:r>
            <a:r>
              <a:rPr lang="en-US" sz="2000" dirty="0" err="1"/>
              <a:t>protoni</a:t>
            </a:r>
            <a:r>
              <a:rPr lang="en-US" sz="2000" dirty="0"/>
              <a:t>.</a:t>
            </a:r>
          </a:p>
          <a:p>
            <a:r>
              <a:rPr lang="en-US" sz="2000" dirty="0" err="1"/>
              <a:t>Kamiokande</a:t>
            </a:r>
            <a:r>
              <a:rPr lang="en-US" sz="2000" dirty="0"/>
              <a:t> </a:t>
            </a:r>
            <a:r>
              <a:rPr lang="en-US" sz="2000" dirty="0" err="1"/>
              <a:t>conteneva</a:t>
            </a:r>
            <a:r>
              <a:rPr lang="en-US" sz="2000" dirty="0"/>
              <a:t> 3kton </a:t>
            </a:r>
            <a:r>
              <a:rPr lang="en-US" sz="2000" dirty="0" err="1"/>
              <a:t>d’acqua</a:t>
            </a:r>
            <a:r>
              <a:rPr lang="en-US" sz="2000" dirty="0"/>
              <a:t>, per </a:t>
            </a:r>
            <a:r>
              <a:rPr lang="en-US" sz="2000" dirty="0" err="1"/>
              <a:t>capire</a:t>
            </a:r>
            <a:r>
              <a:rPr lang="en-US" sz="2000" dirty="0"/>
              <a:t> la </a:t>
            </a:r>
            <a:r>
              <a:rPr lang="en-US" sz="2000" dirty="0" err="1"/>
              <a:t>sua</a:t>
            </a:r>
            <a:r>
              <a:rPr lang="en-US" sz="2000" dirty="0"/>
              <a:t> </a:t>
            </a:r>
            <a:r>
              <a:rPr lang="en-US" sz="2000" dirty="0" err="1"/>
              <a:t>sensitività</a:t>
            </a:r>
            <a:r>
              <a:rPr lang="en-US" sz="2000" dirty="0"/>
              <a:t> </a:t>
            </a:r>
            <a:r>
              <a:rPr lang="en-US" sz="2000" dirty="0" err="1"/>
              <a:t>bisognava</a:t>
            </a:r>
            <a:r>
              <a:rPr lang="en-US" sz="2000" dirty="0"/>
              <a:t> </a:t>
            </a:r>
            <a:r>
              <a:rPr lang="en-US" sz="2000" dirty="0" err="1"/>
              <a:t>ottimizzare</a:t>
            </a:r>
            <a:r>
              <a:rPr lang="en-US" sz="2000" dirty="0"/>
              <a:t> </a:t>
            </a:r>
            <a:r>
              <a:rPr lang="en-US" sz="2000" b="1" dirty="0"/>
              <a:t>a)</a:t>
            </a:r>
            <a:r>
              <a:rPr lang="en-US" sz="2000" dirty="0"/>
              <a:t> </a:t>
            </a:r>
            <a:r>
              <a:rPr lang="en-US" sz="2000" dirty="0" err="1"/>
              <a:t>efficienza</a:t>
            </a:r>
            <a:r>
              <a:rPr lang="en-US" sz="2000" dirty="0"/>
              <a:t> di </a:t>
            </a:r>
            <a:r>
              <a:rPr lang="en-US" sz="2000" dirty="0" err="1"/>
              <a:t>rivelazione</a:t>
            </a:r>
            <a:r>
              <a:rPr lang="en-US" sz="2000" dirty="0"/>
              <a:t>, </a:t>
            </a:r>
            <a:r>
              <a:rPr lang="en-US" sz="2000" b="1" dirty="0"/>
              <a:t>b)</a:t>
            </a:r>
            <a:r>
              <a:rPr lang="en-US" sz="2000" dirty="0"/>
              <a:t> </a:t>
            </a:r>
            <a:r>
              <a:rPr lang="en-US" sz="2000" dirty="0" err="1"/>
              <a:t>fondi</a:t>
            </a:r>
            <a:r>
              <a:rPr lang="en-US" sz="2000" dirty="0"/>
              <a:t> </a:t>
            </a:r>
            <a:r>
              <a:rPr lang="en-US" sz="2000" dirty="0" err="1"/>
              <a:t>sperimentali</a:t>
            </a:r>
            <a:endParaRPr lang="en-US" sz="2000" dirty="0"/>
          </a:p>
          <a:p>
            <a:r>
              <a:rPr lang="en-US" sz="2000" dirty="0"/>
              <a:t>Una </a:t>
            </a:r>
            <a:r>
              <a:rPr lang="en-US" sz="2000" dirty="0" err="1"/>
              <a:t>volta</a:t>
            </a:r>
            <a:r>
              <a:rPr lang="en-US" sz="2000" dirty="0"/>
              <a:t> </a:t>
            </a:r>
            <a:r>
              <a:rPr lang="en-US" sz="2000" dirty="0" err="1"/>
              <a:t>installato</a:t>
            </a:r>
            <a:r>
              <a:rPr lang="en-US" sz="2000" dirty="0"/>
              <a:t> </a:t>
            </a:r>
            <a:r>
              <a:rPr lang="en-US" sz="2000" dirty="0" err="1"/>
              <a:t>il</a:t>
            </a:r>
            <a:r>
              <a:rPr lang="en-US" sz="2000" dirty="0"/>
              <a:t> </a:t>
            </a:r>
            <a:r>
              <a:rPr lang="en-US" sz="2000" dirty="0" err="1"/>
              <a:t>rivelatore</a:t>
            </a:r>
            <a:r>
              <a:rPr lang="en-US" sz="2000" dirty="0"/>
              <a:t> “deep underground”, </a:t>
            </a:r>
            <a:r>
              <a:rPr lang="en-US" sz="2000" dirty="0" err="1"/>
              <a:t>il</a:t>
            </a:r>
            <a:r>
              <a:rPr lang="en-US" sz="2000" dirty="0"/>
              <a:t> </a:t>
            </a:r>
            <a:r>
              <a:rPr lang="en-US" sz="2000" dirty="0" err="1"/>
              <a:t>principale</a:t>
            </a:r>
            <a:r>
              <a:rPr lang="en-US" sz="2000" dirty="0"/>
              <a:t> </a:t>
            </a:r>
            <a:r>
              <a:rPr lang="en-US" sz="2000" dirty="0" err="1"/>
              <a:t>fondo</a:t>
            </a:r>
            <a:r>
              <a:rPr lang="en-US" sz="2000" dirty="0"/>
              <a:t> </a:t>
            </a:r>
            <a:r>
              <a:rPr lang="en-US" sz="2000" dirty="0" err="1"/>
              <a:t>sperimentale</a:t>
            </a:r>
            <a:r>
              <a:rPr lang="en-US" sz="2000" dirty="0"/>
              <a:t> è </a:t>
            </a:r>
            <a:r>
              <a:rPr lang="en-US" sz="2000" dirty="0" err="1"/>
              <a:t>costituito</a:t>
            </a:r>
            <a:r>
              <a:rPr lang="en-US" sz="2000" dirty="0"/>
              <a:t> </a:t>
            </a:r>
            <a:r>
              <a:rPr lang="en-US" sz="2000" dirty="0" err="1"/>
              <a:t>dai</a:t>
            </a:r>
            <a:r>
              <a:rPr lang="en-US" sz="2000" dirty="0"/>
              <a:t> </a:t>
            </a:r>
            <a:r>
              <a:rPr lang="en-US" sz="2000" dirty="0" err="1"/>
              <a:t>neutrini</a:t>
            </a:r>
            <a:r>
              <a:rPr lang="en-US" sz="2000" dirty="0"/>
              <a:t> </a:t>
            </a:r>
            <a:r>
              <a:rPr lang="en-US" sz="2000" dirty="0" err="1"/>
              <a:t>atmosferici</a:t>
            </a:r>
            <a:r>
              <a:rPr lang="en-US" sz="2000" dirty="0"/>
              <a:t>.</a:t>
            </a:r>
          </a:p>
          <a:p>
            <a:r>
              <a:rPr lang="en-US" sz="2000" dirty="0"/>
              <a:t>Per </a:t>
            </a:r>
            <a:r>
              <a:rPr lang="en-US" sz="2000" dirty="0" err="1"/>
              <a:t>questo</a:t>
            </a:r>
            <a:r>
              <a:rPr lang="en-US" sz="2000" dirty="0"/>
              <a:t> </a:t>
            </a:r>
            <a:r>
              <a:rPr lang="en-US" sz="2000" dirty="0" err="1"/>
              <a:t>motivo</a:t>
            </a:r>
            <a:r>
              <a:rPr lang="en-US" sz="2000" dirty="0"/>
              <a:t> al </a:t>
            </a:r>
            <a:r>
              <a:rPr lang="en-US" sz="2000" dirty="0" err="1"/>
              <a:t>giovane</a:t>
            </a:r>
            <a:r>
              <a:rPr lang="en-US" sz="2000" dirty="0"/>
              <a:t> T. </a:t>
            </a:r>
            <a:r>
              <a:rPr lang="en-US" sz="2000" dirty="0" err="1"/>
              <a:t>Kajita</a:t>
            </a:r>
            <a:r>
              <a:rPr lang="en-US" sz="2000" dirty="0"/>
              <a:t> è </a:t>
            </a:r>
            <a:r>
              <a:rPr lang="en-US" sz="2000" dirty="0" err="1"/>
              <a:t>stato</a:t>
            </a:r>
            <a:r>
              <a:rPr lang="en-US" sz="2000" dirty="0"/>
              <a:t> </a:t>
            </a:r>
            <a:r>
              <a:rPr lang="en-US" sz="2000" dirty="0" err="1"/>
              <a:t>chiesto</a:t>
            </a:r>
            <a:r>
              <a:rPr lang="en-US" sz="2000" dirty="0"/>
              <a:t> di </a:t>
            </a:r>
            <a:r>
              <a:rPr lang="en-US" sz="2000" dirty="0" err="1"/>
              <a:t>studiare</a:t>
            </a:r>
            <a:r>
              <a:rPr lang="en-US" sz="2000" dirty="0"/>
              <a:t> </a:t>
            </a:r>
            <a:r>
              <a:rPr lang="en-US" sz="2000" dirty="0" err="1"/>
              <a:t>approfonditamente</a:t>
            </a:r>
            <a:r>
              <a:rPr lang="en-US" sz="2000" dirty="0"/>
              <a:t> </a:t>
            </a:r>
            <a:r>
              <a:rPr lang="en-US" sz="2000" dirty="0" err="1"/>
              <a:t>i</a:t>
            </a:r>
            <a:r>
              <a:rPr lang="en-US" sz="2000" dirty="0"/>
              <a:t> </a:t>
            </a:r>
            <a:r>
              <a:rPr lang="en-US" sz="2000" dirty="0" err="1"/>
              <a:t>neutrini</a:t>
            </a:r>
            <a:r>
              <a:rPr lang="en-US" sz="2000" dirty="0"/>
              <a:t> </a:t>
            </a:r>
            <a:r>
              <a:rPr lang="en-US" sz="2000" dirty="0" err="1"/>
              <a:t>atmosferici</a:t>
            </a:r>
            <a:r>
              <a:rPr lang="en-US" sz="2000" dirty="0"/>
              <a:t> in </a:t>
            </a:r>
            <a:r>
              <a:rPr lang="en-US" sz="2000" dirty="0" err="1"/>
              <a:t>Kamiokande</a:t>
            </a:r>
            <a:endParaRPr lang="en-US" sz="2000" dirty="0"/>
          </a:p>
          <a:p>
            <a:endParaRPr lang="it-IT"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703" y="1237064"/>
            <a:ext cx="3270878" cy="2497318"/>
          </a:xfrm>
          <a:prstGeom prst="rect">
            <a:avLst/>
          </a:prstGeom>
        </p:spPr>
      </p:pic>
    </p:spTree>
    <p:extLst>
      <p:ext uri="{BB962C8B-B14F-4D97-AF65-F5344CB8AC3E}">
        <p14:creationId xmlns:p14="http://schemas.microsoft.com/office/powerpoint/2010/main" val="3808988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
            <a:ext cx="8229600" cy="858065"/>
          </a:xfrm>
        </p:spPr>
        <p:style>
          <a:lnRef idx="1">
            <a:schemeClr val="accent6"/>
          </a:lnRef>
          <a:fillRef idx="2">
            <a:schemeClr val="accent6"/>
          </a:fillRef>
          <a:effectRef idx="1">
            <a:schemeClr val="accent6"/>
          </a:effectRef>
          <a:fontRef idx="minor">
            <a:schemeClr val="dk1"/>
          </a:fontRef>
        </p:style>
        <p:txBody>
          <a:bodyPr>
            <a:normAutofit/>
          </a:bodyPr>
          <a:lstStyle/>
          <a:p>
            <a:r>
              <a:rPr lang="en-US" sz="3600" dirty="0" err="1" smtClean="0"/>
              <a:t>Neutrini</a:t>
            </a:r>
            <a:r>
              <a:rPr lang="en-US" sz="3600" dirty="0" smtClean="0"/>
              <a:t> </a:t>
            </a:r>
            <a:r>
              <a:rPr lang="en-US" sz="3600" dirty="0" err="1" smtClean="0"/>
              <a:t>atmosferici</a:t>
            </a:r>
            <a:endParaRPr lang="en-US" sz="3600" dirty="0"/>
          </a:p>
        </p:txBody>
      </p:sp>
      <p:pic>
        <p:nvPicPr>
          <p:cNvPr id="4" name="Picture 3" descr="atmospheric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13" y="954216"/>
            <a:ext cx="3876064" cy="5903784"/>
          </a:xfrm>
          <a:prstGeom prst="rect">
            <a:avLst/>
          </a:prstGeom>
        </p:spPr>
      </p:pic>
      <p:pic>
        <p:nvPicPr>
          <p:cNvPr id="5" name="Picture 4" descr="tau neutrino 20140324-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7628" y="3844324"/>
            <a:ext cx="3332683" cy="3013676"/>
          </a:xfrm>
          <a:prstGeom prst="rect">
            <a:avLst/>
          </a:prstGeom>
        </p:spPr>
      </p:pic>
      <p:sp>
        <p:nvSpPr>
          <p:cNvPr id="6" name="Rectangle 5"/>
          <p:cNvSpPr/>
          <p:nvPr/>
        </p:nvSpPr>
        <p:spPr>
          <a:xfrm>
            <a:off x="5306541" y="3919838"/>
            <a:ext cx="775729" cy="26773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263081" y="1098378"/>
            <a:ext cx="4132649" cy="1200329"/>
          </a:xfrm>
          <a:prstGeom prst="rect">
            <a:avLst/>
          </a:prstGeom>
          <a:noFill/>
        </p:spPr>
        <p:txBody>
          <a:bodyPr wrap="square" rtlCol="0">
            <a:spAutoFit/>
          </a:bodyPr>
          <a:lstStyle/>
          <a:p>
            <a:r>
              <a:rPr lang="en-US" dirty="0" smtClean="0"/>
              <a:t>I </a:t>
            </a:r>
            <a:r>
              <a:rPr lang="en-US" dirty="0" err="1" smtClean="0"/>
              <a:t>neutrini</a:t>
            </a:r>
            <a:r>
              <a:rPr lang="en-US" dirty="0" smtClean="0"/>
              <a:t> </a:t>
            </a:r>
            <a:r>
              <a:rPr lang="en-US" dirty="0" err="1" smtClean="0"/>
              <a:t>atmosferici</a:t>
            </a:r>
            <a:r>
              <a:rPr lang="en-US" dirty="0" smtClean="0"/>
              <a:t> </a:t>
            </a:r>
            <a:r>
              <a:rPr lang="en-US" dirty="0" err="1" smtClean="0"/>
              <a:t>hanno</a:t>
            </a:r>
            <a:r>
              <a:rPr lang="en-US" dirty="0" smtClean="0"/>
              <a:t> </a:t>
            </a:r>
            <a:r>
              <a:rPr lang="en-US" dirty="0" err="1" smtClean="0"/>
              <a:t>una</a:t>
            </a:r>
            <a:r>
              <a:rPr lang="en-US" dirty="0" smtClean="0"/>
              <a:t> </a:t>
            </a:r>
            <a:r>
              <a:rPr lang="en-US" dirty="0" err="1" smtClean="0"/>
              <a:t>energia</a:t>
            </a:r>
            <a:r>
              <a:rPr lang="en-US" dirty="0" smtClean="0"/>
              <a:t> circa un </a:t>
            </a:r>
            <a:r>
              <a:rPr lang="en-US" dirty="0" err="1" smtClean="0"/>
              <a:t>milione</a:t>
            </a:r>
            <a:r>
              <a:rPr lang="en-US" dirty="0" smtClean="0"/>
              <a:t> di volte </a:t>
            </a:r>
            <a:r>
              <a:rPr lang="en-US" dirty="0" err="1" smtClean="0"/>
              <a:t>maggiore</a:t>
            </a:r>
            <a:r>
              <a:rPr lang="en-US" dirty="0" smtClean="0"/>
              <a:t> </a:t>
            </a:r>
            <a:r>
              <a:rPr lang="en-US" dirty="0" err="1" smtClean="0"/>
              <a:t>dei</a:t>
            </a:r>
            <a:r>
              <a:rPr lang="en-US" dirty="0" smtClean="0"/>
              <a:t> </a:t>
            </a:r>
            <a:r>
              <a:rPr lang="en-US" dirty="0" err="1" smtClean="0"/>
              <a:t>solari</a:t>
            </a:r>
            <a:r>
              <a:rPr lang="en-US" dirty="0" smtClean="0"/>
              <a:t> (</a:t>
            </a:r>
            <a:r>
              <a:rPr lang="en-US" dirty="0" err="1" smtClean="0"/>
              <a:t>GeV</a:t>
            </a:r>
            <a:r>
              <a:rPr lang="en-US" dirty="0" smtClean="0"/>
              <a:t> </a:t>
            </a:r>
            <a:r>
              <a:rPr lang="en-US" dirty="0" err="1" smtClean="0"/>
              <a:t>contro</a:t>
            </a:r>
            <a:r>
              <a:rPr lang="en-US" dirty="0" smtClean="0"/>
              <a:t> </a:t>
            </a:r>
            <a:r>
              <a:rPr lang="en-US" dirty="0" err="1" smtClean="0"/>
              <a:t>eV</a:t>
            </a:r>
            <a:r>
              <a:rPr lang="en-US" dirty="0" smtClean="0"/>
              <a:t>), ma </a:t>
            </a:r>
            <a:r>
              <a:rPr lang="en-US" dirty="0" err="1" smtClean="0"/>
              <a:t>il</a:t>
            </a:r>
            <a:r>
              <a:rPr lang="en-US" dirty="0" smtClean="0"/>
              <a:t> </a:t>
            </a:r>
            <a:r>
              <a:rPr lang="en-US" dirty="0" err="1" smtClean="0"/>
              <a:t>loro</a:t>
            </a:r>
            <a:r>
              <a:rPr lang="en-US" dirty="0" smtClean="0"/>
              <a:t> </a:t>
            </a:r>
            <a:r>
              <a:rPr lang="en-US" dirty="0" err="1" smtClean="0"/>
              <a:t>flusso</a:t>
            </a:r>
            <a:r>
              <a:rPr lang="en-US" dirty="0" smtClean="0"/>
              <a:t> </a:t>
            </a:r>
            <a:r>
              <a:rPr lang="en-US" dirty="0" err="1" smtClean="0"/>
              <a:t>è</a:t>
            </a:r>
            <a:r>
              <a:rPr lang="en-US" dirty="0" smtClean="0"/>
              <a:t> circa cento </a:t>
            </a:r>
            <a:r>
              <a:rPr lang="en-US" dirty="0" err="1" smtClean="0"/>
              <a:t>miliardi</a:t>
            </a:r>
            <a:r>
              <a:rPr lang="en-US" dirty="0" smtClean="0"/>
              <a:t> </a:t>
            </a:r>
            <a:r>
              <a:rPr lang="en-US" dirty="0" err="1" smtClean="0"/>
              <a:t>inferiore</a:t>
            </a:r>
            <a:r>
              <a:rPr lang="en-US" dirty="0" smtClean="0"/>
              <a:t>.</a:t>
            </a:r>
            <a:endParaRPr lang="en-US" dirty="0"/>
          </a:p>
        </p:txBody>
      </p:sp>
      <p:sp>
        <p:nvSpPr>
          <p:cNvPr id="8" name="TextBox 7"/>
          <p:cNvSpPr txBox="1"/>
          <p:nvPr/>
        </p:nvSpPr>
        <p:spPr>
          <a:xfrm>
            <a:off x="4263081" y="2457622"/>
            <a:ext cx="4132649" cy="1200329"/>
          </a:xfrm>
          <a:prstGeom prst="rect">
            <a:avLst/>
          </a:prstGeom>
          <a:noFill/>
        </p:spPr>
        <p:txBody>
          <a:bodyPr wrap="square" rtlCol="0">
            <a:spAutoFit/>
          </a:bodyPr>
          <a:lstStyle/>
          <a:p>
            <a:r>
              <a:rPr lang="en-US" dirty="0" smtClean="0"/>
              <a:t>Il </a:t>
            </a:r>
            <a:r>
              <a:rPr lang="en-US" dirty="0" err="1" smtClean="0"/>
              <a:t>flusso</a:t>
            </a:r>
            <a:r>
              <a:rPr lang="en-US" dirty="0" smtClean="0"/>
              <a:t> di </a:t>
            </a:r>
            <a:r>
              <a:rPr lang="en-US" dirty="0" err="1" smtClean="0"/>
              <a:t>neutrini</a:t>
            </a:r>
            <a:r>
              <a:rPr lang="en-US" dirty="0" smtClean="0"/>
              <a:t> da due </a:t>
            </a:r>
            <a:r>
              <a:rPr lang="en-US" dirty="0" err="1" smtClean="0"/>
              <a:t>direzioni</a:t>
            </a:r>
            <a:r>
              <a:rPr lang="en-US" dirty="0" smtClean="0"/>
              <a:t> </a:t>
            </a:r>
            <a:r>
              <a:rPr lang="en-US" dirty="0" err="1" smtClean="0"/>
              <a:t>opposte</a:t>
            </a:r>
            <a:r>
              <a:rPr lang="en-US" dirty="0" smtClean="0"/>
              <a:t> è lo </a:t>
            </a:r>
            <a:r>
              <a:rPr lang="en-US" dirty="0" err="1" smtClean="0"/>
              <a:t>stesso</a:t>
            </a:r>
            <a:r>
              <a:rPr lang="en-US" dirty="0" smtClean="0"/>
              <a:t>, </a:t>
            </a:r>
            <a:r>
              <a:rPr lang="en-US" dirty="0" smtClean="0"/>
              <a:t>ma </a:t>
            </a:r>
            <a:r>
              <a:rPr lang="en-US" dirty="0" smtClean="0"/>
              <a:t>la </a:t>
            </a:r>
            <a:r>
              <a:rPr lang="en-US" dirty="0" err="1" smtClean="0"/>
              <a:t>distanza</a:t>
            </a:r>
            <a:r>
              <a:rPr lang="en-US" dirty="0" smtClean="0"/>
              <a:t> </a:t>
            </a:r>
            <a:r>
              <a:rPr lang="en-US" dirty="0" smtClean="0"/>
              <a:t>di </a:t>
            </a:r>
            <a:r>
              <a:rPr lang="en-US" dirty="0" err="1" smtClean="0"/>
              <a:t>oscillazione</a:t>
            </a:r>
            <a:r>
              <a:rPr lang="en-US" dirty="0" smtClean="0"/>
              <a:t> </a:t>
            </a:r>
            <a:r>
              <a:rPr lang="en-US" dirty="0" err="1" smtClean="0"/>
              <a:t>diversa</a:t>
            </a:r>
            <a:r>
              <a:rPr lang="en-US" dirty="0" smtClean="0"/>
              <a:t>, per cui le </a:t>
            </a:r>
            <a:r>
              <a:rPr lang="en-US" dirty="0" err="1" smtClean="0"/>
              <a:t>probabilità</a:t>
            </a:r>
            <a:r>
              <a:rPr lang="en-US" dirty="0" smtClean="0"/>
              <a:t> di </a:t>
            </a:r>
            <a:r>
              <a:rPr lang="en-US" dirty="0" err="1" smtClean="0"/>
              <a:t>oscillazione</a:t>
            </a:r>
            <a:r>
              <a:rPr lang="en-US" dirty="0" smtClean="0"/>
              <a:t> </a:t>
            </a:r>
            <a:r>
              <a:rPr lang="en-US" dirty="0" err="1" smtClean="0"/>
              <a:t>saranno</a:t>
            </a:r>
            <a:r>
              <a:rPr lang="en-US" dirty="0" smtClean="0"/>
              <a:t> diverse</a:t>
            </a:r>
            <a:endParaRPr lang="en-US" dirty="0"/>
          </a:p>
        </p:txBody>
      </p:sp>
    </p:spTree>
    <p:extLst>
      <p:ext uri="{BB962C8B-B14F-4D97-AF65-F5344CB8AC3E}">
        <p14:creationId xmlns:p14="http://schemas.microsoft.com/office/powerpoint/2010/main" val="17901723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075"/>
            <a:ext cx="8229600" cy="849167"/>
          </a:xfrm>
        </p:spPr>
        <p:style>
          <a:lnRef idx="1">
            <a:schemeClr val="accent6"/>
          </a:lnRef>
          <a:fillRef idx="2">
            <a:schemeClr val="accent6"/>
          </a:fillRef>
          <a:effectRef idx="1">
            <a:schemeClr val="accent6"/>
          </a:effectRef>
          <a:fontRef idx="minor">
            <a:schemeClr val="dk1"/>
          </a:fontRef>
        </p:style>
        <p:txBody>
          <a:bodyPr>
            <a:normAutofit/>
          </a:bodyPr>
          <a:lstStyle/>
          <a:p>
            <a:r>
              <a:rPr lang="en-US" sz="4000" dirty="0" smtClean="0"/>
              <a:t>Le prime </a:t>
            </a:r>
            <a:r>
              <a:rPr lang="en-US" sz="4000" dirty="0" err="1" smtClean="0"/>
              <a:t>anomalie</a:t>
            </a:r>
            <a:endParaRPr lang="en-US" sz="4000" dirty="0"/>
          </a:p>
        </p:txBody>
      </p:sp>
      <p:sp>
        <p:nvSpPr>
          <p:cNvPr id="3" name="Content Placeholder 2"/>
          <p:cNvSpPr>
            <a:spLocks noGrp="1"/>
          </p:cNvSpPr>
          <p:nvPr>
            <p:ph idx="1"/>
          </p:nvPr>
        </p:nvSpPr>
        <p:spPr>
          <a:xfrm>
            <a:off x="205914" y="1181391"/>
            <a:ext cx="5838898" cy="5456734"/>
          </a:xfrm>
        </p:spPr>
        <p:txBody>
          <a:bodyPr>
            <a:normAutofit/>
          </a:bodyPr>
          <a:lstStyle/>
          <a:p>
            <a:pPr marL="0" indent="0">
              <a:buNone/>
            </a:pPr>
            <a:r>
              <a:rPr lang="en-US" sz="2000" dirty="0" err="1" smtClean="0"/>
              <a:t>Kajita</a:t>
            </a:r>
            <a:r>
              <a:rPr lang="en-US" sz="2000" dirty="0" smtClean="0"/>
              <a:t> </a:t>
            </a:r>
            <a:r>
              <a:rPr lang="en-US" sz="2000" dirty="0" err="1" smtClean="0"/>
              <a:t>aveva</a:t>
            </a:r>
            <a:r>
              <a:rPr lang="en-US" sz="2000" dirty="0" smtClean="0"/>
              <a:t> </a:t>
            </a:r>
            <a:r>
              <a:rPr lang="en-US" sz="2000" dirty="0" err="1" smtClean="0"/>
              <a:t>messo</a:t>
            </a:r>
            <a:r>
              <a:rPr lang="en-US" sz="2000" dirty="0" smtClean="0"/>
              <a:t> a </a:t>
            </a:r>
            <a:r>
              <a:rPr lang="en-US" sz="2000" dirty="0" err="1" smtClean="0"/>
              <a:t>punto</a:t>
            </a:r>
            <a:r>
              <a:rPr lang="en-US" sz="2000" dirty="0" smtClean="0"/>
              <a:t> un </a:t>
            </a:r>
            <a:r>
              <a:rPr lang="en-US" sz="2000" dirty="0" err="1" smtClean="0"/>
              <a:t>algoritmo</a:t>
            </a:r>
            <a:r>
              <a:rPr lang="en-US" sz="2000" dirty="0" smtClean="0"/>
              <a:t> per </a:t>
            </a:r>
            <a:r>
              <a:rPr lang="en-US" sz="2000" dirty="0" err="1" smtClean="0"/>
              <a:t>separare</a:t>
            </a:r>
            <a:r>
              <a:rPr lang="en-US" sz="2000" dirty="0" smtClean="0"/>
              <a:t> </a:t>
            </a:r>
            <a:r>
              <a:rPr lang="en-US" sz="2000" dirty="0" err="1" smtClean="0"/>
              <a:t>elettroni</a:t>
            </a:r>
            <a:r>
              <a:rPr lang="en-US" sz="2000" dirty="0" smtClean="0"/>
              <a:t> da </a:t>
            </a:r>
            <a:r>
              <a:rPr lang="en-US" sz="2000" dirty="0" err="1" smtClean="0"/>
              <a:t>muoni</a:t>
            </a:r>
            <a:r>
              <a:rPr lang="en-US" sz="2000" dirty="0" smtClean="0"/>
              <a:t> in </a:t>
            </a:r>
            <a:r>
              <a:rPr lang="en-US" sz="2000" dirty="0" err="1" smtClean="0"/>
              <a:t>Kamiokande</a:t>
            </a:r>
            <a:r>
              <a:rPr lang="en-US" sz="2000" dirty="0"/>
              <a:t> </a:t>
            </a:r>
            <a:r>
              <a:rPr lang="en-US" sz="2000" dirty="0" smtClean="0"/>
              <a:t>(</a:t>
            </a:r>
            <a:r>
              <a:rPr lang="en-US" sz="2000" dirty="0" err="1" smtClean="0"/>
              <a:t>questo</a:t>
            </a:r>
            <a:r>
              <a:rPr lang="en-US" sz="2000" dirty="0" smtClean="0"/>
              <a:t> </a:t>
            </a:r>
            <a:r>
              <a:rPr lang="en-US" sz="2000" dirty="0" err="1" smtClean="0"/>
              <a:t>permetteva</a:t>
            </a:r>
            <a:r>
              <a:rPr lang="en-US" sz="2000" dirty="0" smtClean="0"/>
              <a:t> di </a:t>
            </a:r>
            <a:r>
              <a:rPr lang="en-US" sz="2000" dirty="0" err="1" smtClean="0"/>
              <a:t>limitare</a:t>
            </a:r>
            <a:r>
              <a:rPr lang="en-US" sz="2000" dirty="0" smtClean="0"/>
              <a:t> </a:t>
            </a:r>
            <a:r>
              <a:rPr lang="en-US" sz="2000" dirty="0" err="1" smtClean="0"/>
              <a:t>i</a:t>
            </a:r>
            <a:r>
              <a:rPr lang="en-US" sz="2000" dirty="0" smtClean="0"/>
              <a:t> </a:t>
            </a:r>
            <a:r>
              <a:rPr lang="en-US" sz="2000" dirty="0" err="1" smtClean="0"/>
              <a:t>fondi</a:t>
            </a:r>
            <a:r>
              <a:rPr lang="en-US" sz="2000" dirty="0" smtClean="0"/>
              <a:t> al proton </a:t>
            </a:r>
            <a:r>
              <a:rPr lang="en-US" sz="2000" dirty="0" smtClean="0"/>
              <a:t>decay).</a:t>
            </a:r>
            <a:endParaRPr lang="en-US" sz="2000" dirty="0" smtClean="0"/>
          </a:p>
          <a:p>
            <a:pPr marL="0" indent="0">
              <a:buNone/>
            </a:pPr>
            <a:r>
              <a:rPr lang="en-US" sz="2000" dirty="0" err="1" smtClean="0"/>
              <a:t>Una</a:t>
            </a:r>
            <a:r>
              <a:rPr lang="en-US" sz="2000" dirty="0" smtClean="0"/>
              <a:t> </a:t>
            </a:r>
            <a:r>
              <a:rPr lang="en-US" sz="2000" dirty="0" err="1" smtClean="0"/>
              <a:t>semplice</a:t>
            </a:r>
            <a:r>
              <a:rPr lang="en-US" sz="2000" dirty="0" smtClean="0"/>
              <a:t> </a:t>
            </a:r>
            <a:r>
              <a:rPr lang="en-US" sz="2000" dirty="0" err="1" smtClean="0"/>
              <a:t>stima</a:t>
            </a:r>
            <a:r>
              <a:rPr lang="en-US" sz="2000" dirty="0" smtClean="0"/>
              <a:t> del </a:t>
            </a:r>
            <a:r>
              <a:rPr lang="en-US" sz="2000" dirty="0" err="1" smtClean="0"/>
              <a:t>rapporto</a:t>
            </a:r>
            <a:r>
              <a:rPr lang="en-US" sz="2000" dirty="0" smtClean="0"/>
              <a:t> </a:t>
            </a:r>
            <a:r>
              <a:rPr lang="en-US" sz="2000" dirty="0" smtClean="0">
                <a:latin typeface="Symbol" charset="2"/>
                <a:cs typeface="Symbol" charset="2"/>
              </a:rPr>
              <a:t>n</a:t>
            </a:r>
            <a:r>
              <a:rPr lang="en-US" sz="2000" baseline="-25000" dirty="0" smtClean="0"/>
              <a:t>e</a:t>
            </a:r>
            <a:r>
              <a:rPr lang="en-US" sz="2000" dirty="0" smtClean="0"/>
              <a:t>/</a:t>
            </a:r>
            <a:r>
              <a:rPr lang="en-US" sz="2000" dirty="0" smtClean="0">
                <a:latin typeface="Symbol" charset="2"/>
                <a:cs typeface="Symbol" charset="2"/>
              </a:rPr>
              <a:t>n</a:t>
            </a:r>
            <a:r>
              <a:rPr lang="en-US" sz="2000" baseline="-25000" dirty="0" smtClean="0">
                <a:latin typeface="Symbol" charset="2"/>
                <a:cs typeface="Symbol" charset="2"/>
              </a:rPr>
              <a:t>m</a:t>
            </a:r>
            <a:r>
              <a:rPr lang="en-US" sz="2000" dirty="0" smtClean="0"/>
              <a:t> </a:t>
            </a:r>
            <a:r>
              <a:rPr lang="en-US" sz="2000" dirty="0" err="1" smtClean="0"/>
              <a:t>nella</a:t>
            </a:r>
            <a:r>
              <a:rPr lang="en-US" sz="2000" dirty="0" smtClean="0"/>
              <a:t> catena di </a:t>
            </a:r>
            <a:r>
              <a:rPr lang="en-US" sz="2000" dirty="0" err="1" smtClean="0"/>
              <a:t>decadimento</a:t>
            </a:r>
            <a:r>
              <a:rPr lang="en-US" sz="2000" dirty="0" smtClean="0"/>
              <a:t> </a:t>
            </a:r>
            <a:r>
              <a:rPr lang="en-US" sz="2000" dirty="0" err="1" smtClean="0"/>
              <a:t>dei</a:t>
            </a:r>
            <a:r>
              <a:rPr lang="en-US" sz="2000" dirty="0" smtClean="0"/>
              <a:t> </a:t>
            </a:r>
            <a:r>
              <a:rPr lang="en-US" sz="2000" dirty="0" err="1" smtClean="0"/>
              <a:t>raggi</a:t>
            </a:r>
            <a:r>
              <a:rPr lang="en-US" sz="2000" dirty="0" smtClean="0"/>
              <a:t> </a:t>
            </a:r>
            <a:r>
              <a:rPr lang="en-US" sz="2000" dirty="0" err="1" smtClean="0"/>
              <a:t>cosmici</a:t>
            </a:r>
            <a:r>
              <a:rPr lang="en-US" sz="2000" dirty="0" smtClean="0"/>
              <a:t> </a:t>
            </a:r>
            <a:r>
              <a:rPr lang="en-US" sz="2000" dirty="0" err="1" smtClean="0"/>
              <a:t>fissa</a:t>
            </a:r>
            <a:r>
              <a:rPr lang="en-US" sz="2000" dirty="0" smtClean="0"/>
              <a:t> </a:t>
            </a:r>
            <a:r>
              <a:rPr lang="en-US" sz="2000" dirty="0" err="1" smtClean="0"/>
              <a:t>il</a:t>
            </a:r>
            <a:r>
              <a:rPr lang="en-US" sz="2000" dirty="0" smtClean="0"/>
              <a:t> </a:t>
            </a:r>
            <a:r>
              <a:rPr lang="en-US" sz="2000" dirty="0" err="1" smtClean="0"/>
              <a:t>valore</a:t>
            </a:r>
            <a:r>
              <a:rPr lang="en-US" sz="2000" dirty="0" smtClean="0"/>
              <a:t> 1/2.</a:t>
            </a:r>
          </a:p>
          <a:p>
            <a:pPr marL="0" indent="0">
              <a:buNone/>
            </a:pPr>
            <a:r>
              <a:rPr lang="en-US" sz="2000" dirty="0" err="1" smtClean="0"/>
              <a:t>Sperimentalmente</a:t>
            </a:r>
            <a:r>
              <a:rPr lang="en-US" sz="2000" dirty="0" smtClean="0"/>
              <a:t> </a:t>
            </a:r>
            <a:r>
              <a:rPr lang="en-US" sz="2000" dirty="0" err="1" smtClean="0"/>
              <a:t>Kamiokande</a:t>
            </a:r>
            <a:r>
              <a:rPr lang="en-US" sz="2000" dirty="0" smtClean="0"/>
              <a:t> </a:t>
            </a:r>
            <a:r>
              <a:rPr lang="en-US" sz="2000" dirty="0" err="1" smtClean="0"/>
              <a:t>trovava</a:t>
            </a:r>
            <a:r>
              <a:rPr lang="en-US" sz="2000" dirty="0" smtClean="0"/>
              <a:t> </a:t>
            </a:r>
            <a:r>
              <a:rPr lang="en-US" sz="2000" dirty="0" err="1" smtClean="0"/>
              <a:t>il</a:t>
            </a:r>
            <a:r>
              <a:rPr lang="en-US" sz="2000" dirty="0" smtClean="0"/>
              <a:t> </a:t>
            </a:r>
            <a:r>
              <a:rPr lang="en-US" sz="2000" dirty="0" err="1" smtClean="0"/>
              <a:t>valore</a:t>
            </a:r>
            <a:r>
              <a:rPr lang="en-US" sz="2000" dirty="0" smtClean="0"/>
              <a:t> 1/1</a:t>
            </a:r>
          </a:p>
          <a:p>
            <a:pPr marL="0" indent="0">
              <a:buNone/>
            </a:pPr>
            <a:r>
              <a:rPr lang="en-US" sz="2000" dirty="0" smtClean="0"/>
              <a:t>Questa </a:t>
            </a:r>
            <a:r>
              <a:rPr lang="en-US" sz="2000" dirty="0" err="1" smtClean="0"/>
              <a:t>anomalia</a:t>
            </a:r>
            <a:r>
              <a:rPr lang="en-US" sz="2000" dirty="0" smtClean="0"/>
              <a:t> ha </a:t>
            </a:r>
            <a:r>
              <a:rPr lang="en-US" sz="2000" dirty="0" err="1" smtClean="0"/>
              <a:t>cominciato</a:t>
            </a:r>
            <a:r>
              <a:rPr lang="en-US" sz="2000" dirty="0" smtClean="0"/>
              <a:t> a </a:t>
            </a:r>
            <a:r>
              <a:rPr lang="en-US" sz="2000" dirty="0" err="1" smtClean="0"/>
              <a:t>sopravvivere</a:t>
            </a:r>
            <a:r>
              <a:rPr lang="en-US" sz="2000" dirty="0" smtClean="0"/>
              <a:t> a </a:t>
            </a:r>
            <a:r>
              <a:rPr lang="en-US" sz="2000" dirty="0" err="1" smtClean="0"/>
              <a:t>tutti</a:t>
            </a:r>
            <a:r>
              <a:rPr lang="en-US" sz="2000" dirty="0" smtClean="0"/>
              <a:t> </a:t>
            </a:r>
            <a:r>
              <a:rPr lang="en-US" sz="2000" dirty="0" err="1" smtClean="0"/>
              <a:t>i</a:t>
            </a:r>
            <a:r>
              <a:rPr lang="en-US" sz="2000" dirty="0" smtClean="0"/>
              <a:t> cross-check </a:t>
            </a:r>
            <a:r>
              <a:rPr lang="en-US" sz="2000" dirty="0" err="1" smtClean="0"/>
              <a:t>ed</a:t>
            </a:r>
            <a:r>
              <a:rPr lang="en-US" sz="2000" dirty="0" smtClean="0"/>
              <a:t> </a:t>
            </a:r>
            <a:r>
              <a:rPr lang="en-US" sz="2000" dirty="0" err="1" smtClean="0"/>
              <a:t>è</a:t>
            </a:r>
            <a:r>
              <a:rPr lang="en-US" sz="2000" dirty="0" smtClean="0"/>
              <a:t> </a:t>
            </a:r>
            <a:r>
              <a:rPr lang="en-US" sz="2000" dirty="0" err="1" smtClean="0"/>
              <a:t>diventata</a:t>
            </a:r>
            <a:r>
              <a:rPr lang="en-US" sz="2000" dirty="0" smtClean="0"/>
              <a:t> </a:t>
            </a:r>
            <a:r>
              <a:rPr lang="en-US" sz="2000" dirty="0" err="1" smtClean="0"/>
              <a:t>uno</a:t>
            </a:r>
            <a:r>
              <a:rPr lang="en-US" sz="2000" dirty="0" smtClean="0"/>
              <a:t> </a:t>
            </a:r>
            <a:r>
              <a:rPr lang="en-US" sz="2000" dirty="0" err="1" smtClean="0"/>
              <a:t>dei</a:t>
            </a:r>
            <a:r>
              <a:rPr lang="en-US" sz="2000" dirty="0" smtClean="0"/>
              <a:t> </a:t>
            </a:r>
            <a:r>
              <a:rPr lang="en-US" sz="2000" dirty="0" err="1" smtClean="0"/>
              <a:t>temi</a:t>
            </a:r>
            <a:r>
              <a:rPr lang="en-US" sz="2000" dirty="0" smtClean="0"/>
              <a:t> di </a:t>
            </a:r>
            <a:r>
              <a:rPr lang="en-US" sz="2000" dirty="0" err="1" smtClean="0"/>
              <a:t>ricerca</a:t>
            </a:r>
            <a:r>
              <a:rPr lang="en-US" sz="2000" dirty="0" smtClean="0"/>
              <a:t> </a:t>
            </a:r>
            <a:r>
              <a:rPr lang="en-US" sz="2000" dirty="0" err="1" smtClean="0"/>
              <a:t>principali</a:t>
            </a:r>
            <a:r>
              <a:rPr lang="en-US" sz="2000" dirty="0" smtClean="0"/>
              <a:t> di </a:t>
            </a:r>
            <a:r>
              <a:rPr lang="en-US" sz="2000" dirty="0" err="1" smtClean="0"/>
              <a:t>Kamiokande</a:t>
            </a:r>
            <a:r>
              <a:rPr lang="en-US" sz="2000" dirty="0" smtClean="0"/>
              <a:t>.</a:t>
            </a:r>
          </a:p>
          <a:p>
            <a:pPr marL="0" indent="0">
              <a:buNone/>
            </a:pPr>
            <a:r>
              <a:rPr lang="en-US" sz="2000" dirty="0" smtClean="0"/>
              <a:t>Le </a:t>
            </a:r>
            <a:r>
              <a:rPr lang="en-US" sz="2000" dirty="0" err="1" smtClean="0"/>
              <a:t>oscillazioni</a:t>
            </a:r>
            <a:r>
              <a:rPr lang="en-US" sz="2000" dirty="0" smtClean="0"/>
              <a:t> di </a:t>
            </a:r>
            <a:r>
              <a:rPr lang="en-US" sz="2000" dirty="0" err="1" smtClean="0"/>
              <a:t>neutrini</a:t>
            </a:r>
            <a:r>
              <a:rPr lang="en-US" sz="2000" dirty="0" smtClean="0"/>
              <a:t> </a:t>
            </a:r>
            <a:r>
              <a:rPr lang="en-US" sz="2000" dirty="0" err="1" smtClean="0"/>
              <a:t>possono</a:t>
            </a:r>
            <a:r>
              <a:rPr lang="en-US" sz="2000" dirty="0" smtClean="0"/>
              <a:t> </a:t>
            </a:r>
            <a:r>
              <a:rPr lang="en-US" sz="2000" dirty="0" err="1" smtClean="0"/>
              <a:t>essere</a:t>
            </a:r>
            <a:r>
              <a:rPr lang="en-US" sz="2000" dirty="0" smtClean="0"/>
              <a:t> </a:t>
            </a:r>
            <a:r>
              <a:rPr lang="en-US" sz="2000" dirty="0" err="1" smtClean="0"/>
              <a:t>una</a:t>
            </a:r>
            <a:r>
              <a:rPr lang="en-US" sz="2000" dirty="0" smtClean="0"/>
              <a:t> </a:t>
            </a:r>
            <a:r>
              <a:rPr lang="en-US" sz="2000" dirty="0" err="1" smtClean="0"/>
              <a:t>spiegazione</a:t>
            </a:r>
            <a:r>
              <a:rPr lang="en-US" sz="2000" dirty="0" smtClean="0"/>
              <a:t> di </a:t>
            </a:r>
            <a:r>
              <a:rPr lang="en-US" sz="2000" dirty="0" err="1" smtClean="0"/>
              <a:t>questo</a:t>
            </a:r>
            <a:r>
              <a:rPr lang="en-US" sz="2000" dirty="0" smtClean="0"/>
              <a:t> </a:t>
            </a:r>
            <a:r>
              <a:rPr lang="en-US" sz="2000" dirty="0" err="1" smtClean="0"/>
              <a:t>fenomeno</a:t>
            </a:r>
            <a:r>
              <a:rPr lang="en-US" sz="2000" dirty="0" smtClean="0"/>
              <a:t>.</a:t>
            </a:r>
          </a:p>
          <a:p>
            <a:pPr marL="0" indent="0">
              <a:buNone/>
            </a:pPr>
            <a:r>
              <a:rPr lang="en-US" sz="2000" dirty="0" err="1" smtClean="0"/>
              <a:t>Kamiokande</a:t>
            </a:r>
            <a:r>
              <a:rPr lang="en-US" sz="2000" dirty="0" smtClean="0"/>
              <a:t> ha </a:t>
            </a:r>
            <a:r>
              <a:rPr lang="en-US" sz="2000" dirty="0" err="1" smtClean="0"/>
              <a:t>pubblicato</a:t>
            </a:r>
            <a:r>
              <a:rPr lang="en-US" sz="2000" dirty="0" smtClean="0"/>
              <a:t> lo studio di </a:t>
            </a:r>
            <a:r>
              <a:rPr lang="en-US" sz="2000" dirty="0" err="1" smtClean="0"/>
              <a:t>questa</a:t>
            </a:r>
            <a:r>
              <a:rPr lang="en-US" sz="2000" dirty="0" smtClean="0"/>
              <a:t> </a:t>
            </a:r>
            <a:r>
              <a:rPr lang="en-US" sz="2000" dirty="0" err="1" smtClean="0"/>
              <a:t>anomalia</a:t>
            </a:r>
            <a:r>
              <a:rPr lang="en-US" sz="2000" dirty="0" smtClean="0"/>
              <a:t>, ma la </a:t>
            </a:r>
            <a:r>
              <a:rPr lang="en-US" sz="2000" dirty="0" err="1" smtClean="0"/>
              <a:t>significanza</a:t>
            </a:r>
            <a:r>
              <a:rPr lang="en-US" sz="2000" dirty="0" smtClean="0"/>
              <a:t> </a:t>
            </a:r>
            <a:r>
              <a:rPr lang="en-US" sz="2000" dirty="0" err="1" smtClean="0"/>
              <a:t>statistica</a:t>
            </a:r>
            <a:r>
              <a:rPr lang="en-US" sz="2000" dirty="0" smtClean="0"/>
              <a:t> non era </a:t>
            </a:r>
            <a:r>
              <a:rPr lang="en-US" sz="2000" dirty="0" err="1" smtClean="0"/>
              <a:t>sufficiente</a:t>
            </a:r>
            <a:r>
              <a:rPr lang="en-US" sz="2000" dirty="0" smtClean="0"/>
              <a:t> per </a:t>
            </a:r>
            <a:r>
              <a:rPr lang="en-US" sz="2000" dirty="0" err="1" smtClean="0"/>
              <a:t>dimostrare</a:t>
            </a:r>
            <a:r>
              <a:rPr lang="en-US" sz="2000" dirty="0" smtClean="0"/>
              <a:t> di </a:t>
            </a:r>
            <a:r>
              <a:rPr lang="en-US" sz="2000" dirty="0" err="1" smtClean="0"/>
              <a:t>avere</a:t>
            </a:r>
            <a:r>
              <a:rPr lang="en-US" sz="2000" dirty="0" smtClean="0"/>
              <a:t> </a:t>
            </a:r>
            <a:r>
              <a:rPr lang="en-US" sz="2000" dirty="0" err="1" smtClean="0"/>
              <a:t>osservato</a:t>
            </a:r>
            <a:r>
              <a:rPr lang="en-US" sz="2000" dirty="0" smtClean="0"/>
              <a:t> </a:t>
            </a:r>
            <a:r>
              <a:rPr lang="en-US" sz="2000" dirty="0" err="1" smtClean="0"/>
              <a:t>oscillazioni</a:t>
            </a:r>
            <a:r>
              <a:rPr lang="en-US" sz="2000" dirty="0" smtClean="0"/>
              <a:t> di </a:t>
            </a:r>
            <a:r>
              <a:rPr lang="en-US" sz="2000" dirty="0" err="1" smtClean="0"/>
              <a:t>neutrini</a:t>
            </a:r>
            <a:r>
              <a:rPr lang="en-US" sz="2000" dirty="0" smtClean="0"/>
              <a:t> </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4960" y="1058946"/>
            <a:ext cx="2527560" cy="5354154"/>
          </a:xfrm>
          <a:prstGeom prst="rect">
            <a:avLst/>
          </a:prstGeom>
        </p:spPr>
      </p:pic>
    </p:spTree>
    <p:extLst>
      <p:ext uri="{BB962C8B-B14F-4D97-AF65-F5344CB8AC3E}">
        <p14:creationId xmlns:p14="http://schemas.microsoft.com/office/powerpoint/2010/main" val="2524934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8227"/>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dirty="0" err="1" smtClean="0"/>
              <a:t>SuperKamiokande</a:t>
            </a:r>
            <a:endParaRPr lang="en-US" dirty="0"/>
          </a:p>
        </p:txBody>
      </p:sp>
      <p:pic>
        <p:nvPicPr>
          <p:cNvPr id="4" name="Picture 3" descr="SK3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022" y="2294477"/>
            <a:ext cx="6702168" cy="4563523"/>
          </a:xfrm>
          <a:prstGeom prst="rect">
            <a:avLst/>
          </a:prstGeom>
        </p:spPr>
      </p:pic>
      <p:sp>
        <p:nvSpPr>
          <p:cNvPr id="5" name="TextBox 4"/>
          <p:cNvSpPr txBox="1"/>
          <p:nvPr/>
        </p:nvSpPr>
        <p:spPr>
          <a:xfrm>
            <a:off x="384432" y="940486"/>
            <a:ext cx="8141730" cy="646331"/>
          </a:xfrm>
          <a:prstGeom prst="rect">
            <a:avLst/>
          </a:prstGeom>
          <a:noFill/>
        </p:spPr>
        <p:txBody>
          <a:bodyPr wrap="square" rtlCol="0">
            <a:spAutoFit/>
          </a:bodyPr>
          <a:lstStyle/>
          <a:p>
            <a:r>
              <a:rPr lang="en-US" dirty="0" err="1" smtClean="0"/>
              <a:t>Dato</a:t>
            </a:r>
            <a:r>
              <a:rPr lang="en-US" dirty="0" smtClean="0"/>
              <a:t> </a:t>
            </a:r>
            <a:r>
              <a:rPr lang="en-US" dirty="0" err="1" smtClean="0"/>
              <a:t>il</a:t>
            </a:r>
            <a:r>
              <a:rPr lang="en-US" dirty="0" smtClean="0"/>
              <a:t> </a:t>
            </a:r>
            <a:r>
              <a:rPr lang="en-US" dirty="0" err="1" smtClean="0"/>
              <a:t>successo</a:t>
            </a:r>
            <a:r>
              <a:rPr lang="en-US" dirty="0" smtClean="0"/>
              <a:t> di </a:t>
            </a:r>
            <a:r>
              <a:rPr lang="en-US" dirty="0" err="1" smtClean="0"/>
              <a:t>Kamiokande</a:t>
            </a:r>
            <a:r>
              <a:rPr lang="en-US" dirty="0" smtClean="0"/>
              <a:t>, in </a:t>
            </a:r>
            <a:r>
              <a:rPr lang="en-US" dirty="0" err="1" smtClean="0"/>
              <a:t>Giappone</a:t>
            </a:r>
            <a:r>
              <a:rPr lang="en-US" dirty="0" smtClean="0"/>
              <a:t> </a:t>
            </a:r>
            <a:r>
              <a:rPr lang="en-US" dirty="0" err="1" smtClean="0"/>
              <a:t>si</a:t>
            </a:r>
            <a:r>
              <a:rPr lang="en-US" dirty="0" smtClean="0"/>
              <a:t> </a:t>
            </a:r>
            <a:r>
              <a:rPr lang="en-US" dirty="0" err="1" smtClean="0"/>
              <a:t>è</a:t>
            </a:r>
            <a:r>
              <a:rPr lang="en-US" dirty="0" smtClean="0"/>
              <a:t> </a:t>
            </a:r>
            <a:r>
              <a:rPr lang="en-US" dirty="0" err="1" smtClean="0"/>
              <a:t>deciso</a:t>
            </a:r>
            <a:r>
              <a:rPr lang="en-US" dirty="0" smtClean="0"/>
              <a:t> di </a:t>
            </a:r>
            <a:r>
              <a:rPr lang="en-US" dirty="0" err="1" smtClean="0"/>
              <a:t>costruire</a:t>
            </a:r>
            <a:r>
              <a:rPr lang="en-US" dirty="0" smtClean="0"/>
              <a:t> un upgrade da 50000 ton, un </a:t>
            </a:r>
            <a:r>
              <a:rPr lang="en-US" dirty="0" err="1" smtClean="0"/>
              <a:t>cilindro</a:t>
            </a:r>
            <a:r>
              <a:rPr lang="en-US" dirty="0" smtClean="0"/>
              <a:t> di 40 m di </a:t>
            </a:r>
            <a:r>
              <a:rPr lang="en-US" dirty="0" err="1" smtClean="0"/>
              <a:t>diametro</a:t>
            </a:r>
            <a:r>
              <a:rPr lang="en-US" dirty="0" smtClean="0"/>
              <a:t> e 40 m di </a:t>
            </a:r>
            <a:r>
              <a:rPr lang="en-US" dirty="0" err="1" smtClean="0"/>
              <a:t>altezza</a:t>
            </a:r>
            <a:endParaRPr lang="en-US" dirty="0"/>
          </a:p>
        </p:txBody>
      </p:sp>
    </p:spTree>
    <p:extLst>
      <p:ext uri="{BB962C8B-B14F-4D97-AF65-F5344CB8AC3E}">
        <p14:creationId xmlns:p14="http://schemas.microsoft.com/office/powerpoint/2010/main" val="3372842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per-Kamiokan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300"/>
            <a:ext cx="9144000" cy="6121190"/>
          </a:xfrm>
          <a:prstGeom prst="rect">
            <a:avLst/>
          </a:prstGeom>
        </p:spPr>
      </p:pic>
    </p:spTree>
    <p:extLst>
      <p:ext uri="{BB962C8B-B14F-4D97-AF65-F5344CB8AC3E}">
        <p14:creationId xmlns:p14="http://schemas.microsoft.com/office/powerpoint/2010/main" val="24466322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931" y="0"/>
            <a:ext cx="8412869" cy="859098"/>
          </a:xfrm>
        </p:spPr>
        <p:style>
          <a:lnRef idx="0">
            <a:schemeClr val="accent6"/>
          </a:lnRef>
          <a:fillRef idx="3">
            <a:schemeClr val="accent6"/>
          </a:fillRef>
          <a:effectRef idx="3">
            <a:schemeClr val="accent6"/>
          </a:effectRef>
          <a:fontRef idx="minor">
            <a:schemeClr val="lt1"/>
          </a:fontRef>
        </p:style>
        <p:txBody>
          <a:bodyPr>
            <a:normAutofit/>
          </a:bodyPr>
          <a:lstStyle/>
          <a:p>
            <a:r>
              <a:rPr lang="en-US" sz="3600" dirty="0" smtClean="0"/>
              <a:t>Il </a:t>
            </a:r>
            <a:r>
              <a:rPr lang="en-US" sz="3600" dirty="0" err="1" smtClean="0"/>
              <a:t>Modello</a:t>
            </a:r>
            <a:r>
              <a:rPr lang="en-US" sz="3600" dirty="0" smtClean="0"/>
              <a:t> Standard</a:t>
            </a:r>
            <a:endParaRPr lang="en-US" sz="3600" dirty="0"/>
          </a:p>
        </p:txBody>
      </p:sp>
      <p:pic>
        <p:nvPicPr>
          <p:cNvPr id="4" name="Content Placeholder 3" descr="Standard_model_infographic.pn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457200" y="1551460"/>
            <a:ext cx="8229600" cy="4574704"/>
          </a:xfrm>
        </p:spPr>
      </p:pic>
      <p:sp>
        <p:nvSpPr>
          <p:cNvPr id="5" name="TextBox 4"/>
          <p:cNvSpPr txBox="1"/>
          <p:nvPr/>
        </p:nvSpPr>
        <p:spPr>
          <a:xfrm>
            <a:off x="1407297" y="1274461"/>
            <a:ext cx="1318054" cy="276999"/>
          </a:xfrm>
          <a:prstGeom prst="rect">
            <a:avLst/>
          </a:prstGeom>
          <a:noFill/>
        </p:spPr>
        <p:txBody>
          <a:bodyPr wrap="square" rtlCol="0">
            <a:spAutoFit/>
          </a:bodyPr>
          <a:lstStyle/>
          <a:p>
            <a:r>
              <a:rPr lang="en-US" sz="1200" dirty="0" err="1" smtClean="0"/>
              <a:t>Materia</a:t>
            </a:r>
            <a:r>
              <a:rPr lang="en-US" sz="1200" dirty="0" smtClean="0"/>
              <a:t> </a:t>
            </a:r>
            <a:r>
              <a:rPr lang="en-US" sz="1200" dirty="0" err="1" smtClean="0"/>
              <a:t>ordinaria</a:t>
            </a:r>
            <a:endParaRPr lang="en-US" sz="1200" dirty="0"/>
          </a:p>
        </p:txBody>
      </p:sp>
      <p:sp>
        <p:nvSpPr>
          <p:cNvPr id="7" name="TextBox 6"/>
          <p:cNvSpPr txBox="1"/>
          <p:nvPr/>
        </p:nvSpPr>
        <p:spPr>
          <a:xfrm>
            <a:off x="2877751" y="1274461"/>
            <a:ext cx="1318054" cy="276999"/>
          </a:xfrm>
          <a:prstGeom prst="rect">
            <a:avLst/>
          </a:prstGeom>
          <a:noFill/>
        </p:spPr>
        <p:txBody>
          <a:bodyPr wrap="square" rtlCol="0">
            <a:spAutoFit/>
          </a:bodyPr>
          <a:lstStyle/>
          <a:p>
            <a:r>
              <a:rPr lang="en-US" sz="1200" dirty="0" err="1" smtClean="0"/>
              <a:t>Materia</a:t>
            </a:r>
            <a:r>
              <a:rPr lang="en-US" sz="1200" dirty="0" smtClean="0"/>
              <a:t> </a:t>
            </a:r>
            <a:r>
              <a:rPr lang="en-US" sz="1200" dirty="0" err="1" smtClean="0"/>
              <a:t>esotica</a:t>
            </a:r>
            <a:endParaRPr lang="en-US" sz="1200" dirty="0"/>
          </a:p>
        </p:txBody>
      </p:sp>
      <p:sp>
        <p:nvSpPr>
          <p:cNvPr id="8" name="TextBox 7"/>
          <p:cNvSpPr txBox="1"/>
          <p:nvPr/>
        </p:nvSpPr>
        <p:spPr>
          <a:xfrm>
            <a:off x="4558271" y="1259700"/>
            <a:ext cx="1499286" cy="276999"/>
          </a:xfrm>
          <a:prstGeom prst="rect">
            <a:avLst/>
          </a:prstGeom>
          <a:noFill/>
        </p:spPr>
        <p:txBody>
          <a:bodyPr wrap="square" rtlCol="0">
            <a:spAutoFit/>
          </a:bodyPr>
          <a:lstStyle/>
          <a:p>
            <a:r>
              <a:rPr lang="en-US" sz="1200" dirty="0" err="1" smtClean="0"/>
              <a:t>Propagatori</a:t>
            </a:r>
            <a:r>
              <a:rPr lang="en-US" sz="1200" dirty="0" smtClean="0"/>
              <a:t> di </a:t>
            </a:r>
            <a:r>
              <a:rPr lang="en-US" sz="1200" dirty="0" err="1" smtClean="0"/>
              <a:t>forze</a:t>
            </a:r>
            <a:endParaRPr lang="en-US" sz="1200" dirty="0"/>
          </a:p>
        </p:txBody>
      </p:sp>
      <p:sp>
        <p:nvSpPr>
          <p:cNvPr id="9" name="TextBox 8"/>
          <p:cNvSpPr txBox="1"/>
          <p:nvPr/>
        </p:nvSpPr>
        <p:spPr>
          <a:xfrm>
            <a:off x="6057557" y="1259700"/>
            <a:ext cx="1499286" cy="276999"/>
          </a:xfrm>
          <a:prstGeom prst="rect">
            <a:avLst/>
          </a:prstGeom>
          <a:noFill/>
        </p:spPr>
        <p:txBody>
          <a:bodyPr wrap="square" rtlCol="0">
            <a:spAutoFit/>
          </a:bodyPr>
          <a:lstStyle/>
          <a:p>
            <a:r>
              <a:rPr lang="en-US" sz="1200" dirty="0" err="1" smtClean="0"/>
              <a:t>Generatore</a:t>
            </a:r>
            <a:r>
              <a:rPr lang="en-US" sz="1200" dirty="0" smtClean="0"/>
              <a:t> di masse</a:t>
            </a:r>
            <a:endParaRPr lang="en-US" sz="1200" dirty="0"/>
          </a:p>
        </p:txBody>
      </p:sp>
      <p:sp>
        <p:nvSpPr>
          <p:cNvPr id="10" name="TextBox 9"/>
          <p:cNvSpPr txBox="1"/>
          <p:nvPr/>
        </p:nvSpPr>
        <p:spPr>
          <a:xfrm>
            <a:off x="6889578" y="1013419"/>
            <a:ext cx="1797221" cy="276999"/>
          </a:xfrm>
          <a:prstGeom prst="rect">
            <a:avLst/>
          </a:prstGeom>
          <a:noFill/>
        </p:spPr>
        <p:txBody>
          <a:bodyPr wrap="square" rtlCol="0">
            <a:spAutoFit/>
          </a:bodyPr>
          <a:lstStyle/>
          <a:p>
            <a:r>
              <a:rPr lang="en-US" sz="1200" dirty="0" smtClean="0"/>
              <a:t>Non </a:t>
            </a:r>
            <a:r>
              <a:rPr lang="en-US" sz="1200" dirty="0" err="1" smtClean="0"/>
              <a:t>inclusi</a:t>
            </a:r>
            <a:r>
              <a:rPr lang="en-US" sz="1200" dirty="0" smtClean="0"/>
              <a:t> </a:t>
            </a:r>
            <a:r>
              <a:rPr lang="en-US" sz="1200" dirty="0" err="1" smtClean="0"/>
              <a:t>nel</a:t>
            </a:r>
            <a:r>
              <a:rPr lang="en-US" sz="1200" dirty="0" smtClean="0"/>
              <a:t> </a:t>
            </a:r>
            <a:r>
              <a:rPr lang="en-US" sz="1200" dirty="0" err="1" smtClean="0"/>
              <a:t>modello</a:t>
            </a:r>
            <a:r>
              <a:rPr lang="en-US" sz="1200" dirty="0" smtClean="0"/>
              <a:t> ...</a:t>
            </a:r>
            <a:endParaRPr lang="en-US" sz="1200" dirty="0"/>
          </a:p>
        </p:txBody>
      </p:sp>
    </p:spTree>
    <p:extLst>
      <p:ext uri="{BB962C8B-B14F-4D97-AF65-F5344CB8AC3E}">
        <p14:creationId xmlns:p14="http://schemas.microsoft.com/office/powerpoint/2010/main" val="5002003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1538" y="0"/>
            <a:ext cx="7772400" cy="812909"/>
          </a:xfrm>
        </p:spPr>
        <p:style>
          <a:lnRef idx="1">
            <a:schemeClr val="accent6"/>
          </a:lnRef>
          <a:fillRef idx="2">
            <a:schemeClr val="accent6"/>
          </a:fillRef>
          <a:effectRef idx="1">
            <a:schemeClr val="accent6"/>
          </a:effectRef>
          <a:fontRef idx="minor">
            <a:schemeClr val="dk1"/>
          </a:fontRef>
        </p:style>
        <p:txBody>
          <a:bodyPr>
            <a:normAutofit/>
          </a:bodyPr>
          <a:lstStyle/>
          <a:p>
            <a:r>
              <a:rPr lang="en-US" sz="3200" dirty="0" smtClean="0"/>
              <a:t>18 </a:t>
            </a:r>
            <a:r>
              <a:rPr lang="en-US" sz="3200" dirty="0" err="1" smtClean="0"/>
              <a:t>anni</a:t>
            </a:r>
            <a:r>
              <a:rPr lang="en-US" sz="3200" dirty="0" smtClean="0"/>
              <a:t> di </a:t>
            </a:r>
            <a:r>
              <a:rPr lang="en-US" sz="3200" dirty="0" err="1" smtClean="0"/>
              <a:t>oscillazioni</a:t>
            </a:r>
            <a:r>
              <a:rPr lang="en-US" sz="3200" dirty="0" smtClean="0"/>
              <a:t> di </a:t>
            </a:r>
            <a:r>
              <a:rPr lang="en-US" sz="3200" dirty="0" err="1" smtClean="0"/>
              <a:t>neutrini</a:t>
            </a:r>
            <a:endParaRPr lang="en-US" sz="3200" dirty="0"/>
          </a:p>
        </p:txBody>
      </p:sp>
      <p:pic>
        <p:nvPicPr>
          <p:cNvPr id="4" name="Picture 3" descr="Kajita-98-fro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92" y="1089456"/>
            <a:ext cx="2876924" cy="3960000"/>
          </a:xfrm>
          <a:prstGeom prst="rect">
            <a:avLst/>
          </a:prstGeom>
        </p:spPr>
      </p:pic>
      <p:pic>
        <p:nvPicPr>
          <p:cNvPr id="3" name="Picture 2" descr="Kajita-plo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4816" y="1089456"/>
            <a:ext cx="2876923" cy="3960000"/>
          </a:xfrm>
          <a:prstGeom prst="rect">
            <a:avLst/>
          </a:prstGeom>
        </p:spPr>
      </p:pic>
      <p:pic>
        <p:nvPicPr>
          <p:cNvPr id="5" name="Picture 4" descr="kajita-98-summar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739" y="1089456"/>
            <a:ext cx="2876923" cy="3960000"/>
          </a:xfrm>
          <a:prstGeom prst="rect">
            <a:avLst/>
          </a:prstGeom>
        </p:spPr>
      </p:pic>
    </p:spTree>
    <p:extLst>
      <p:ext uri="{BB962C8B-B14F-4D97-AF65-F5344CB8AC3E}">
        <p14:creationId xmlns:p14="http://schemas.microsoft.com/office/powerpoint/2010/main" val="26789958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598"/>
            <a:ext cx="8229600" cy="1143000"/>
          </a:xfrm>
        </p:spPr>
        <p:style>
          <a:lnRef idx="1">
            <a:schemeClr val="accent6"/>
          </a:lnRef>
          <a:fillRef idx="2">
            <a:schemeClr val="accent6"/>
          </a:fillRef>
          <a:effectRef idx="1">
            <a:schemeClr val="accent6"/>
          </a:effectRef>
          <a:fontRef idx="minor">
            <a:schemeClr val="dk1"/>
          </a:fontRef>
        </p:style>
        <p:txBody>
          <a:bodyPr/>
          <a:lstStyle/>
          <a:p>
            <a:r>
              <a:rPr lang="en-US" dirty="0" smtClean="0"/>
              <a:t>MACRO, Gran </a:t>
            </a:r>
            <a:r>
              <a:rPr lang="en-US" dirty="0" err="1" smtClean="0"/>
              <a:t>Sasso</a:t>
            </a:r>
            <a:endParaRPr lang="en-US" dirty="0"/>
          </a:p>
        </p:txBody>
      </p:sp>
      <p:pic>
        <p:nvPicPr>
          <p:cNvPr id="4" name="Content Placeholder 3" descr="Macro.png"/>
          <p:cNvPicPr>
            <a:picLocks noGrp="1" noChangeAspect="1"/>
          </p:cNvPicPr>
          <p:nvPr>
            <p:ph idx="1"/>
          </p:nvPr>
        </p:nvPicPr>
        <p:blipFill>
          <a:blip r:embed="rId2">
            <a:extLst>
              <a:ext uri="{28A0092B-C50C-407E-A947-70E740481C1C}">
                <a14:useLocalDpi xmlns:a14="http://schemas.microsoft.com/office/drawing/2010/main" val="0"/>
              </a:ext>
            </a:extLst>
          </a:blip>
          <a:srcRect l="12030" r="12030"/>
          <a:stretch>
            <a:fillRect/>
          </a:stretch>
        </p:blipFill>
        <p:spPr>
          <a:xfrm>
            <a:off x="4022124" y="3408680"/>
            <a:ext cx="4461475" cy="2453639"/>
          </a:xfrm>
        </p:spPr>
      </p:pic>
      <p:pic>
        <p:nvPicPr>
          <p:cNvPr id="3" name="Picture 2" descr="Macro-Resu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60" y="1645920"/>
            <a:ext cx="3786554" cy="5212080"/>
          </a:xfrm>
          <a:prstGeom prst="rect">
            <a:avLst/>
          </a:prstGeom>
        </p:spPr>
      </p:pic>
      <p:sp>
        <p:nvSpPr>
          <p:cNvPr id="5" name="TextBox 4"/>
          <p:cNvSpPr txBox="1"/>
          <p:nvPr/>
        </p:nvSpPr>
        <p:spPr>
          <a:xfrm>
            <a:off x="4196080" y="1645920"/>
            <a:ext cx="4409440" cy="769441"/>
          </a:xfrm>
          <a:prstGeom prst="rect">
            <a:avLst/>
          </a:prstGeom>
          <a:solidFill>
            <a:srgbClr val="D9D9D9"/>
          </a:solidFill>
        </p:spPr>
        <p:txBody>
          <a:bodyPr wrap="square" rtlCol="0">
            <a:spAutoFit/>
          </a:bodyPr>
          <a:lstStyle/>
          <a:p>
            <a:r>
              <a:rPr lang="en-US" sz="2200" dirty="0" err="1" smtClean="0"/>
              <a:t>Misura</a:t>
            </a:r>
            <a:r>
              <a:rPr lang="en-US" sz="2200" dirty="0" smtClean="0"/>
              <a:t> </a:t>
            </a:r>
            <a:r>
              <a:rPr lang="en-US" sz="2200" dirty="0" err="1" smtClean="0"/>
              <a:t>confermata</a:t>
            </a:r>
            <a:r>
              <a:rPr lang="en-US" sz="2200" dirty="0" smtClean="0"/>
              <a:t> </a:t>
            </a:r>
            <a:r>
              <a:rPr lang="en-US" sz="2200" dirty="0" err="1" smtClean="0"/>
              <a:t>dall’esperimento</a:t>
            </a:r>
            <a:r>
              <a:rPr lang="en-US" sz="2200" dirty="0" smtClean="0"/>
              <a:t> MACRO sotto </a:t>
            </a:r>
            <a:r>
              <a:rPr lang="en-US" sz="2200" dirty="0" err="1" smtClean="0"/>
              <a:t>il</a:t>
            </a:r>
            <a:r>
              <a:rPr lang="en-US" sz="2200" dirty="0" smtClean="0"/>
              <a:t> Gran </a:t>
            </a:r>
            <a:r>
              <a:rPr lang="en-US" sz="2200" dirty="0" err="1" smtClean="0"/>
              <a:t>Sasso</a:t>
            </a:r>
            <a:endParaRPr lang="en-US" sz="2200" dirty="0"/>
          </a:p>
        </p:txBody>
      </p:sp>
    </p:spTree>
    <p:extLst>
      <p:ext uri="{BB962C8B-B14F-4D97-AF65-F5344CB8AC3E}">
        <p14:creationId xmlns:p14="http://schemas.microsoft.com/office/powerpoint/2010/main" val="17278326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822162"/>
          </a:xfrm>
        </p:spPr>
        <p:style>
          <a:lnRef idx="1">
            <a:schemeClr val="accent6"/>
          </a:lnRef>
          <a:fillRef idx="2">
            <a:schemeClr val="accent6"/>
          </a:fillRef>
          <a:effectRef idx="1">
            <a:schemeClr val="accent6"/>
          </a:effectRef>
          <a:fontRef idx="minor">
            <a:schemeClr val="dk1"/>
          </a:fontRef>
        </p:style>
        <p:txBody>
          <a:bodyPr>
            <a:normAutofit/>
          </a:bodyPr>
          <a:lstStyle/>
          <a:p>
            <a:r>
              <a:rPr lang="en-US" sz="3200" dirty="0" err="1" smtClean="0"/>
              <a:t>Esperimenti</a:t>
            </a:r>
            <a:r>
              <a:rPr lang="en-US" sz="3200" dirty="0" smtClean="0"/>
              <a:t> Long Baseline (I </a:t>
            </a:r>
            <a:r>
              <a:rPr lang="en-US" sz="3200" dirty="0" err="1" smtClean="0"/>
              <a:t>generazione</a:t>
            </a:r>
            <a:r>
              <a:rPr lang="en-US" sz="3200" dirty="0" smtClean="0"/>
              <a:t>)</a:t>
            </a:r>
            <a:endParaRPr lang="en-US" sz="3200" dirty="0"/>
          </a:p>
        </p:txBody>
      </p:sp>
      <p:pic>
        <p:nvPicPr>
          <p:cNvPr id="5" name="Picture 4" descr="K2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666" y="1617226"/>
            <a:ext cx="3591491" cy="1613569"/>
          </a:xfrm>
          <a:prstGeom prst="rect">
            <a:avLst/>
          </a:prstGeom>
        </p:spPr>
      </p:pic>
      <p:pic>
        <p:nvPicPr>
          <p:cNvPr id="6" name="Picture 5" descr="NOVAFromOrbi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7683" y="3308837"/>
            <a:ext cx="2686409" cy="1897103"/>
          </a:xfrm>
          <a:prstGeom prst="rect">
            <a:avLst/>
          </a:prstGeom>
        </p:spPr>
      </p:pic>
      <p:sp>
        <p:nvSpPr>
          <p:cNvPr id="7" name="TextBox 6"/>
          <p:cNvSpPr txBox="1"/>
          <p:nvPr/>
        </p:nvSpPr>
        <p:spPr>
          <a:xfrm>
            <a:off x="239278" y="873029"/>
            <a:ext cx="8447521" cy="646331"/>
          </a:xfrm>
          <a:prstGeom prst="rect">
            <a:avLst/>
          </a:prstGeom>
          <a:noFill/>
        </p:spPr>
        <p:txBody>
          <a:bodyPr wrap="square" rtlCol="0">
            <a:spAutoFit/>
          </a:bodyPr>
          <a:lstStyle/>
          <a:p>
            <a:r>
              <a:rPr lang="en-US" dirty="0" smtClean="0"/>
              <a:t>Per </a:t>
            </a:r>
            <a:r>
              <a:rPr lang="en-US" dirty="0" err="1" smtClean="0"/>
              <a:t>verificare</a:t>
            </a:r>
            <a:r>
              <a:rPr lang="en-US" dirty="0" smtClean="0"/>
              <a:t> le </a:t>
            </a:r>
            <a:r>
              <a:rPr lang="en-US" dirty="0" err="1" smtClean="0"/>
              <a:t>oscillazioni</a:t>
            </a:r>
            <a:r>
              <a:rPr lang="en-US" dirty="0" smtClean="0"/>
              <a:t> </a:t>
            </a:r>
            <a:r>
              <a:rPr lang="en-US" dirty="0" err="1" smtClean="0"/>
              <a:t>dei</a:t>
            </a:r>
            <a:r>
              <a:rPr lang="en-US" dirty="0" smtClean="0"/>
              <a:t> </a:t>
            </a:r>
            <a:r>
              <a:rPr lang="en-US" dirty="0" err="1" smtClean="0"/>
              <a:t>neutrini</a:t>
            </a:r>
            <a:r>
              <a:rPr lang="en-US" dirty="0" smtClean="0"/>
              <a:t> </a:t>
            </a:r>
            <a:r>
              <a:rPr lang="en-US" dirty="0" err="1" smtClean="0"/>
              <a:t>atmosferici</a:t>
            </a:r>
            <a:r>
              <a:rPr lang="en-US" dirty="0" smtClean="0"/>
              <a:t> con </a:t>
            </a:r>
            <a:r>
              <a:rPr lang="en-US" dirty="0" err="1" smtClean="0"/>
              <a:t>neutrini</a:t>
            </a:r>
            <a:r>
              <a:rPr lang="en-US" dirty="0" smtClean="0"/>
              <a:t> </a:t>
            </a:r>
            <a:r>
              <a:rPr lang="en-US" dirty="0" err="1" smtClean="0"/>
              <a:t>agli</a:t>
            </a:r>
            <a:r>
              <a:rPr lang="en-US" dirty="0" smtClean="0"/>
              <a:t> </a:t>
            </a:r>
            <a:r>
              <a:rPr lang="en-US" dirty="0" err="1" smtClean="0"/>
              <a:t>acceleratori</a:t>
            </a:r>
            <a:r>
              <a:rPr lang="en-US" dirty="0" smtClean="0"/>
              <a:t> </a:t>
            </a:r>
            <a:r>
              <a:rPr lang="en-US" dirty="0" err="1" smtClean="0"/>
              <a:t>servono</a:t>
            </a:r>
            <a:r>
              <a:rPr lang="en-US" dirty="0" smtClean="0"/>
              <a:t> </a:t>
            </a:r>
            <a:r>
              <a:rPr lang="en-US" dirty="0" err="1" smtClean="0"/>
              <a:t>distanze</a:t>
            </a:r>
            <a:r>
              <a:rPr lang="en-US" dirty="0" smtClean="0"/>
              <a:t> </a:t>
            </a:r>
            <a:r>
              <a:rPr lang="en-US" dirty="0" err="1" smtClean="0"/>
              <a:t>dell’ordine</a:t>
            </a:r>
            <a:r>
              <a:rPr lang="en-US" dirty="0" smtClean="0"/>
              <a:t> di </a:t>
            </a:r>
            <a:r>
              <a:rPr lang="en-US" dirty="0" err="1" smtClean="0"/>
              <a:t>centinaia</a:t>
            </a:r>
            <a:r>
              <a:rPr lang="en-US" dirty="0" smtClean="0"/>
              <a:t> di </a:t>
            </a:r>
            <a:r>
              <a:rPr lang="en-US" dirty="0" err="1" smtClean="0"/>
              <a:t>chilometri</a:t>
            </a:r>
            <a:r>
              <a:rPr lang="en-US" dirty="0" smtClean="0"/>
              <a:t> </a:t>
            </a:r>
            <a:r>
              <a:rPr lang="en-US" baseline="30000" dirty="0" smtClean="0"/>
              <a:t>(1)</a:t>
            </a:r>
            <a:endParaRPr lang="en-US" baseline="30000" dirty="0"/>
          </a:p>
        </p:txBody>
      </p:sp>
      <p:sp>
        <p:nvSpPr>
          <p:cNvPr id="8" name="TextBox 7"/>
          <p:cNvSpPr txBox="1"/>
          <p:nvPr/>
        </p:nvSpPr>
        <p:spPr>
          <a:xfrm>
            <a:off x="457200" y="1739937"/>
            <a:ext cx="4049343" cy="1200329"/>
          </a:xfrm>
          <a:prstGeom prst="rect">
            <a:avLst/>
          </a:prstGeom>
          <a:solidFill>
            <a:schemeClr val="bg1">
              <a:lumMod val="85000"/>
            </a:schemeClr>
          </a:solidFill>
        </p:spPr>
        <p:txBody>
          <a:bodyPr wrap="square" rtlCol="0">
            <a:spAutoFit/>
          </a:bodyPr>
          <a:lstStyle/>
          <a:p>
            <a:r>
              <a:rPr lang="en-US" dirty="0" smtClean="0"/>
              <a:t>Un primo </a:t>
            </a:r>
            <a:r>
              <a:rPr lang="en-US" dirty="0" err="1" smtClean="0"/>
              <a:t>esperimento</a:t>
            </a:r>
            <a:r>
              <a:rPr lang="en-US" dirty="0" smtClean="0"/>
              <a:t> </a:t>
            </a:r>
            <a:r>
              <a:rPr lang="en-US" dirty="0" err="1" smtClean="0"/>
              <a:t>viene</a:t>
            </a:r>
            <a:r>
              <a:rPr lang="en-US" dirty="0" smtClean="0"/>
              <a:t> </a:t>
            </a:r>
            <a:r>
              <a:rPr lang="en-US" dirty="0" err="1" smtClean="0"/>
              <a:t>effettuato</a:t>
            </a:r>
            <a:r>
              <a:rPr lang="en-US" dirty="0" smtClean="0"/>
              <a:t> in </a:t>
            </a:r>
            <a:r>
              <a:rPr lang="en-US" dirty="0" err="1" smtClean="0"/>
              <a:t>Giappone</a:t>
            </a:r>
            <a:r>
              <a:rPr lang="en-US" dirty="0" smtClean="0"/>
              <a:t>, </a:t>
            </a:r>
            <a:r>
              <a:rPr lang="en-US" dirty="0" err="1" smtClean="0"/>
              <a:t>creando</a:t>
            </a:r>
            <a:r>
              <a:rPr lang="en-US" dirty="0" smtClean="0"/>
              <a:t> </a:t>
            </a:r>
            <a:r>
              <a:rPr lang="en-US" dirty="0" err="1" smtClean="0"/>
              <a:t>i</a:t>
            </a:r>
            <a:r>
              <a:rPr lang="en-US" dirty="0" smtClean="0"/>
              <a:t> </a:t>
            </a:r>
            <a:r>
              <a:rPr lang="en-US" dirty="0" err="1" smtClean="0"/>
              <a:t>neutrini</a:t>
            </a:r>
            <a:r>
              <a:rPr lang="en-US" dirty="0" smtClean="0"/>
              <a:t> al </a:t>
            </a:r>
            <a:r>
              <a:rPr lang="en-US" dirty="0" err="1" smtClean="0"/>
              <a:t>laboratorio</a:t>
            </a:r>
            <a:r>
              <a:rPr lang="en-US" dirty="0" smtClean="0"/>
              <a:t> KEK e </a:t>
            </a:r>
            <a:r>
              <a:rPr lang="en-US" dirty="0" err="1" smtClean="0"/>
              <a:t>inviandoli</a:t>
            </a:r>
            <a:r>
              <a:rPr lang="en-US" dirty="0" smtClean="0"/>
              <a:t> </a:t>
            </a:r>
            <a:r>
              <a:rPr lang="en-US" dirty="0" err="1" smtClean="0"/>
              <a:t>su</a:t>
            </a:r>
            <a:r>
              <a:rPr lang="en-US" dirty="0" smtClean="0"/>
              <a:t> </a:t>
            </a:r>
            <a:r>
              <a:rPr lang="en-US" dirty="0" err="1" smtClean="0"/>
              <a:t>SuperKamiokande</a:t>
            </a:r>
            <a:r>
              <a:rPr lang="en-US" dirty="0" smtClean="0"/>
              <a:t> (250 km)</a:t>
            </a:r>
            <a:endParaRPr lang="en-US" dirty="0"/>
          </a:p>
        </p:txBody>
      </p:sp>
      <p:sp>
        <p:nvSpPr>
          <p:cNvPr id="9" name="TextBox 8"/>
          <p:cNvSpPr txBox="1"/>
          <p:nvPr/>
        </p:nvSpPr>
        <p:spPr>
          <a:xfrm>
            <a:off x="533777" y="3460445"/>
            <a:ext cx="4276352" cy="923330"/>
          </a:xfrm>
          <a:prstGeom prst="rect">
            <a:avLst/>
          </a:prstGeom>
          <a:solidFill>
            <a:srgbClr val="D9D9D9"/>
          </a:solidFill>
        </p:spPr>
        <p:txBody>
          <a:bodyPr wrap="square" rtlCol="0">
            <a:spAutoFit/>
          </a:bodyPr>
          <a:lstStyle/>
          <a:p>
            <a:r>
              <a:rPr lang="en-US" dirty="0" smtClean="0"/>
              <a:t>Un secondo </a:t>
            </a:r>
            <a:r>
              <a:rPr lang="en-US" dirty="0" err="1" smtClean="0"/>
              <a:t>esperimento</a:t>
            </a:r>
            <a:r>
              <a:rPr lang="en-US" dirty="0" smtClean="0"/>
              <a:t> </a:t>
            </a:r>
            <a:r>
              <a:rPr lang="en-US" dirty="0" err="1" smtClean="0"/>
              <a:t>negli</a:t>
            </a:r>
            <a:r>
              <a:rPr lang="en-US" dirty="0" smtClean="0"/>
              <a:t> </a:t>
            </a:r>
            <a:r>
              <a:rPr lang="en-US" dirty="0" err="1" smtClean="0"/>
              <a:t>Stati</a:t>
            </a:r>
            <a:r>
              <a:rPr lang="en-US" dirty="0" smtClean="0"/>
              <a:t> </a:t>
            </a:r>
            <a:r>
              <a:rPr lang="en-US" dirty="0" err="1" smtClean="0"/>
              <a:t>Uniti</a:t>
            </a:r>
            <a:r>
              <a:rPr lang="en-US" dirty="0" smtClean="0"/>
              <a:t>, da </a:t>
            </a:r>
            <a:r>
              <a:rPr lang="en-US" dirty="0" err="1" smtClean="0"/>
              <a:t>Fermilab</a:t>
            </a:r>
            <a:r>
              <a:rPr lang="en-US" dirty="0" smtClean="0"/>
              <a:t> (Chicago) al </a:t>
            </a:r>
            <a:r>
              <a:rPr lang="en-US" dirty="0" err="1" smtClean="0"/>
              <a:t>rivelatore</a:t>
            </a:r>
            <a:r>
              <a:rPr lang="en-US" dirty="0" smtClean="0"/>
              <a:t> Minos, in Minnesota (730 km)</a:t>
            </a:r>
            <a:endParaRPr lang="en-US" dirty="0"/>
          </a:p>
        </p:txBody>
      </p:sp>
      <p:sp>
        <p:nvSpPr>
          <p:cNvPr id="10" name="TextBox 9"/>
          <p:cNvSpPr txBox="1"/>
          <p:nvPr/>
        </p:nvSpPr>
        <p:spPr>
          <a:xfrm>
            <a:off x="457200" y="4816400"/>
            <a:ext cx="4745593" cy="923330"/>
          </a:xfrm>
          <a:prstGeom prst="rect">
            <a:avLst/>
          </a:prstGeom>
          <a:solidFill>
            <a:srgbClr val="D9D9D9"/>
          </a:solidFill>
        </p:spPr>
        <p:txBody>
          <a:bodyPr wrap="square" rtlCol="0">
            <a:spAutoFit/>
          </a:bodyPr>
          <a:lstStyle/>
          <a:p>
            <a:r>
              <a:rPr lang="en-US" dirty="0" smtClean="0"/>
              <a:t>Un </a:t>
            </a:r>
            <a:r>
              <a:rPr lang="en-US" dirty="0" err="1" smtClean="0"/>
              <a:t>terzo</a:t>
            </a:r>
            <a:r>
              <a:rPr lang="en-US" dirty="0" smtClean="0"/>
              <a:t> </a:t>
            </a:r>
            <a:r>
              <a:rPr lang="en-US" dirty="0" err="1" smtClean="0"/>
              <a:t>esperimento</a:t>
            </a:r>
            <a:r>
              <a:rPr lang="en-US" dirty="0" smtClean="0"/>
              <a:t> in Europa, </a:t>
            </a:r>
            <a:r>
              <a:rPr lang="en-US" dirty="0" err="1" smtClean="0"/>
              <a:t>creando</a:t>
            </a:r>
            <a:r>
              <a:rPr lang="en-US" dirty="0" smtClean="0"/>
              <a:t> </a:t>
            </a:r>
            <a:r>
              <a:rPr lang="en-US" dirty="0" err="1" smtClean="0"/>
              <a:t>i</a:t>
            </a:r>
            <a:r>
              <a:rPr lang="en-US" dirty="0" smtClean="0"/>
              <a:t> </a:t>
            </a:r>
            <a:r>
              <a:rPr lang="en-US" dirty="0" err="1" smtClean="0"/>
              <a:t>neutrini</a:t>
            </a:r>
            <a:r>
              <a:rPr lang="en-US" dirty="0" smtClean="0"/>
              <a:t> al CERN e </a:t>
            </a:r>
            <a:r>
              <a:rPr lang="en-US" dirty="0" err="1" smtClean="0"/>
              <a:t>rivelandoli</a:t>
            </a:r>
            <a:r>
              <a:rPr lang="en-US" dirty="0" smtClean="0"/>
              <a:t> </a:t>
            </a:r>
            <a:r>
              <a:rPr lang="en-US" dirty="0" err="1" smtClean="0"/>
              <a:t>ai</a:t>
            </a:r>
            <a:r>
              <a:rPr lang="en-US" dirty="0" smtClean="0"/>
              <a:t> </a:t>
            </a:r>
            <a:r>
              <a:rPr lang="en-US" dirty="0" err="1" smtClean="0"/>
              <a:t>laboratori</a:t>
            </a:r>
            <a:r>
              <a:rPr lang="en-US" dirty="0" smtClean="0"/>
              <a:t> INFN del Gran </a:t>
            </a:r>
            <a:r>
              <a:rPr lang="en-US" dirty="0" err="1" smtClean="0"/>
              <a:t>Sasso</a:t>
            </a:r>
            <a:r>
              <a:rPr lang="en-US" dirty="0" smtClean="0"/>
              <a:t> (732 km)</a:t>
            </a:r>
            <a:endParaRPr lang="en-US" dirty="0"/>
          </a:p>
        </p:txBody>
      </p:sp>
      <p:graphicFrame>
        <p:nvGraphicFramePr>
          <p:cNvPr id="12" name="Object 11"/>
          <p:cNvGraphicFramePr>
            <a:graphicFrameLocks noChangeAspect="1"/>
          </p:cNvGraphicFramePr>
          <p:nvPr>
            <p:extLst>
              <p:ext uri="{D42A27DB-BD31-4B8C-83A1-F6EECF244321}">
                <p14:modId xmlns:p14="http://schemas.microsoft.com/office/powerpoint/2010/main" val="887958501"/>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1048" name="Equation" r:id="rId5" imgW="114300" imgH="165100" progId="Equation.3">
                  <p:embed/>
                </p:oleObj>
              </mc:Choice>
              <mc:Fallback>
                <p:oleObj name="Equation" r:id="rId5" imgW="114300" imgH="165100" progId="Equation.3">
                  <p:embed/>
                  <p:pic>
                    <p:nvPicPr>
                      <p:cNvPr id="0" name=""/>
                      <p:cNvPicPr/>
                      <p:nvPr/>
                    </p:nvPicPr>
                    <p:blipFill>
                      <a:blip r:embed="rId6"/>
                      <a:stretch>
                        <a:fillRect/>
                      </a:stretch>
                    </p:blipFill>
                    <p:spPr>
                      <a:xfrm>
                        <a:off x="4514850" y="3346450"/>
                        <a:ext cx="114300" cy="165100"/>
                      </a:xfrm>
                      <a:prstGeom prst="rect">
                        <a:avLst/>
                      </a:prstGeom>
                    </p:spPr>
                  </p:pic>
                </p:oleObj>
              </mc:Fallback>
            </mc:AlternateContent>
          </a:graphicData>
        </a:graphic>
      </p:graphicFrame>
      <p:sp>
        <p:nvSpPr>
          <p:cNvPr id="13" name="TextBox 12"/>
          <p:cNvSpPr txBox="1"/>
          <p:nvPr/>
        </p:nvSpPr>
        <p:spPr>
          <a:xfrm>
            <a:off x="533776" y="6184624"/>
            <a:ext cx="8245935" cy="307777"/>
          </a:xfrm>
          <a:prstGeom prst="rect">
            <a:avLst/>
          </a:prstGeom>
          <a:noFill/>
        </p:spPr>
        <p:txBody>
          <a:bodyPr wrap="square" rtlCol="0">
            <a:spAutoFit/>
          </a:bodyPr>
          <a:lstStyle/>
          <a:p>
            <a:r>
              <a:rPr lang="en-US" sz="1400" dirty="0" smtClean="0"/>
              <a:t> </a:t>
            </a:r>
            <a:r>
              <a:rPr lang="en-US" sz="1400" baseline="30000" dirty="0" smtClean="0"/>
              <a:t>(1) </a:t>
            </a:r>
            <a:r>
              <a:rPr lang="en-US" sz="1400" dirty="0" smtClean="0"/>
              <a:t>P(</a:t>
            </a:r>
            <a:r>
              <a:rPr lang="en-US" sz="1400" dirty="0" smtClean="0">
                <a:latin typeface="Symbol" charset="2"/>
                <a:cs typeface="Symbol" charset="2"/>
              </a:rPr>
              <a:t>n</a:t>
            </a:r>
            <a:r>
              <a:rPr lang="en-US" sz="1400" baseline="-25000" dirty="0" smtClean="0">
                <a:latin typeface="Symbol" charset="2"/>
                <a:cs typeface="Symbol" charset="2"/>
              </a:rPr>
              <a:t>m</a:t>
            </a:r>
            <a:r>
              <a:rPr lang="en-US" sz="1400" dirty="0" smtClean="0">
                <a:latin typeface="Symbol" charset="2"/>
                <a:cs typeface="Symbol" charset="2"/>
              </a:rPr>
              <a:t>-</a:t>
            </a:r>
            <a:r>
              <a:rPr lang="en-US" sz="1400" dirty="0" err="1" smtClean="0">
                <a:latin typeface="Symbol" charset="2"/>
                <a:cs typeface="Symbol" charset="2"/>
              </a:rPr>
              <a:t>n</a:t>
            </a:r>
            <a:r>
              <a:rPr lang="en-US" sz="1400" baseline="-25000" dirty="0" err="1" smtClean="0">
                <a:latin typeface="Symbol" charset="2"/>
                <a:cs typeface="Symbol" charset="2"/>
              </a:rPr>
              <a:t>t</a:t>
            </a:r>
            <a:r>
              <a:rPr lang="en-US" sz="1400" dirty="0" smtClean="0"/>
              <a:t>)=sin</a:t>
            </a:r>
            <a:r>
              <a:rPr lang="en-US" sz="1400" baseline="30000" dirty="0" smtClean="0"/>
              <a:t>2</a:t>
            </a:r>
            <a:r>
              <a:rPr lang="en-US" sz="1400" dirty="0" smtClean="0"/>
              <a:t>(2</a:t>
            </a:r>
            <a:r>
              <a:rPr lang="en-US" sz="1400" dirty="0" smtClean="0">
                <a:latin typeface="Symbol" charset="2"/>
                <a:cs typeface="Symbol" charset="2"/>
              </a:rPr>
              <a:t>q</a:t>
            </a:r>
            <a:r>
              <a:rPr lang="en-US" sz="1400" dirty="0" smtClean="0"/>
              <a:t>) x sin(</a:t>
            </a:r>
            <a:r>
              <a:rPr lang="en-US" sz="1200" dirty="0" smtClean="0"/>
              <a:t>1.27</a:t>
            </a:r>
            <a:r>
              <a:rPr lang="en-US" sz="1200" dirty="0" smtClean="0">
                <a:latin typeface="Symbol" charset="2"/>
                <a:cs typeface="Symbol" charset="2"/>
              </a:rPr>
              <a:t>D</a:t>
            </a:r>
            <a:r>
              <a:rPr lang="en-US" sz="1200" dirty="0" smtClean="0"/>
              <a:t>m</a:t>
            </a:r>
            <a:r>
              <a:rPr lang="en-US" sz="1200" baseline="30000" dirty="0" smtClean="0"/>
              <a:t>2</a:t>
            </a:r>
            <a:r>
              <a:rPr lang="en-US" sz="1200" dirty="0" smtClean="0"/>
              <a:t>[eV</a:t>
            </a:r>
            <a:r>
              <a:rPr lang="en-US" sz="1200" baseline="30000" dirty="0" smtClean="0"/>
              <a:t>2</a:t>
            </a:r>
            <a:r>
              <a:rPr lang="en-US" sz="1200" dirty="0" smtClean="0"/>
              <a:t>]L[km]/E[</a:t>
            </a:r>
            <a:r>
              <a:rPr lang="en-US" sz="1200" dirty="0" err="1" smtClean="0"/>
              <a:t>GeV</a:t>
            </a:r>
            <a:r>
              <a:rPr lang="en-US" sz="1200" dirty="0" smtClean="0"/>
              <a:t>]</a:t>
            </a:r>
            <a:r>
              <a:rPr lang="en-US" sz="1400" dirty="0" smtClean="0"/>
              <a:t>), per </a:t>
            </a:r>
            <a:r>
              <a:rPr lang="en-US" sz="1400" dirty="0" smtClean="0">
                <a:latin typeface="Symbol" charset="2"/>
                <a:cs typeface="Symbol" charset="2"/>
              </a:rPr>
              <a:t>D</a:t>
            </a:r>
            <a:r>
              <a:rPr lang="en-US" sz="1400" dirty="0" smtClean="0"/>
              <a:t>m</a:t>
            </a:r>
            <a:r>
              <a:rPr lang="en-US" sz="1400" baseline="30000" dirty="0" smtClean="0"/>
              <a:t>2</a:t>
            </a:r>
            <a:r>
              <a:rPr lang="en-US" sz="1400" dirty="0" smtClean="0"/>
              <a:t>=2.5 10</a:t>
            </a:r>
            <a:r>
              <a:rPr lang="en-US" sz="1400" baseline="30000" dirty="0" smtClean="0"/>
              <a:t>-3 </a:t>
            </a:r>
            <a:r>
              <a:rPr lang="en-US" sz="1400" dirty="0" smtClean="0"/>
              <a:t>eV</a:t>
            </a:r>
            <a:r>
              <a:rPr lang="en-US" sz="1400" baseline="30000" dirty="0" smtClean="0"/>
              <a:t>2 </a:t>
            </a:r>
            <a:r>
              <a:rPr lang="en-US" sz="1400" dirty="0"/>
              <a:t>,</a:t>
            </a:r>
            <a:r>
              <a:rPr lang="en-US" sz="1400" dirty="0" smtClean="0"/>
              <a:t> E=1 </a:t>
            </a:r>
            <a:r>
              <a:rPr lang="en-US" sz="1400" dirty="0" err="1" smtClean="0"/>
              <a:t>GeV</a:t>
            </a:r>
            <a:r>
              <a:rPr lang="en-US" sz="1400" dirty="0" smtClean="0"/>
              <a:t> </a:t>
            </a:r>
            <a:r>
              <a:rPr lang="en-US" sz="1400" dirty="0" smtClean="0">
                <a:latin typeface="Wingdings"/>
                <a:ea typeface="Wingdings"/>
                <a:cs typeface="Wingdings"/>
                <a:sym typeface="Wingdings"/>
              </a:rPr>
              <a:t></a:t>
            </a:r>
            <a:r>
              <a:rPr lang="en-US" sz="1400" dirty="0">
                <a:sym typeface="Wingdings"/>
              </a:rPr>
              <a:t> </a:t>
            </a:r>
            <a:r>
              <a:rPr lang="en-US" sz="1400" dirty="0" smtClean="0">
                <a:sym typeface="Wingdings"/>
              </a:rPr>
              <a:t>L=500 km</a:t>
            </a:r>
            <a:endParaRPr lang="en-US" sz="1400" dirty="0"/>
          </a:p>
        </p:txBody>
      </p:sp>
    </p:spTree>
    <p:extLst>
      <p:ext uri="{BB962C8B-B14F-4D97-AF65-F5344CB8AC3E}">
        <p14:creationId xmlns:p14="http://schemas.microsoft.com/office/powerpoint/2010/main" val="20079815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n-sasso-graphic-on-p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508000"/>
            <a:ext cx="8001000" cy="5842000"/>
          </a:xfrm>
          <a:prstGeom prst="rect">
            <a:avLst/>
          </a:prstGeom>
        </p:spPr>
      </p:pic>
    </p:spTree>
    <p:extLst>
      <p:ext uri="{BB962C8B-B14F-4D97-AF65-F5344CB8AC3E}">
        <p14:creationId xmlns:p14="http://schemas.microsoft.com/office/powerpoint/2010/main" val="27699778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99082"/>
          </a:xfrm>
        </p:spPr>
        <p:style>
          <a:lnRef idx="1">
            <a:schemeClr val="accent6"/>
          </a:lnRef>
          <a:fillRef idx="2">
            <a:schemeClr val="accent6"/>
          </a:fillRef>
          <a:effectRef idx="1">
            <a:schemeClr val="accent6"/>
          </a:effectRef>
          <a:fontRef idx="minor">
            <a:schemeClr val="dk1"/>
          </a:fontRef>
        </p:style>
        <p:txBody>
          <a:bodyPr>
            <a:normAutofit/>
          </a:bodyPr>
          <a:lstStyle/>
          <a:p>
            <a:r>
              <a:rPr lang="en-US" dirty="0" smtClean="0"/>
              <a:t>Il </a:t>
            </a:r>
            <a:r>
              <a:rPr lang="en-US" dirty="0" err="1" smtClean="0"/>
              <a:t>progetto</a:t>
            </a:r>
            <a:r>
              <a:rPr lang="en-US" dirty="0" smtClean="0"/>
              <a:t> CNGS</a:t>
            </a:r>
            <a:endParaRPr lang="en-US" dirty="0"/>
          </a:p>
        </p:txBody>
      </p:sp>
      <p:pic>
        <p:nvPicPr>
          <p:cNvPr id="4" name="Picture 3" descr="cn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4269" y="901924"/>
            <a:ext cx="4172167" cy="3129125"/>
          </a:xfrm>
          <a:prstGeom prst="rect">
            <a:avLst/>
          </a:prstGeom>
        </p:spPr>
      </p:pic>
      <p:pic>
        <p:nvPicPr>
          <p:cNvPr id="5" name="Picture 4" descr="cng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2839"/>
            <a:ext cx="4545708" cy="1944967"/>
          </a:xfrm>
          <a:prstGeom prst="rect">
            <a:avLst/>
          </a:prstGeom>
        </p:spPr>
      </p:pic>
      <p:sp>
        <p:nvSpPr>
          <p:cNvPr id="6" name="TextBox 5"/>
          <p:cNvSpPr txBox="1"/>
          <p:nvPr/>
        </p:nvSpPr>
        <p:spPr>
          <a:xfrm>
            <a:off x="134978" y="3086177"/>
            <a:ext cx="4251811" cy="1754327"/>
          </a:xfrm>
          <a:prstGeom prst="rect">
            <a:avLst/>
          </a:prstGeom>
          <a:noFill/>
        </p:spPr>
        <p:txBody>
          <a:bodyPr wrap="square" rtlCol="0">
            <a:spAutoFit/>
          </a:bodyPr>
          <a:lstStyle/>
          <a:p>
            <a:r>
              <a:rPr lang="en-US" dirty="0" err="1" smtClean="0"/>
              <a:t>SuperKamiokande</a:t>
            </a:r>
            <a:r>
              <a:rPr lang="en-US" dirty="0" smtClean="0"/>
              <a:t>, K2K e Minos </a:t>
            </a:r>
            <a:r>
              <a:rPr lang="en-US" dirty="0" err="1" smtClean="0"/>
              <a:t>hanno</a:t>
            </a:r>
            <a:r>
              <a:rPr lang="en-US" dirty="0" smtClean="0"/>
              <a:t> </a:t>
            </a:r>
            <a:r>
              <a:rPr lang="en-US" dirty="0" err="1" smtClean="0"/>
              <a:t>misurato</a:t>
            </a:r>
            <a:r>
              <a:rPr lang="en-US" dirty="0" smtClean="0"/>
              <a:t> la </a:t>
            </a:r>
            <a:r>
              <a:rPr lang="en-US" dirty="0" err="1" smtClean="0"/>
              <a:t>sparizione</a:t>
            </a:r>
            <a:r>
              <a:rPr lang="en-US" dirty="0" smtClean="0"/>
              <a:t> </a:t>
            </a:r>
            <a:r>
              <a:rPr lang="en-US" dirty="0" err="1" smtClean="0"/>
              <a:t>dei</a:t>
            </a:r>
            <a:r>
              <a:rPr lang="en-US" dirty="0" smtClean="0"/>
              <a:t> </a:t>
            </a:r>
            <a:r>
              <a:rPr lang="en-US" dirty="0" smtClean="0">
                <a:latin typeface="Symbol" charset="2"/>
                <a:cs typeface="Symbol" charset="2"/>
              </a:rPr>
              <a:t>n</a:t>
            </a:r>
            <a:r>
              <a:rPr lang="en-US" baseline="-25000" dirty="0" smtClean="0">
                <a:latin typeface="Symbol" charset="2"/>
                <a:cs typeface="Symbol" charset="2"/>
              </a:rPr>
              <a:t>m</a:t>
            </a:r>
          </a:p>
          <a:p>
            <a:r>
              <a:rPr lang="en-US" dirty="0" smtClean="0"/>
              <a:t>Il </a:t>
            </a:r>
            <a:r>
              <a:rPr lang="en-US" dirty="0" err="1" smtClean="0"/>
              <a:t>progetto</a:t>
            </a:r>
            <a:r>
              <a:rPr lang="en-US" dirty="0" smtClean="0"/>
              <a:t> CNGS </a:t>
            </a:r>
            <a:r>
              <a:rPr lang="en-US" dirty="0" err="1" smtClean="0"/>
              <a:t>si</a:t>
            </a:r>
            <a:r>
              <a:rPr lang="en-US" dirty="0" smtClean="0"/>
              <a:t> propone di </a:t>
            </a:r>
            <a:r>
              <a:rPr lang="en-US" dirty="0" err="1" smtClean="0"/>
              <a:t>misurare</a:t>
            </a:r>
            <a:r>
              <a:rPr lang="en-US" dirty="0" smtClean="0"/>
              <a:t> </a:t>
            </a:r>
            <a:r>
              <a:rPr lang="en-US" dirty="0" err="1" smtClean="0"/>
              <a:t>il</a:t>
            </a:r>
            <a:r>
              <a:rPr lang="en-US" dirty="0" smtClean="0"/>
              <a:t> </a:t>
            </a:r>
            <a:r>
              <a:rPr lang="en-US" dirty="0" err="1" smtClean="0"/>
              <a:t>processo</a:t>
            </a:r>
            <a:r>
              <a:rPr lang="en-US" dirty="0" smtClean="0"/>
              <a:t> </a:t>
            </a:r>
            <a:r>
              <a:rPr lang="en-US" dirty="0" err="1" smtClean="0"/>
              <a:t>complementare</a:t>
            </a:r>
            <a:r>
              <a:rPr lang="en-US" dirty="0" smtClean="0"/>
              <a:t>, </a:t>
            </a:r>
            <a:r>
              <a:rPr lang="en-US" dirty="0" err="1" smtClean="0"/>
              <a:t>ovvero</a:t>
            </a:r>
            <a:r>
              <a:rPr lang="en-US" dirty="0" smtClean="0"/>
              <a:t> </a:t>
            </a:r>
            <a:r>
              <a:rPr lang="en-US" dirty="0" err="1" smtClean="0"/>
              <a:t>l’apparizione</a:t>
            </a:r>
            <a:r>
              <a:rPr lang="en-US" dirty="0" smtClean="0"/>
              <a:t> </a:t>
            </a:r>
            <a:r>
              <a:rPr lang="en-US" dirty="0" err="1" smtClean="0"/>
              <a:t>dei</a:t>
            </a:r>
            <a:r>
              <a:rPr lang="en-US" dirty="0" smtClean="0"/>
              <a:t> </a:t>
            </a:r>
            <a:r>
              <a:rPr lang="en-US" dirty="0" err="1" smtClean="0">
                <a:latin typeface="Symbol" charset="2"/>
                <a:cs typeface="Symbol" charset="2"/>
              </a:rPr>
              <a:t>n</a:t>
            </a:r>
            <a:r>
              <a:rPr lang="en-US" baseline="-25000" dirty="0" err="1" smtClean="0">
                <a:latin typeface="Symbol" charset="2"/>
                <a:cs typeface="Symbol" charset="2"/>
              </a:rPr>
              <a:t>t</a:t>
            </a:r>
            <a:r>
              <a:rPr lang="en-US" dirty="0" smtClean="0"/>
              <a:t> (le </a:t>
            </a:r>
            <a:r>
              <a:rPr lang="en-US" dirty="0" err="1" smtClean="0"/>
              <a:t>oscillazioni</a:t>
            </a:r>
            <a:r>
              <a:rPr lang="en-US" dirty="0" smtClean="0"/>
              <a:t> </a:t>
            </a:r>
            <a:r>
              <a:rPr lang="en-US" dirty="0" err="1" smtClean="0"/>
              <a:t>sono</a:t>
            </a:r>
            <a:r>
              <a:rPr lang="en-US" dirty="0" smtClean="0"/>
              <a:t> </a:t>
            </a:r>
          </a:p>
          <a:p>
            <a:r>
              <a:rPr lang="en-US" dirty="0" smtClean="0">
                <a:latin typeface="Symbol" charset="2"/>
                <a:cs typeface="Symbol" charset="2"/>
              </a:rPr>
              <a:t>n</a:t>
            </a:r>
            <a:r>
              <a:rPr lang="en-US" baseline="-25000" dirty="0" smtClean="0">
                <a:latin typeface="Symbol" charset="2"/>
                <a:cs typeface="Symbol" charset="2"/>
              </a:rPr>
              <a:t>m</a:t>
            </a:r>
            <a:r>
              <a:rPr lang="en-US" dirty="0" smtClean="0">
                <a:latin typeface="Symbol" charset="2"/>
                <a:cs typeface="Symbol" charset="2"/>
              </a:rPr>
              <a:t>-</a:t>
            </a:r>
            <a:r>
              <a:rPr lang="en-US" dirty="0" err="1" smtClean="0">
                <a:latin typeface="Symbol" charset="2"/>
                <a:cs typeface="Symbol" charset="2"/>
              </a:rPr>
              <a:t>n</a:t>
            </a:r>
            <a:r>
              <a:rPr lang="en-US" baseline="-25000" dirty="0" err="1" smtClean="0">
                <a:latin typeface="Symbol" charset="2"/>
                <a:cs typeface="Symbol" charset="2"/>
              </a:rPr>
              <a:t>t</a:t>
            </a:r>
            <a:r>
              <a:rPr lang="en-US" dirty="0" smtClean="0"/>
              <a:t>).</a:t>
            </a:r>
          </a:p>
        </p:txBody>
      </p:sp>
      <p:sp>
        <p:nvSpPr>
          <p:cNvPr id="7" name="TextBox 6"/>
          <p:cNvSpPr txBox="1"/>
          <p:nvPr/>
        </p:nvSpPr>
        <p:spPr>
          <a:xfrm>
            <a:off x="134978" y="5086363"/>
            <a:ext cx="8301154" cy="1200329"/>
          </a:xfrm>
          <a:prstGeom prst="rect">
            <a:avLst/>
          </a:prstGeom>
          <a:noFill/>
        </p:spPr>
        <p:txBody>
          <a:bodyPr wrap="square" rtlCol="0">
            <a:spAutoFit/>
          </a:bodyPr>
          <a:lstStyle/>
          <a:p>
            <a:r>
              <a:rPr lang="en-US" dirty="0" smtClean="0"/>
              <a:t>Il </a:t>
            </a:r>
            <a:r>
              <a:rPr lang="en-US" dirty="0" err="1" smtClean="0"/>
              <a:t>processo</a:t>
            </a:r>
            <a:r>
              <a:rPr lang="en-US" dirty="0" smtClean="0"/>
              <a:t> è </a:t>
            </a:r>
            <a:r>
              <a:rPr lang="en-US" dirty="0" err="1" smtClean="0"/>
              <a:t>particolarmente</a:t>
            </a:r>
            <a:r>
              <a:rPr lang="en-US" dirty="0" smtClean="0"/>
              <a:t> difficile </a:t>
            </a:r>
            <a:r>
              <a:rPr lang="en-US" dirty="0" err="1" smtClean="0"/>
              <a:t>perchè</a:t>
            </a:r>
            <a:r>
              <a:rPr lang="en-US" dirty="0" smtClean="0"/>
              <a:t> </a:t>
            </a:r>
            <a:r>
              <a:rPr lang="en-US" dirty="0" err="1" smtClean="0"/>
              <a:t>i</a:t>
            </a:r>
            <a:r>
              <a:rPr lang="en-US" dirty="0" smtClean="0"/>
              <a:t> </a:t>
            </a:r>
            <a:r>
              <a:rPr lang="en-US" dirty="0" err="1">
                <a:latin typeface="Symbol" charset="2"/>
                <a:cs typeface="Symbol" charset="2"/>
              </a:rPr>
              <a:t>n</a:t>
            </a:r>
            <a:r>
              <a:rPr lang="en-US" baseline="-25000" dirty="0" err="1">
                <a:latin typeface="Symbol" charset="2"/>
                <a:cs typeface="Symbol" charset="2"/>
              </a:rPr>
              <a:t>t</a:t>
            </a:r>
            <a:r>
              <a:rPr lang="en-US" dirty="0"/>
              <a:t> </a:t>
            </a:r>
            <a:r>
              <a:rPr lang="en-US" dirty="0" err="1" smtClean="0"/>
              <a:t>producono</a:t>
            </a:r>
            <a:r>
              <a:rPr lang="en-US" dirty="0" smtClean="0"/>
              <a:t> </a:t>
            </a:r>
            <a:r>
              <a:rPr lang="en-US" dirty="0" err="1" smtClean="0"/>
              <a:t>i</a:t>
            </a:r>
            <a:r>
              <a:rPr lang="en-US" dirty="0" smtClean="0"/>
              <a:t> </a:t>
            </a:r>
            <a:r>
              <a:rPr lang="en-US" dirty="0" err="1" smtClean="0"/>
              <a:t>leptoni</a:t>
            </a:r>
            <a:r>
              <a:rPr lang="en-US" dirty="0" smtClean="0"/>
              <a:t> </a:t>
            </a:r>
            <a:r>
              <a:rPr lang="en-US" dirty="0" smtClean="0">
                <a:latin typeface="Symbol" charset="2"/>
                <a:cs typeface="Symbol" charset="2"/>
              </a:rPr>
              <a:t>t </a:t>
            </a:r>
            <a:r>
              <a:rPr lang="en-US" dirty="0" err="1" smtClean="0">
                <a:cs typeface="Symbol" charset="2"/>
              </a:rPr>
              <a:t>che</a:t>
            </a:r>
            <a:r>
              <a:rPr lang="en-US" dirty="0" smtClean="0">
                <a:cs typeface="Symbol" charset="2"/>
              </a:rPr>
              <a:t> </a:t>
            </a:r>
            <a:r>
              <a:rPr lang="en-US" dirty="0" err="1" smtClean="0">
                <a:cs typeface="Symbol" charset="2"/>
              </a:rPr>
              <a:t>decadono</a:t>
            </a:r>
            <a:r>
              <a:rPr lang="en-US" dirty="0" smtClean="0">
                <a:cs typeface="Symbol" charset="2"/>
              </a:rPr>
              <a:t> in </a:t>
            </a:r>
            <a:r>
              <a:rPr lang="en-US" dirty="0" err="1" smtClean="0">
                <a:cs typeface="Symbol" charset="2"/>
              </a:rPr>
              <a:t>muoni</a:t>
            </a:r>
            <a:r>
              <a:rPr lang="en-US" dirty="0" smtClean="0">
                <a:cs typeface="Symbol" charset="2"/>
              </a:rPr>
              <a:t> (o </a:t>
            </a:r>
            <a:r>
              <a:rPr lang="en-US" dirty="0" err="1" smtClean="0">
                <a:cs typeface="Symbol" charset="2"/>
              </a:rPr>
              <a:t>altre</a:t>
            </a:r>
            <a:r>
              <a:rPr lang="en-US" dirty="0" smtClean="0">
                <a:cs typeface="Symbol" charset="2"/>
              </a:rPr>
              <a:t> </a:t>
            </a:r>
            <a:r>
              <a:rPr lang="en-US" dirty="0" err="1" smtClean="0">
                <a:cs typeface="Symbol" charset="2"/>
              </a:rPr>
              <a:t>particelle</a:t>
            </a:r>
            <a:r>
              <a:rPr lang="en-US" dirty="0" smtClean="0">
                <a:cs typeface="Symbol" charset="2"/>
              </a:rPr>
              <a:t>) in </a:t>
            </a:r>
            <a:r>
              <a:rPr lang="en-US" dirty="0"/>
              <a:t>2.9×10</a:t>
            </a:r>
            <a:r>
              <a:rPr lang="en-US" baseline="30000" dirty="0"/>
              <a:t>−13</a:t>
            </a:r>
            <a:r>
              <a:rPr lang="en-US" dirty="0"/>
              <a:t> </a:t>
            </a:r>
            <a:r>
              <a:rPr lang="en-US" dirty="0" smtClean="0"/>
              <a:t>s, </a:t>
            </a:r>
            <a:r>
              <a:rPr lang="en-US" dirty="0" err="1" smtClean="0"/>
              <a:t>percorrendo</a:t>
            </a:r>
            <a:r>
              <a:rPr lang="en-US" dirty="0" smtClean="0"/>
              <a:t> circa 1 mm </a:t>
            </a:r>
            <a:r>
              <a:rPr lang="en-US" dirty="0" err="1" smtClean="0"/>
              <a:t>alle</a:t>
            </a:r>
            <a:r>
              <a:rPr lang="en-US" dirty="0" smtClean="0"/>
              <a:t> </a:t>
            </a:r>
            <a:r>
              <a:rPr lang="en-US" dirty="0" err="1" smtClean="0"/>
              <a:t>energie</a:t>
            </a:r>
            <a:r>
              <a:rPr lang="en-US" dirty="0" smtClean="0"/>
              <a:t> del CNGS. </a:t>
            </a:r>
            <a:r>
              <a:rPr lang="en-US" dirty="0" err="1" smtClean="0"/>
              <a:t>Sono</a:t>
            </a:r>
            <a:r>
              <a:rPr lang="en-US" dirty="0" smtClean="0"/>
              <a:t> </a:t>
            </a:r>
            <a:r>
              <a:rPr lang="en-US" dirty="0" err="1" smtClean="0"/>
              <a:t>necessari</a:t>
            </a:r>
            <a:r>
              <a:rPr lang="en-US" dirty="0" smtClean="0"/>
              <a:t> </a:t>
            </a:r>
            <a:r>
              <a:rPr lang="en-US" dirty="0" err="1" smtClean="0"/>
              <a:t>rivelatori</a:t>
            </a:r>
            <a:r>
              <a:rPr lang="en-US" dirty="0" smtClean="0"/>
              <a:t> </a:t>
            </a:r>
            <a:r>
              <a:rPr lang="en-US" dirty="0" err="1" smtClean="0"/>
              <a:t>sotterranei</a:t>
            </a:r>
            <a:r>
              <a:rPr lang="en-US" dirty="0" smtClean="0"/>
              <a:t> molto </a:t>
            </a:r>
            <a:r>
              <a:rPr lang="en-US" dirty="0" err="1" smtClean="0"/>
              <a:t>pesanti</a:t>
            </a:r>
            <a:r>
              <a:rPr lang="en-US" dirty="0" smtClean="0"/>
              <a:t> (</a:t>
            </a:r>
            <a:r>
              <a:rPr lang="en-US" dirty="0" err="1" smtClean="0"/>
              <a:t>ordine</a:t>
            </a:r>
            <a:r>
              <a:rPr lang="en-US" dirty="0" smtClean="0"/>
              <a:t> </a:t>
            </a:r>
            <a:r>
              <a:rPr lang="en-US" dirty="0" err="1" smtClean="0"/>
              <a:t>delle</a:t>
            </a:r>
            <a:r>
              <a:rPr lang="en-US" dirty="0" smtClean="0"/>
              <a:t> 1000 ton) con </a:t>
            </a:r>
            <a:r>
              <a:rPr lang="en-US" dirty="0" err="1" smtClean="0"/>
              <a:t>risoluzione</a:t>
            </a:r>
            <a:r>
              <a:rPr lang="en-US" dirty="0" smtClean="0"/>
              <a:t> </a:t>
            </a:r>
            <a:r>
              <a:rPr lang="en-US" dirty="0" err="1" smtClean="0"/>
              <a:t>spaziale</a:t>
            </a:r>
            <a:r>
              <a:rPr lang="en-US" dirty="0" smtClean="0"/>
              <a:t> molto </a:t>
            </a:r>
            <a:r>
              <a:rPr lang="en-US" dirty="0" err="1" smtClean="0"/>
              <a:t>migliore</a:t>
            </a:r>
            <a:r>
              <a:rPr lang="en-US" dirty="0" smtClean="0"/>
              <a:t> di 100 </a:t>
            </a:r>
            <a:r>
              <a:rPr lang="en-US" dirty="0" smtClean="0">
                <a:latin typeface="Symbol" charset="2"/>
                <a:cs typeface="Symbol" charset="2"/>
              </a:rPr>
              <a:t>m</a:t>
            </a:r>
            <a:r>
              <a:rPr lang="en-US" dirty="0" smtClean="0"/>
              <a:t>m</a:t>
            </a:r>
            <a:endParaRPr lang="en-US" dirty="0"/>
          </a:p>
        </p:txBody>
      </p:sp>
    </p:spTree>
    <p:extLst>
      <p:ext uri="{BB962C8B-B14F-4D97-AF65-F5344CB8AC3E}">
        <p14:creationId xmlns:p14="http://schemas.microsoft.com/office/powerpoint/2010/main" val="30059751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era-Candidat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8027" y="3165939"/>
            <a:ext cx="5340619" cy="3773953"/>
          </a:xfrm>
          <a:prstGeom prst="rect">
            <a:avLst/>
          </a:prstGeom>
        </p:spPr>
      </p:pic>
      <p:sp>
        <p:nvSpPr>
          <p:cNvPr id="4" name="Title 1"/>
          <p:cNvSpPr>
            <a:spLocks noGrp="1"/>
          </p:cNvSpPr>
          <p:nvPr>
            <p:ph type="title"/>
          </p:nvPr>
        </p:nvSpPr>
        <p:spPr>
          <a:xfrm>
            <a:off x="0" y="10810"/>
            <a:ext cx="8686800" cy="707048"/>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dirty="0" smtClean="0"/>
              <a:t>Il </a:t>
            </a:r>
            <a:r>
              <a:rPr lang="en-US" dirty="0" err="1" smtClean="0"/>
              <a:t>rivelatore</a:t>
            </a:r>
            <a:r>
              <a:rPr lang="en-US" dirty="0" smtClean="0"/>
              <a:t> Opera</a:t>
            </a:r>
            <a:endParaRPr lang="en-US" dirty="0"/>
          </a:p>
        </p:txBody>
      </p:sp>
      <p:pic>
        <p:nvPicPr>
          <p:cNvPr id="5" name="Picture 4" descr="opera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9844" y="10810"/>
            <a:ext cx="1174156" cy="879751"/>
          </a:xfrm>
          <a:prstGeom prst="rect">
            <a:avLst/>
          </a:prstGeom>
        </p:spPr>
      </p:pic>
      <p:pic>
        <p:nvPicPr>
          <p:cNvPr id="6" name="Picture 5" descr="opera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858" y="807405"/>
            <a:ext cx="4346142" cy="2611456"/>
          </a:xfrm>
          <a:prstGeom prst="rect">
            <a:avLst/>
          </a:prstGeom>
        </p:spPr>
      </p:pic>
      <p:pic>
        <p:nvPicPr>
          <p:cNvPr id="7" name="Picture 6" descr="Pages from Patrizii-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091" y="890561"/>
            <a:ext cx="2875178" cy="2003041"/>
          </a:xfrm>
          <a:prstGeom prst="rect">
            <a:avLst/>
          </a:prstGeom>
        </p:spPr>
      </p:pic>
      <p:sp>
        <p:nvSpPr>
          <p:cNvPr id="9" name="TextBox 8"/>
          <p:cNvSpPr txBox="1"/>
          <p:nvPr/>
        </p:nvSpPr>
        <p:spPr>
          <a:xfrm>
            <a:off x="163815" y="3080040"/>
            <a:ext cx="3454212" cy="1200329"/>
          </a:xfrm>
          <a:prstGeom prst="rect">
            <a:avLst/>
          </a:prstGeom>
          <a:noFill/>
        </p:spPr>
        <p:txBody>
          <a:bodyPr wrap="square" rtlCol="0">
            <a:spAutoFit/>
          </a:bodyPr>
          <a:lstStyle/>
          <a:p>
            <a:r>
              <a:rPr lang="en-US" dirty="0" smtClean="0"/>
              <a:t>Il </a:t>
            </a:r>
            <a:r>
              <a:rPr lang="en-US" dirty="0" err="1" smtClean="0"/>
              <a:t>rivelatore</a:t>
            </a:r>
            <a:r>
              <a:rPr lang="en-US" dirty="0" smtClean="0"/>
              <a:t> è </a:t>
            </a:r>
            <a:r>
              <a:rPr lang="en-US" dirty="0" err="1" smtClean="0"/>
              <a:t>composto</a:t>
            </a:r>
            <a:r>
              <a:rPr lang="en-US" dirty="0" smtClean="0"/>
              <a:t> da 150000 </a:t>
            </a:r>
            <a:r>
              <a:rPr lang="en-US" dirty="0" err="1" smtClean="0"/>
              <a:t>mattoncini</a:t>
            </a:r>
            <a:r>
              <a:rPr lang="en-US" dirty="0" smtClean="0"/>
              <a:t> a sandwich </a:t>
            </a:r>
            <a:r>
              <a:rPr lang="en-US" dirty="0" err="1" smtClean="0"/>
              <a:t>piombo-emulsioni</a:t>
            </a:r>
            <a:r>
              <a:rPr lang="en-US" dirty="0" smtClean="0"/>
              <a:t>, per </a:t>
            </a:r>
            <a:r>
              <a:rPr lang="en-US" dirty="0" err="1" smtClean="0"/>
              <a:t>una</a:t>
            </a:r>
            <a:r>
              <a:rPr lang="en-US" dirty="0" smtClean="0"/>
              <a:t> </a:t>
            </a:r>
            <a:r>
              <a:rPr lang="en-US" dirty="0" err="1" smtClean="0"/>
              <a:t>massa</a:t>
            </a:r>
            <a:r>
              <a:rPr lang="en-US" dirty="0" smtClean="0"/>
              <a:t> </a:t>
            </a:r>
            <a:r>
              <a:rPr lang="en-US" dirty="0" err="1" smtClean="0"/>
              <a:t>totale</a:t>
            </a:r>
            <a:r>
              <a:rPr lang="en-US" dirty="0" smtClean="0"/>
              <a:t> di 1250 ton</a:t>
            </a:r>
            <a:endParaRPr lang="en-US" dirty="0"/>
          </a:p>
        </p:txBody>
      </p:sp>
      <p:sp>
        <p:nvSpPr>
          <p:cNvPr id="10" name="TextBox 9"/>
          <p:cNvSpPr txBox="1"/>
          <p:nvPr/>
        </p:nvSpPr>
        <p:spPr>
          <a:xfrm>
            <a:off x="163815" y="4613926"/>
            <a:ext cx="3646249" cy="646331"/>
          </a:xfrm>
          <a:prstGeom prst="rect">
            <a:avLst/>
          </a:prstGeom>
          <a:solidFill>
            <a:srgbClr val="D9D9D9"/>
          </a:solidFill>
        </p:spPr>
        <p:txBody>
          <a:bodyPr wrap="square" rtlCol="0">
            <a:spAutoFit/>
          </a:bodyPr>
          <a:lstStyle/>
          <a:p>
            <a:r>
              <a:rPr lang="en-US" dirty="0" err="1" smtClean="0"/>
              <a:t>Finora</a:t>
            </a:r>
            <a:r>
              <a:rPr lang="en-US" dirty="0" smtClean="0"/>
              <a:t> ha </a:t>
            </a:r>
            <a:r>
              <a:rPr lang="en-US" dirty="0" err="1" smtClean="0"/>
              <a:t>rivelato</a:t>
            </a:r>
            <a:r>
              <a:rPr lang="en-US" dirty="0" smtClean="0"/>
              <a:t> </a:t>
            </a:r>
            <a:r>
              <a:rPr lang="en-US" dirty="0" smtClean="0"/>
              <a:t>5 </a:t>
            </a:r>
            <a:r>
              <a:rPr lang="en-US" dirty="0" err="1" smtClean="0"/>
              <a:t>eventi</a:t>
            </a:r>
            <a:r>
              <a:rPr lang="en-US" dirty="0" smtClean="0"/>
              <a:t> </a:t>
            </a:r>
            <a:r>
              <a:rPr lang="en-US" dirty="0" err="1" smtClean="0"/>
              <a:t>candidati</a:t>
            </a:r>
            <a:r>
              <a:rPr lang="en-US" dirty="0" smtClean="0"/>
              <a:t>, con un </a:t>
            </a:r>
            <a:r>
              <a:rPr lang="en-US" dirty="0" err="1" smtClean="0"/>
              <a:t>fondo</a:t>
            </a:r>
            <a:r>
              <a:rPr lang="en-US" dirty="0" smtClean="0"/>
              <a:t> </a:t>
            </a:r>
            <a:r>
              <a:rPr lang="en-US" dirty="0" err="1" smtClean="0"/>
              <a:t>atteso</a:t>
            </a:r>
            <a:r>
              <a:rPr lang="en-US" dirty="0" smtClean="0"/>
              <a:t> di </a:t>
            </a:r>
            <a:r>
              <a:rPr lang="en-US" dirty="0" smtClean="0"/>
              <a:t>0,25</a:t>
            </a:r>
            <a:endParaRPr lang="en-US" dirty="0"/>
          </a:p>
        </p:txBody>
      </p:sp>
      <p:sp>
        <p:nvSpPr>
          <p:cNvPr id="11" name="TextBox 10"/>
          <p:cNvSpPr txBox="1"/>
          <p:nvPr/>
        </p:nvSpPr>
        <p:spPr>
          <a:xfrm>
            <a:off x="163815" y="5712188"/>
            <a:ext cx="3548083" cy="646331"/>
          </a:xfrm>
          <a:prstGeom prst="rect">
            <a:avLst/>
          </a:prstGeom>
          <a:noFill/>
        </p:spPr>
        <p:txBody>
          <a:bodyPr wrap="square" rtlCol="0">
            <a:spAutoFit/>
          </a:bodyPr>
          <a:lstStyle/>
          <a:p>
            <a:r>
              <a:rPr lang="en-US" dirty="0" smtClean="0"/>
              <a:t>Per </a:t>
            </a:r>
            <a:r>
              <a:rPr lang="en-US" dirty="0" err="1" smtClean="0"/>
              <a:t>il</a:t>
            </a:r>
            <a:r>
              <a:rPr lang="en-US" dirty="0" smtClean="0"/>
              <a:t> question time: </a:t>
            </a:r>
            <a:r>
              <a:rPr lang="en-US" dirty="0" err="1" smtClean="0"/>
              <a:t>velocità</a:t>
            </a:r>
            <a:r>
              <a:rPr lang="en-US" dirty="0" smtClean="0"/>
              <a:t> </a:t>
            </a:r>
            <a:r>
              <a:rPr lang="en-US" dirty="0" err="1" smtClean="0"/>
              <a:t>dei</a:t>
            </a:r>
            <a:r>
              <a:rPr lang="en-US" dirty="0" smtClean="0"/>
              <a:t> </a:t>
            </a:r>
            <a:r>
              <a:rPr lang="en-US" dirty="0" err="1" smtClean="0"/>
              <a:t>neutrini</a:t>
            </a:r>
            <a:endParaRPr lang="en-US" dirty="0"/>
          </a:p>
        </p:txBody>
      </p:sp>
    </p:spTree>
    <p:extLst>
      <p:ext uri="{BB962C8B-B14F-4D97-AF65-F5344CB8AC3E}">
        <p14:creationId xmlns:p14="http://schemas.microsoft.com/office/powerpoint/2010/main" val="9936336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opera-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0879" y="4398264"/>
            <a:ext cx="2928255" cy="2459734"/>
          </a:xfrm>
          <a:prstGeom prst="rect">
            <a:avLst/>
          </a:prstGeom>
        </p:spPr>
      </p:pic>
      <p:pic>
        <p:nvPicPr>
          <p:cNvPr id="10" name="Picture 9" descr="opera-4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467" y="2649899"/>
            <a:ext cx="3814399" cy="1973099"/>
          </a:xfrm>
          <a:prstGeom prst="rect">
            <a:avLst/>
          </a:prstGeom>
        </p:spPr>
      </p:pic>
      <p:sp>
        <p:nvSpPr>
          <p:cNvPr id="13" name="Rounded Rectangle 12"/>
          <p:cNvSpPr/>
          <p:nvPr/>
        </p:nvSpPr>
        <p:spPr>
          <a:xfrm>
            <a:off x="82697" y="224465"/>
            <a:ext cx="1380855" cy="159488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opera-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4078" y="224465"/>
            <a:ext cx="3795523" cy="2610884"/>
          </a:xfrm>
          <a:prstGeom prst="rect">
            <a:avLst/>
          </a:prstGeom>
        </p:spPr>
      </p:pic>
      <p:pic>
        <p:nvPicPr>
          <p:cNvPr id="6" name="Picture 5" descr="opera-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9601" y="0"/>
            <a:ext cx="3814399" cy="2610884"/>
          </a:xfrm>
          <a:prstGeom prst="rect">
            <a:avLst/>
          </a:prstGeom>
        </p:spPr>
      </p:pic>
      <p:pic>
        <p:nvPicPr>
          <p:cNvPr id="7" name="Picture 6" descr="opera-3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078" y="2876698"/>
            <a:ext cx="3788389" cy="1264093"/>
          </a:xfrm>
          <a:prstGeom prst="rect">
            <a:avLst/>
          </a:prstGeom>
        </p:spPr>
      </p:pic>
      <p:pic>
        <p:nvPicPr>
          <p:cNvPr id="8" name="Picture 7" descr="opera-3b.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078" y="4140791"/>
            <a:ext cx="3788389" cy="289310"/>
          </a:xfrm>
          <a:prstGeom prst="rect">
            <a:avLst/>
          </a:prstGeom>
        </p:spPr>
      </p:pic>
      <p:pic>
        <p:nvPicPr>
          <p:cNvPr id="9" name="Picture 8" descr="opera-4a.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2467" y="2649899"/>
            <a:ext cx="3814399" cy="370899"/>
          </a:xfrm>
          <a:prstGeom prst="rect">
            <a:avLst/>
          </a:prstGeom>
        </p:spPr>
      </p:pic>
      <p:pic>
        <p:nvPicPr>
          <p:cNvPr id="11" name="Picture 10" descr="opera-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3552" y="4473897"/>
            <a:ext cx="3805471" cy="2384101"/>
          </a:xfrm>
          <a:prstGeom prst="rect">
            <a:avLst/>
          </a:prstGeom>
        </p:spPr>
      </p:pic>
      <p:sp>
        <p:nvSpPr>
          <p:cNvPr id="12" name="TextBox 11"/>
          <p:cNvSpPr txBox="1"/>
          <p:nvPr/>
        </p:nvSpPr>
        <p:spPr>
          <a:xfrm>
            <a:off x="82697" y="165395"/>
            <a:ext cx="1329070" cy="1569660"/>
          </a:xfrm>
          <a:prstGeom prst="rect">
            <a:avLst/>
          </a:prstGeom>
          <a:noFill/>
        </p:spPr>
        <p:txBody>
          <a:bodyPr wrap="square" rtlCol="0">
            <a:spAutoFit/>
          </a:bodyPr>
          <a:lstStyle/>
          <a:p>
            <a:r>
              <a:rPr lang="en-US" sz="3200" dirty="0" smtClean="0"/>
              <a:t>Opera </a:t>
            </a:r>
            <a:r>
              <a:rPr lang="en-US" sz="3200" dirty="0" err="1" smtClean="0">
                <a:latin typeface="Symbol" charset="2"/>
                <a:cs typeface="Symbol" charset="2"/>
              </a:rPr>
              <a:t>n</a:t>
            </a:r>
            <a:r>
              <a:rPr lang="en-US" sz="3200" baseline="-25000" dirty="0" err="1" smtClean="0">
                <a:latin typeface="Symbol" charset="2"/>
                <a:cs typeface="Symbol" charset="2"/>
              </a:rPr>
              <a:t>t</a:t>
            </a:r>
            <a:r>
              <a:rPr lang="en-US" sz="3200" dirty="0" smtClean="0"/>
              <a:t> gallery</a:t>
            </a:r>
            <a:endParaRPr lang="en-US" sz="3200" dirty="0"/>
          </a:p>
        </p:txBody>
      </p:sp>
      <p:sp>
        <p:nvSpPr>
          <p:cNvPr id="14" name="TextBox 13"/>
          <p:cNvSpPr txBox="1"/>
          <p:nvPr/>
        </p:nvSpPr>
        <p:spPr>
          <a:xfrm>
            <a:off x="2213442" y="4514112"/>
            <a:ext cx="2170135" cy="323165"/>
          </a:xfrm>
          <a:prstGeom prst="rect">
            <a:avLst/>
          </a:prstGeom>
          <a:noFill/>
        </p:spPr>
        <p:txBody>
          <a:bodyPr wrap="none" rtlCol="0">
            <a:spAutoFit/>
          </a:bodyPr>
          <a:lstStyle/>
          <a:p>
            <a:r>
              <a:rPr lang="en-US" sz="1500" dirty="0" smtClean="0"/>
              <a:t>5</a:t>
            </a:r>
            <a:r>
              <a:rPr lang="en-US" sz="1500" baseline="30000" dirty="0" smtClean="0"/>
              <a:t>th</a:t>
            </a:r>
            <a:r>
              <a:rPr lang="en-US" sz="1500" dirty="0" smtClean="0"/>
              <a:t> candidate (2015): </a:t>
            </a:r>
            <a:r>
              <a:rPr lang="en-US" sz="1500" dirty="0" smtClean="0">
                <a:latin typeface="Symbol" charset="2"/>
                <a:cs typeface="Symbol" charset="2"/>
              </a:rPr>
              <a:t>t</a:t>
            </a:r>
            <a:r>
              <a:rPr lang="en-US" sz="1500" dirty="0" smtClean="0"/>
              <a:t>   h</a:t>
            </a:r>
            <a:endParaRPr lang="en-US" sz="1500" dirty="0"/>
          </a:p>
        </p:txBody>
      </p:sp>
      <p:sp>
        <p:nvSpPr>
          <p:cNvPr id="15" name="Right Arrow 14"/>
          <p:cNvSpPr/>
          <p:nvPr/>
        </p:nvSpPr>
        <p:spPr>
          <a:xfrm>
            <a:off x="4062252" y="4680984"/>
            <a:ext cx="101231" cy="45719"/>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2213442" y="4770965"/>
            <a:ext cx="1464733" cy="307777"/>
          </a:xfrm>
          <a:prstGeom prst="rect">
            <a:avLst/>
          </a:prstGeom>
          <a:noFill/>
        </p:spPr>
        <p:txBody>
          <a:bodyPr wrap="square" rtlCol="0">
            <a:spAutoFit/>
          </a:bodyPr>
          <a:lstStyle/>
          <a:p>
            <a:r>
              <a:rPr lang="en-US" sz="1400" dirty="0" smtClean="0"/>
              <a:t>arXiv:1507.0417</a:t>
            </a:r>
            <a:endParaRPr lang="en-US" sz="1400" dirty="0"/>
          </a:p>
        </p:txBody>
      </p:sp>
    </p:spTree>
    <p:extLst>
      <p:ext uri="{BB962C8B-B14F-4D97-AF65-F5344CB8AC3E}">
        <p14:creationId xmlns:p14="http://schemas.microsoft.com/office/powerpoint/2010/main" val="3216385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028" descr="000b_icarus_asm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813"/>
            <a:ext cx="571939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1028"/>
          <p:cNvSpPr>
            <a:spLocks noChangeArrowheads="1"/>
          </p:cNvSpPr>
          <p:nvPr/>
        </p:nvSpPr>
        <p:spPr bwMode="auto">
          <a:xfrm>
            <a:off x="3682512" y="2757488"/>
            <a:ext cx="18466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en-GB" sz="4400">
              <a:solidFill>
                <a:schemeClr val="tx2"/>
              </a:solidFill>
              <a:latin typeface="Arial" charset="0"/>
            </a:endParaRPr>
          </a:p>
        </p:txBody>
      </p:sp>
      <p:sp>
        <p:nvSpPr>
          <p:cNvPr id="23556" name="Text Box 1030"/>
          <p:cNvSpPr txBox="1">
            <a:spLocks noChangeArrowheads="1"/>
          </p:cNvSpPr>
          <p:nvPr/>
        </p:nvSpPr>
        <p:spPr bwMode="auto">
          <a:xfrm>
            <a:off x="2901462" y="1333501"/>
            <a:ext cx="253511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pPr eaLnBrk="1" hangingPunct="1">
              <a:spcBef>
                <a:spcPct val="50000"/>
              </a:spcBef>
            </a:pPr>
            <a:r>
              <a:rPr lang="it-IT" sz="1800" b="0" baseline="0">
                <a:latin typeface="Comic Sans MS" charset="0"/>
              </a:rPr>
              <a:t>30 m</a:t>
            </a:r>
            <a:r>
              <a:rPr lang="it-IT" sz="1800" b="0" baseline="30000">
                <a:latin typeface="Comic Sans MS" charset="0"/>
              </a:rPr>
              <a:t>3</a:t>
            </a:r>
            <a:r>
              <a:rPr lang="it-IT" sz="1800" b="0" baseline="0">
                <a:latin typeface="Comic Sans MS" charset="0"/>
              </a:rPr>
              <a:t> LN</a:t>
            </a:r>
            <a:r>
              <a:rPr lang="it-IT" sz="1800" b="0">
                <a:latin typeface="Comic Sans MS" charset="0"/>
              </a:rPr>
              <a:t>2</a:t>
            </a:r>
            <a:r>
              <a:rPr lang="it-IT" sz="1800" b="0" baseline="0">
                <a:latin typeface="Comic Sans MS" charset="0"/>
              </a:rPr>
              <a:t> Vessels</a:t>
            </a:r>
          </a:p>
        </p:txBody>
      </p:sp>
      <p:sp>
        <p:nvSpPr>
          <p:cNvPr id="23557" name="Line 1032"/>
          <p:cNvSpPr>
            <a:spLocks noChangeShapeType="1"/>
          </p:cNvSpPr>
          <p:nvPr/>
        </p:nvSpPr>
        <p:spPr bwMode="auto">
          <a:xfrm flipH="1">
            <a:off x="2910254" y="1700214"/>
            <a:ext cx="465992" cy="720725"/>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8" name="Line 1033"/>
          <p:cNvSpPr>
            <a:spLocks noChangeShapeType="1"/>
          </p:cNvSpPr>
          <p:nvPr/>
        </p:nvSpPr>
        <p:spPr bwMode="auto">
          <a:xfrm flipH="1">
            <a:off x="3376246" y="1773239"/>
            <a:ext cx="398585" cy="574675"/>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59" name="Text Box 1036"/>
          <p:cNvSpPr txBox="1">
            <a:spLocks noChangeArrowheads="1"/>
          </p:cNvSpPr>
          <p:nvPr/>
        </p:nvSpPr>
        <p:spPr bwMode="auto">
          <a:xfrm>
            <a:off x="130420" y="3716338"/>
            <a:ext cx="25805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baseline="-25000">
                <a:solidFill>
                  <a:schemeClr val="tx1"/>
                </a:solidFill>
                <a:latin typeface="Helvetica" charset="0"/>
                <a:ea typeface="ＭＳ Ｐゴシック" charset="0"/>
                <a:cs typeface="ＭＳ Ｐゴシック" charset="0"/>
              </a:defRPr>
            </a:lvl1pPr>
            <a:lvl2pPr marL="742950" indent="-285750">
              <a:defRPr sz="1600" b="1" baseline="-25000">
                <a:solidFill>
                  <a:schemeClr val="tx1"/>
                </a:solidFill>
                <a:latin typeface="Helvetica" charset="0"/>
                <a:ea typeface="ＭＳ Ｐゴシック" charset="0"/>
              </a:defRPr>
            </a:lvl2pPr>
            <a:lvl3pPr marL="1143000" indent="-228600">
              <a:defRPr sz="1600" b="1" baseline="-25000">
                <a:solidFill>
                  <a:schemeClr val="tx1"/>
                </a:solidFill>
                <a:latin typeface="Helvetica" charset="0"/>
                <a:ea typeface="ＭＳ Ｐゴシック" charset="0"/>
              </a:defRPr>
            </a:lvl3pPr>
            <a:lvl4pPr marL="1600200" indent="-228600">
              <a:defRPr sz="1600" b="1" baseline="-25000">
                <a:solidFill>
                  <a:schemeClr val="tx1"/>
                </a:solidFill>
                <a:latin typeface="Helvetica" charset="0"/>
                <a:ea typeface="ＭＳ Ｐゴシック" charset="0"/>
              </a:defRPr>
            </a:lvl4pPr>
            <a:lvl5pPr marL="2057400" indent="-228600">
              <a:defRPr sz="1600" b="1" baseline="-25000">
                <a:solidFill>
                  <a:schemeClr val="tx1"/>
                </a:solidFill>
                <a:latin typeface="Helvetica" charset="0"/>
                <a:ea typeface="ＭＳ Ｐゴシック" charset="0"/>
              </a:defRPr>
            </a:lvl5pPr>
            <a:lvl6pPr marL="2514600" indent="-228600" eaLnBrk="0" fontAlgn="base" hangingPunct="0">
              <a:spcBef>
                <a:spcPct val="0"/>
              </a:spcBef>
              <a:spcAft>
                <a:spcPct val="0"/>
              </a:spcAft>
              <a:defRPr sz="1600" b="1" baseline="-25000">
                <a:solidFill>
                  <a:schemeClr val="tx1"/>
                </a:solidFill>
                <a:latin typeface="Helvetica" charset="0"/>
                <a:ea typeface="ＭＳ Ｐゴシック" charset="0"/>
              </a:defRPr>
            </a:lvl6pPr>
            <a:lvl7pPr marL="2971800" indent="-228600" eaLnBrk="0" fontAlgn="base" hangingPunct="0">
              <a:spcBef>
                <a:spcPct val="0"/>
              </a:spcBef>
              <a:spcAft>
                <a:spcPct val="0"/>
              </a:spcAft>
              <a:defRPr sz="1600" b="1" baseline="-25000">
                <a:solidFill>
                  <a:schemeClr val="tx1"/>
                </a:solidFill>
                <a:latin typeface="Helvetica" charset="0"/>
                <a:ea typeface="ＭＳ Ｐゴシック" charset="0"/>
              </a:defRPr>
            </a:lvl7pPr>
            <a:lvl8pPr marL="3429000" indent="-228600" eaLnBrk="0" fontAlgn="base" hangingPunct="0">
              <a:spcBef>
                <a:spcPct val="0"/>
              </a:spcBef>
              <a:spcAft>
                <a:spcPct val="0"/>
              </a:spcAft>
              <a:defRPr sz="1600" b="1" baseline="-25000">
                <a:solidFill>
                  <a:schemeClr val="tx1"/>
                </a:solidFill>
                <a:latin typeface="Helvetica" charset="0"/>
                <a:ea typeface="ＭＳ Ｐゴシック" charset="0"/>
              </a:defRPr>
            </a:lvl8pPr>
            <a:lvl9pPr marL="3886200" indent="-228600" eaLnBrk="0" fontAlgn="base" hangingPunct="0">
              <a:spcBef>
                <a:spcPct val="0"/>
              </a:spcBef>
              <a:spcAft>
                <a:spcPct val="0"/>
              </a:spcAft>
              <a:defRPr sz="1600" b="1" baseline="-25000">
                <a:solidFill>
                  <a:schemeClr val="tx1"/>
                </a:solidFill>
                <a:latin typeface="Helvetica" charset="0"/>
                <a:ea typeface="ＭＳ Ｐゴシック" charset="0"/>
              </a:defRPr>
            </a:lvl9pPr>
          </a:lstStyle>
          <a:p>
            <a:pPr eaLnBrk="1" hangingPunct="1">
              <a:spcBef>
                <a:spcPct val="50000"/>
              </a:spcBef>
            </a:pPr>
            <a:r>
              <a:rPr lang="it-IT" sz="1800" b="0" baseline="0">
                <a:latin typeface="Comic Sans MS" charset="0"/>
              </a:rPr>
              <a:t>N</a:t>
            </a:r>
            <a:r>
              <a:rPr lang="it-IT" sz="1800" b="0">
                <a:latin typeface="Comic Sans MS" charset="0"/>
              </a:rPr>
              <a:t>2</a:t>
            </a:r>
            <a:r>
              <a:rPr lang="it-IT" sz="1800" b="0" baseline="0">
                <a:latin typeface="Comic Sans MS" charset="0"/>
              </a:rPr>
              <a:t> liquefiers: 12 units,      48 kW total cryo-power</a:t>
            </a:r>
          </a:p>
        </p:txBody>
      </p:sp>
      <p:sp>
        <p:nvSpPr>
          <p:cNvPr id="23560" name="Line 1037"/>
          <p:cNvSpPr>
            <a:spLocks noChangeShapeType="1"/>
          </p:cNvSpPr>
          <p:nvPr/>
        </p:nvSpPr>
        <p:spPr bwMode="auto">
          <a:xfrm flipH="1">
            <a:off x="849923" y="3517901"/>
            <a:ext cx="572966" cy="271463"/>
          </a:xfrm>
          <a:prstGeom prst="line">
            <a:avLst/>
          </a:prstGeom>
          <a:noFill/>
          <a:ln w="9525">
            <a:solidFill>
              <a:schemeClr val="tx2"/>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3561" name="Line 1033"/>
          <p:cNvSpPr>
            <a:spLocks noChangeShapeType="1"/>
          </p:cNvSpPr>
          <p:nvPr/>
        </p:nvSpPr>
        <p:spPr bwMode="auto">
          <a:xfrm flipH="1">
            <a:off x="2286000" y="1268413"/>
            <a:ext cx="26377" cy="582612"/>
          </a:xfrm>
          <a:prstGeom prst="line">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2" name="Rectangle 1041"/>
          <p:cNvSpPr>
            <a:spLocks noChangeArrowheads="1"/>
          </p:cNvSpPr>
          <p:nvPr/>
        </p:nvSpPr>
        <p:spPr bwMode="auto">
          <a:xfrm>
            <a:off x="1950428" y="973138"/>
            <a:ext cx="2288931"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it-IT" sz="1800" b="0" baseline="0">
                <a:latin typeface="Comic Sans MS" charset="0"/>
              </a:rPr>
              <a:t>N</a:t>
            </a:r>
            <a:r>
              <a:rPr lang="it-IT" sz="1800" b="0">
                <a:latin typeface="Comic Sans MS" charset="0"/>
              </a:rPr>
              <a:t>2</a:t>
            </a:r>
            <a:r>
              <a:rPr lang="it-IT" sz="1800" b="0" baseline="0">
                <a:latin typeface="Comic Sans MS" charset="0"/>
              </a:rPr>
              <a:t> Phase separator</a:t>
            </a:r>
            <a:endParaRPr lang="en-GB" sz="1800" b="0" baseline="0">
              <a:latin typeface="Comic Sans MS" charset="0"/>
            </a:endParaRPr>
          </a:p>
        </p:txBody>
      </p:sp>
      <p:pic>
        <p:nvPicPr>
          <p:cNvPr id="2356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424403"/>
            <a:ext cx="3733800" cy="2409825"/>
          </a:xfrm>
          <a:prstGeom prst="rect">
            <a:avLst/>
          </a:prstGeom>
          <a:noFill/>
          <a:ln w="9525">
            <a:solidFill>
              <a:srgbClr val="FA012E"/>
            </a:solidFill>
            <a:miter lim="800000"/>
            <a:headEnd/>
            <a:tailEnd/>
          </a:ln>
          <a:extLst>
            <a:ext uri="{909E8E84-426E-40DD-AFC4-6F175D3DCCD1}">
              <a14:hiddenFill xmlns:a14="http://schemas.microsoft.com/office/drawing/2010/main">
                <a:solidFill>
                  <a:srgbClr val="FFFFFF"/>
                </a:solidFill>
              </a14:hiddenFill>
            </a:ext>
          </a:extLst>
        </p:spPr>
      </p:pic>
      <p:pic>
        <p:nvPicPr>
          <p:cNvPr id="2356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36577" y="1296988"/>
            <a:ext cx="372207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4" y="4321176"/>
            <a:ext cx="3727938"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3" name="Title 1"/>
          <p:cNvSpPr>
            <a:spLocks noGrp="1"/>
          </p:cNvSpPr>
          <p:nvPr>
            <p:ph type="title"/>
          </p:nvPr>
        </p:nvSpPr>
        <p:spPr/>
        <p:txBody>
          <a:bodyPr/>
          <a:lstStyle/>
          <a:p>
            <a:r>
              <a:rPr lang="it-IT">
                <a:solidFill>
                  <a:srgbClr val="FFFFFF"/>
                </a:solidFill>
                <a:latin typeface="Helvetica" charset="0"/>
              </a:rPr>
              <a:t>ICARUS T600 in LNGS Hall B</a:t>
            </a:r>
            <a:endParaRPr lang="en-US">
              <a:solidFill>
                <a:srgbClr val="FFFFFF"/>
              </a:solidFill>
              <a:latin typeface="Helvetica" charset="0"/>
            </a:endParaRPr>
          </a:p>
        </p:txBody>
      </p:sp>
      <p:sp>
        <p:nvSpPr>
          <p:cNvPr id="2" name="TextBox 1"/>
          <p:cNvSpPr txBox="1"/>
          <p:nvPr/>
        </p:nvSpPr>
        <p:spPr>
          <a:xfrm>
            <a:off x="29894" y="0"/>
            <a:ext cx="5760720" cy="58477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dirty="0" smtClean="0"/>
              <a:t>ICARUS al Gran </a:t>
            </a:r>
            <a:r>
              <a:rPr lang="en-US" sz="3200" dirty="0" err="1" smtClean="0"/>
              <a:t>Sasso</a:t>
            </a:r>
            <a:endParaRPr lang="en-US" sz="3200" dirty="0"/>
          </a:p>
        </p:txBody>
      </p:sp>
      <p:sp>
        <p:nvSpPr>
          <p:cNvPr id="3" name="TextBox 2"/>
          <p:cNvSpPr txBox="1"/>
          <p:nvPr/>
        </p:nvSpPr>
        <p:spPr>
          <a:xfrm>
            <a:off x="5790614" y="37604"/>
            <a:ext cx="3220720" cy="1200329"/>
          </a:xfrm>
          <a:prstGeom prst="rect">
            <a:avLst/>
          </a:prstGeom>
          <a:solidFill>
            <a:srgbClr val="D9D9D9"/>
          </a:solidFill>
        </p:spPr>
        <p:txBody>
          <a:bodyPr wrap="square" rtlCol="0">
            <a:spAutoFit/>
          </a:bodyPr>
          <a:lstStyle/>
          <a:p>
            <a:r>
              <a:rPr lang="en-US" dirty="0" err="1" smtClean="0"/>
              <a:t>Una</a:t>
            </a:r>
            <a:r>
              <a:rPr lang="en-US" dirty="0" smtClean="0"/>
              <a:t> “Time Projection Chamber” ad Argon </a:t>
            </a:r>
            <a:r>
              <a:rPr lang="en-US" dirty="0" err="1" smtClean="0"/>
              <a:t>Liquido</a:t>
            </a:r>
            <a:endParaRPr lang="en-US" dirty="0" smtClean="0"/>
          </a:p>
          <a:p>
            <a:r>
              <a:rPr lang="en-US" dirty="0" err="1" smtClean="0"/>
              <a:t>Proposta</a:t>
            </a:r>
            <a:r>
              <a:rPr lang="en-US" dirty="0" smtClean="0"/>
              <a:t> da Carlo Rubbia </a:t>
            </a:r>
            <a:r>
              <a:rPr lang="en-US" dirty="0" err="1" smtClean="0"/>
              <a:t>nel</a:t>
            </a:r>
            <a:r>
              <a:rPr lang="en-US" dirty="0" smtClean="0"/>
              <a:t> 1985</a:t>
            </a:r>
            <a:endParaRPr lang="en-US" dirty="0"/>
          </a:p>
        </p:txBody>
      </p:sp>
    </p:spTree>
    <p:extLst>
      <p:ext uri="{BB962C8B-B14F-4D97-AF65-F5344CB8AC3E}">
        <p14:creationId xmlns:p14="http://schemas.microsoft.com/office/powerpoint/2010/main" val="41008009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0810"/>
            <a:ext cx="9144000" cy="707048"/>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err="1" smtClean="0"/>
              <a:t>Ricapitolando</a:t>
            </a:r>
            <a:r>
              <a:rPr lang="en-US" dirty="0" smtClean="0"/>
              <a:t>: </a:t>
            </a:r>
            <a:r>
              <a:rPr lang="en-US" dirty="0" err="1"/>
              <a:t>o</a:t>
            </a:r>
            <a:r>
              <a:rPr lang="en-US" dirty="0" err="1" smtClean="0"/>
              <a:t>scillazioni</a:t>
            </a:r>
            <a:r>
              <a:rPr lang="en-US" dirty="0" smtClean="0"/>
              <a:t> di </a:t>
            </a:r>
            <a:r>
              <a:rPr lang="en-US" dirty="0" err="1" smtClean="0"/>
              <a:t>neutrini</a:t>
            </a:r>
            <a:endParaRPr lang="en-US" dirty="0"/>
          </a:p>
        </p:txBody>
      </p:sp>
      <p:sp>
        <p:nvSpPr>
          <p:cNvPr id="5" name="TextBox 4"/>
          <p:cNvSpPr txBox="1"/>
          <p:nvPr/>
        </p:nvSpPr>
        <p:spPr>
          <a:xfrm>
            <a:off x="734633" y="890225"/>
            <a:ext cx="7383683" cy="369332"/>
          </a:xfrm>
          <a:prstGeom prst="rect">
            <a:avLst/>
          </a:prstGeom>
          <a:noFill/>
        </p:spPr>
        <p:txBody>
          <a:bodyPr wrap="square" rtlCol="0">
            <a:spAutoFit/>
          </a:bodyPr>
          <a:lstStyle/>
          <a:p>
            <a:r>
              <a:rPr lang="en-US" dirty="0" smtClean="0"/>
              <a:t>Le </a:t>
            </a:r>
            <a:r>
              <a:rPr lang="en-US" dirty="0" err="1" smtClean="0"/>
              <a:t>oscillazioni</a:t>
            </a:r>
            <a:r>
              <a:rPr lang="en-US" dirty="0" smtClean="0"/>
              <a:t> </a:t>
            </a:r>
            <a:r>
              <a:rPr lang="en-US" dirty="0" err="1" smtClean="0"/>
              <a:t>dei</a:t>
            </a:r>
            <a:r>
              <a:rPr lang="en-US" dirty="0" smtClean="0"/>
              <a:t> 3 </a:t>
            </a:r>
            <a:r>
              <a:rPr lang="en-US" dirty="0" err="1" smtClean="0"/>
              <a:t>sapori</a:t>
            </a:r>
            <a:r>
              <a:rPr lang="en-US" dirty="0" smtClean="0"/>
              <a:t> di </a:t>
            </a:r>
            <a:r>
              <a:rPr lang="en-US" dirty="0" err="1" smtClean="0"/>
              <a:t>neutrini</a:t>
            </a:r>
            <a:r>
              <a:rPr lang="en-US" dirty="0" smtClean="0"/>
              <a:t> </a:t>
            </a:r>
            <a:r>
              <a:rPr lang="en-US" dirty="0" err="1" smtClean="0"/>
              <a:t>sono</a:t>
            </a:r>
            <a:r>
              <a:rPr lang="en-US" dirty="0" smtClean="0"/>
              <a:t> </a:t>
            </a:r>
            <a:r>
              <a:rPr lang="en-US" dirty="0" err="1" smtClean="0"/>
              <a:t>regolate</a:t>
            </a:r>
            <a:r>
              <a:rPr lang="en-US" dirty="0" smtClean="0"/>
              <a:t> da 6 </a:t>
            </a:r>
            <a:r>
              <a:rPr lang="en-US" dirty="0" err="1" smtClean="0"/>
              <a:t>parametri</a:t>
            </a:r>
            <a:r>
              <a:rPr lang="en-US" dirty="0" smtClean="0"/>
              <a:t> </a:t>
            </a:r>
            <a:r>
              <a:rPr lang="en-US" baseline="30000" dirty="0" smtClean="0"/>
              <a:t>(1)</a:t>
            </a:r>
            <a:endParaRPr lang="en-US" baseline="30000" dirty="0"/>
          </a:p>
        </p:txBody>
      </p:sp>
      <p:sp>
        <p:nvSpPr>
          <p:cNvPr id="6" name="TextBox 5"/>
          <p:cNvSpPr txBox="1"/>
          <p:nvPr/>
        </p:nvSpPr>
        <p:spPr>
          <a:xfrm>
            <a:off x="1224130" y="1971715"/>
            <a:ext cx="1998449" cy="523220"/>
          </a:xfrm>
          <a:prstGeom prst="rect">
            <a:avLst/>
          </a:prstGeom>
          <a:noFill/>
        </p:spPr>
        <p:txBody>
          <a:bodyPr wrap="square" rtlCol="0">
            <a:spAutoFit/>
          </a:bodyPr>
          <a:lstStyle/>
          <a:p>
            <a:r>
              <a:rPr lang="en-US" sz="2800" dirty="0">
                <a:latin typeface="Symbol" charset="2"/>
                <a:cs typeface="Symbol" charset="2"/>
              </a:rPr>
              <a:t>q</a:t>
            </a:r>
            <a:r>
              <a:rPr lang="en-US" sz="2800" baseline="-25000" dirty="0" smtClean="0"/>
              <a:t>12</a:t>
            </a:r>
            <a:r>
              <a:rPr lang="en-US" sz="2800" dirty="0" smtClean="0"/>
              <a:t>, </a:t>
            </a:r>
            <a:r>
              <a:rPr lang="en-US" sz="2800" dirty="0" smtClean="0">
                <a:latin typeface="Symbol" charset="2"/>
                <a:cs typeface="Symbol" charset="2"/>
              </a:rPr>
              <a:t>q</a:t>
            </a:r>
            <a:r>
              <a:rPr lang="en-US" sz="2800" baseline="-25000" dirty="0" smtClean="0"/>
              <a:t>23</a:t>
            </a:r>
            <a:r>
              <a:rPr lang="en-US" sz="2800" dirty="0" smtClean="0"/>
              <a:t>, </a:t>
            </a:r>
            <a:r>
              <a:rPr lang="en-US" sz="2800" dirty="0" smtClean="0">
                <a:latin typeface="Symbol" charset="2"/>
                <a:cs typeface="Symbol" charset="2"/>
              </a:rPr>
              <a:t>q</a:t>
            </a:r>
            <a:r>
              <a:rPr lang="en-US" sz="2800" baseline="-25000" dirty="0" smtClean="0"/>
              <a:t>13</a:t>
            </a:r>
            <a:endParaRPr lang="en-US" sz="2800" baseline="-25000" dirty="0"/>
          </a:p>
        </p:txBody>
      </p:sp>
      <p:sp>
        <p:nvSpPr>
          <p:cNvPr id="7" name="TextBox 6"/>
          <p:cNvSpPr txBox="1"/>
          <p:nvPr/>
        </p:nvSpPr>
        <p:spPr>
          <a:xfrm>
            <a:off x="4237366" y="2033270"/>
            <a:ext cx="1805456" cy="461665"/>
          </a:xfrm>
          <a:prstGeom prst="rect">
            <a:avLst/>
          </a:prstGeom>
          <a:noFill/>
        </p:spPr>
        <p:txBody>
          <a:bodyPr wrap="square" rtlCol="0">
            <a:spAutoFit/>
          </a:bodyPr>
          <a:lstStyle/>
          <a:p>
            <a:r>
              <a:rPr lang="en-US" sz="2400" dirty="0" smtClean="0">
                <a:latin typeface="Symbol" charset="2"/>
                <a:cs typeface="Symbol" charset="2"/>
              </a:rPr>
              <a:t>d</a:t>
            </a:r>
            <a:r>
              <a:rPr lang="en-US" sz="2400" dirty="0" smtClean="0"/>
              <a:t>m</a:t>
            </a:r>
            <a:r>
              <a:rPr lang="en-US" sz="2400" baseline="30000" dirty="0" smtClean="0"/>
              <a:t>2</a:t>
            </a:r>
            <a:r>
              <a:rPr lang="en-US" sz="2400" baseline="-25000" dirty="0" smtClean="0"/>
              <a:t>12</a:t>
            </a:r>
            <a:r>
              <a:rPr lang="en-US" sz="2400" dirty="0" smtClean="0"/>
              <a:t>, </a:t>
            </a:r>
            <a:r>
              <a:rPr lang="en-US" sz="2400" dirty="0" smtClean="0">
                <a:latin typeface="Symbol" charset="2"/>
                <a:cs typeface="Symbol" charset="2"/>
              </a:rPr>
              <a:t>d</a:t>
            </a:r>
            <a:r>
              <a:rPr lang="en-US" sz="2400" dirty="0" smtClean="0"/>
              <a:t>m</a:t>
            </a:r>
            <a:r>
              <a:rPr lang="en-US" sz="2400" baseline="30000" dirty="0" smtClean="0"/>
              <a:t>2</a:t>
            </a:r>
            <a:r>
              <a:rPr lang="en-US" sz="2400" baseline="-25000" dirty="0" smtClean="0"/>
              <a:t>23</a:t>
            </a:r>
            <a:endParaRPr lang="en-US" sz="2400" baseline="-25000" dirty="0"/>
          </a:p>
        </p:txBody>
      </p:sp>
      <p:sp>
        <p:nvSpPr>
          <p:cNvPr id="8" name="TextBox 7"/>
          <p:cNvSpPr txBox="1"/>
          <p:nvPr/>
        </p:nvSpPr>
        <p:spPr>
          <a:xfrm>
            <a:off x="7048142" y="2033270"/>
            <a:ext cx="594687" cy="461665"/>
          </a:xfrm>
          <a:prstGeom prst="rect">
            <a:avLst/>
          </a:prstGeom>
          <a:noFill/>
        </p:spPr>
        <p:txBody>
          <a:bodyPr wrap="square" rtlCol="0">
            <a:spAutoFit/>
          </a:bodyPr>
          <a:lstStyle/>
          <a:p>
            <a:r>
              <a:rPr lang="en-US" sz="2400" dirty="0" err="1" smtClean="0">
                <a:latin typeface="Symbol" charset="2"/>
                <a:cs typeface="Symbol" charset="2"/>
              </a:rPr>
              <a:t>d</a:t>
            </a:r>
            <a:r>
              <a:rPr lang="en-US" sz="2400" baseline="-25000" dirty="0" err="1" smtClean="0"/>
              <a:t>CP</a:t>
            </a:r>
            <a:endParaRPr lang="en-US" sz="2400" baseline="-25000" dirty="0"/>
          </a:p>
        </p:txBody>
      </p:sp>
      <p:sp>
        <p:nvSpPr>
          <p:cNvPr id="9" name="TextBox 8"/>
          <p:cNvSpPr txBox="1"/>
          <p:nvPr/>
        </p:nvSpPr>
        <p:spPr>
          <a:xfrm>
            <a:off x="1224130" y="1686804"/>
            <a:ext cx="1942419" cy="369332"/>
          </a:xfrm>
          <a:prstGeom prst="rect">
            <a:avLst/>
          </a:prstGeom>
          <a:noFill/>
        </p:spPr>
        <p:txBody>
          <a:bodyPr wrap="square" rtlCol="0">
            <a:spAutoFit/>
          </a:bodyPr>
          <a:lstStyle/>
          <a:p>
            <a:r>
              <a:rPr lang="en-US" dirty="0" smtClean="0">
                <a:solidFill>
                  <a:schemeClr val="accent2">
                    <a:lumMod val="50000"/>
                  </a:schemeClr>
                </a:solidFill>
              </a:rPr>
              <a:t>3 </a:t>
            </a:r>
            <a:r>
              <a:rPr lang="en-US" dirty="0" err="1" smtClean="0">
                <a:solidFill>
                  <a:schemeClr val="accent2">
                    <a:lumMod val="50000"/>
                  </a:schemeClr>
                </a:solidFill>
              </a:rPr>
              <a:t>angoli</a:t>
            </a:r>
            <a:r>
              <a:rPr lang="en-US" dirty="0" smtClean="0">
                <a:solidFill>
                  <a:schemeClr val="accent2">
                    <a:lumMod val="50000"/>
                  </a:schemeClr>
                </a:solidFill>
              </a:rPr>
              <a:t> di mixing</a:t>
            </a:r>
            <a:endParaRPr lang="en-US" dirty="0">
              <a:solidFill>
                <a:schemeClr val="accent2">
                  <a:lumMod val="50000"/>
                </a:schemeClr>
              </a:solidFill>
            </a:endParaRPr>
          </a:p>
        </p:txBody>
      </p:sp>
      <p:sp>
        <p:nvSpPr>
          <p:cNvPr id="10" name="TextBox 9"/>
          <p:cNvSpPr txBox="1"/>
          <p:nvPr/>
        </p:nvSpPr>
        <p:spPr>
          <a:xfrm>
            <a:off x="3961814" y="1672258"/>
            <a:ext cx="2334639" cy="369332"/>
          </a:xfrm>
          <a:prstGeom prst="rect">
            <a:avLst/>
          </a:prstGeom>
          <a:noFill/>
        </p:spPr>
        <p:txBody>
          <a:bodyPr wrap="square" rtlCol="0">
            <a:spAutoFit/>
          </a:bodyPr>
          <a:lstStyle/>
          <a:p>
            <a:r>
              <a:rPr lang="en-US" dirty="0">
                <a:solidFill>
                  <a:schemeClr val="accent2">
                    <a:lumMod val="50000"/>
                  </a:schemeClr>
                </a:solidFill>
              </a:rPr>
              <a:t>2</a:t>
            </a:r>
            <a:r>
              <a:rPr lang="en-US" dirty="0" smtClean="0">
                <a:solidFill>
                  <a:schemeClr val="accent2">
                    <a:lumMod val="50000"/>
                  </a:schemeClr>
                </a:solidFill>
              </a:rPr>
              <a:t> </a:t>
            </a:r>
            <a:r>
              <a:rPr lang="en-US" dirty="0" err="1" smtClean="0">
                <a:solidFill>
                  <a:schemeClr val="accent2">
                    <a:lumMod val="50000"/>
                  </a:schemeClr>
                </a:solidFill>
              </a:rPr>
              <a:t>differenze</a:t>
            </a:r>
            <a:r>
              <a:rPr lang="en-US" dirty="0" smtClean="0">
                <a:solidFill>
                  <a:schemeClr val="accent2">
                    <a:lumMod val="50000"/>
                  </a:schemeClr>
                </a:solidFill>
              </a:rPr>
              <a:t> di </a:t>
            </a:r>
            <a:r>
              <a:rPr lang="en-US" dirty="0" err="1" smtClean="0">
                <a:solidFill>
                  <a:schemeClr val="accent2">
                    <a:lumMod val="50000"/>
                  </a:schemeClr>
                </a:solidFill>
              </a:rPr>
              <a:t>massa</a:t>
            </a:r>
            <a:endParaRPr lang="en-US" dirty="0">
              <a:solidFill>
                <a:schemeClr val="accent2">
                  <a:lumMod val="50000"/>
                </a:schemeClr>
              </a:solidFill>
            </a:endParaRPr>
          </a:p>
        </p:txBody>
      </p:sp>
      <p:sp>
        <p:nvSpPr>
          <p:cNvPr id="11" name="TextBox 10"/>
          <p:cNvSpPr txBox="1"/>
          <p:nvPr/>
        </p:nvSpPr>
        <p:spPr>
          <a:xfrm>
            <a:off x="6951774" y="1690994"/>
            <a:ext cx="781457" cy="369332"/>
          </a:xfrm>
          <a:prstGeom prst="rect">
            <a:avLst/>
          </a:prstGeom>
          <a:noFill/>
        </p:spPr>
        <p:txBody>
          <a:bodyPr wrap="square" rtlCol="0">
            <a:spAutoFit/>
          </a:bodyPr>
          <a:lstStyle/>
          <a:p>
            <a:r>
              <a:rPr lang="en-US" dirty="0" smtClean="0">
                <a:solidFill>
                  <a:schemeClr val="accent2">
                    <a:lumMod val="50000"/>
                  </a:schemeClr>
                </a:solidFill>
              </a:rPr>
              <a:t>1 </a:t>
            </a:r>
            <a:r>
              <a:rPr lang="en-US" dirty="0" err="1" smtClean="0">
                <a:solidFill>
                  <a:schemeClr val="accent2">
                    <a:lumMod val="50000"/>
                  </a:schemeClr>
                </a:solidFill>
              </a:rPr>
              <a:t>fase</a:t>
            </a:r>
            <a:endParaRPr lang="en-US" dirty="0">
              <a:solidFill>
                <a:schemeClr val="accent2">
                  <a:lumMod val="50000"/>
                </a:schemeClr>
              </a:solidFill>
            </a:endParaRPr>
          </a:p>
        </p:txBody>
      </p:sp>
      <p:sp>
        <p:nvSpPr>
          <p:cNvPr id="12" name="Oval 11"/>
          <p:cNvSpPr/>
          <p:nvPr/>
        </p:nvSpPr>
        <p:spPr>
          <a:xfrm>
            <a:off x="1168098" y="2033270"/>
            <a:ext cx="703504" cy="542304"/>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153192" y="2033270"/>
            <a:ext cx="986904" cy="542304"/>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1666154" y="2668954"/>
            <a:ext cx="385993" cy="83419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3079388" y="2575574"/>
            <a:ext cx="1157979" cy="92757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871602" y="3511471"/>
            <a:ext cx="1587555" cy="369332"/>
          </a:xfrm>
          <a:prstGeom prst="rect">
            <a:avLst/>
          </a:prstGeom>
          <a:noFill/>
          <a:ln>
            <a:solidFill>
              <a:srgbClr val="FF0000"/>
            </a:solidFill>
          </a:ln>
        </p:spPr>
        <p:txBody>
          <a:bodyPr wrap="square" rtlCol="0">
            <a:spAutoFit/>
          </a:bodyPr>
          <a:lstStyle/>
          <a:p>
            <a:r>
              <a:rPr lang="en-US" dirty="0" err="1">
                <a:solidFill>
                  <a:srgbClr val="FF0000"/>
                </a:solidFill>
              </a:rPr>
              <a:t>n</a:t>
            </a:r>
            <a:r>
              <a:rPr lang="en-US" dirty="0" err="1" smtClean="0">
                <a:solidFill>
                  <a:srgbClr val="FF0000"/>
                </a:solidFill>
              </a:rPr>
              <a:t>eutrini</a:t>
            </a:r>
            <a:r>
              <a:rPr lang="en-US" dirty="0" smtClean="0">
                <a:solidFill>
                  <a:srgbClr val="FF0000"/>
                </a:solidFill>
              </a:rPr>
              <a:t> </a:t>
            </a:r>
            <a:r>
              <a:rPr lang="en-US" dirty="0" err="1" smtClean="0">
                <a:solidFill>
                  <a:srgbClr val="FF0000"/>
                </a:solidFill>
              </a:rPr>
              <a:t>solari</a:t>
            </a:r>
            <a:endParaRPr lang="en-US" dirty="0">
              <a:solidFill>
                <a:srgbClr val="FF0000"/>
              </a:solidFill>
            </a:endParaRPr>
          </a:p>
        </p:txBody>
      </p:sp>
      <p:sp>
        <p:nvSpPr>
          <p:cNvPr id="20" name="Oval 19"/>
          <p:cNvSpPr/>
          <p:nvPr/>
        </p:nvSpPr>
        <p:spPr>
          <a:xfrm>
            <a:off x="1821797" y="2036821"/>
            <a:ext cx="703504" cy="542304"/>
          </a:xfrm>
          <a:prstGeom prst="ellipse">
            <a:avLst/>
          </a:prstGeom>
          <a:no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5055918" y="2041590"/>
            <a:ext cx="986904" cy="542304"/>
          </a:xfrm>
          <a:prstGeom prst="ellipse">
            <a:avLst/>
          </a:prstGeom>
          <a:noFill/>
          <a:ln w="127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a:off x="2456818" y="2494935"/>
            <a:ext cx="1780549" cy="100821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21" idx="4"/>
          </p:cNvCxnSpPr>
          <p:nvPr/>
        </p:nvCxnSpPr>
        <p:spPr>
          <a:xfrm flipH="1">
            <a:off x="4847488" y="2583894"/>
            <a:ext cx="701882" cy="91925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961814" y="3564266"/>
            <a:ext cx="2261553" cy="369332"/>
          </a:xfrm>
          <a:prstGeom prst="rect">
            <a:avLst/>
          </a:prstGeom>
          <a:noFill/>
          <a:ln>
            <a:solidFill>
              <a:srgbClr val="0000FF"/>
            </a:solidFill>
          </a:ln>
        </p:spPr>
        <p:txBody>
          <a:bodyPr wrap="square" rtlCol="0">
            <a:spAutoFit/>
          </a:bodyPr>
          <a:lstStyle/>
          <a:p>
            <a:r>
              <a:rPr lang="en-US" dirty="0" err="1">
                <a:solidFill>
                  <a:srgbClr val="0000FF"/>
                </a:solidFill>
              </a:rPr>
              <a:t>n</a:t>
            </a:r>
            <a:r>
              <a:rPr lang="en-US" dirty="0" err="1" smtClean="0">
                <a:solidFill>
                  <a:srgbClr val="0000FF"/>
                </a:solidFill>
              </a:rPr>
              <a:t>eutrini</a:t>
            </a:r>
            <a:r>
              <a:rPr lang="en-US" dirty="0" smtClean="0">
                <a:solidFill>
                  <a:srgbClr val="0000FF"/>
                </a:solidFill>
              </a:rPr>
              <a:t> </a:t>
            </a:r>
            <a:r>
              <a:rPr lang="en-US" dirty="0" err="1" smtClean="0">
                <a:solidFill>
                  <a:srgbClr val="0000FF"/>
                </a:solidFill>
              </a:rPr>
              <a:t>atmosferici</a:t>
            </a:r>
            <a:endParaRPr lang="en-US" dirty="0">
              <a:solidFill>
                <a:srgbClr val="0000FF"/>
              </a:solidFill>
            </a:endParaRPr>
          </a:p>
        </p:txBody>
      </p:sp>
      <p:sp>
        <p:nvSpPr>
          <p:cNvPr id="27" name="TextBox 26"/>
          <p:cNvSpPr txBox="1"/>
          <p:nvPr/>
        </p:nvSpPr>
        <p:spPr>
          <a:xfrm>
            <a:off x="93101" y="4432448"/>
            <a:ext cx="8180574" cy="1046440"/>
          </a:xfrm>
          <a:prstGeom prst="rect">
            <a:avLst/>
          </a:prstGeom>
          <a:noFill/>
        </p:spPr>
        <p:txBody>
          <a:bodyPr wrap="square" rtlCol="0">
            <a:spAutoFit/>
          </a:bodyPr>
          <a:lstStyle/>
          <a:p>
            <a:r>
              <a:rPr lang="en-US" sz="2000" b="1" dirty="0">
                <a:latin typeface="Symbol" charset="2"/>
                <a:cs typeface="Symbol" charset="2"/>
              </a:rPr>
              <a:t>q</a:t>
            </a:r>
            <a:r>
              <a:rPr lang="en-US" sz="2000" b="1" baseline="-25000" dirty="0" smtClean="0"/>
              <a:t>13</a:t>
            </a:r>
            <a:r>
              <a:rPr lang="en-US" sz="2000" dirty="0" smtClean="0"/>
              <a:t>: </a:t>
            </a:r>
            <a:r>
              <a:rPr lang="en-US" sz="2000" dirty="0" err="1" smtClean="0"/>
              <a:t>Esperimenti</a:t>
            </a:r>
            <a:r>
              <a:rPr lang="en-US" sz="2000" dirty="0" smtClean="0"/>
              <a:t> Long Baseline di </a:t>
            </a:r>
            <a:r>
              <a:rPr lang="en-US" sz="2000" b="1" dirty="0" smtClean="0"/>
              <a:t>II</a:t>
            </a:r>
            <a:r>
              <a:rPr lang="en-US" sz="2000" dirty="0" smtClean="0"/>
              <a:t> </a:t>
            </a:r>
            <a:r>
              <a:rPr lang="en-US" sz="2000" dirty="0" err="1" smtClean="0"/>
              <a:t>generazione</a:t>
            </a:r>
            <a:r>
              <a:rPr lang="en-US" sz="2000" dirty="0" smtClean="0"/>
              <a:t>: T2K (</a:t>
            </a:r>
            <a:r>
              <a:rPr lang="en-US" sz="2000" dirty="0" err="1" smtClean="0"/>
              <a:t>Giappone</a:t>
            </a:r>
            <a:r>
              <a:rPr lang="en-US" sz="2000" dirty="0" smtClean="0"/>
              <a:t>), No</a:t>
            </a:r>
            <a:r>
              <a:rPr lang="en-US" sz="2000" dirty="0" smtClean="0">
                <a:latin typeface="Symbol" charset="2"/>
                <a:cs typeface="Symbol" charset="2"/>
              </a:rPr>
              <a:t>n</a:t>
            </a:r>
            <a:r>
              <a:rPr lang="en-US" sz="2000" dirty="0" smtClean="0"/>
              <a:t>a (USA)</a:t>
            </a:r>
          </a:p>
          <a:p>
            <a:r>
              <a:rPr lang="en-US" sz="2000" dirty="0"/>
              <a:t> </a:t>
            </a:r>
            <a:r>
              <a:rPr lang="en-US" sz="2000" dirty="0" smtClean="0"/>
              <a:t>      </a:t>
            </a:r>
            <a:r>
              <a:rPr lang="en-US" sz="2000" dirty="0"/>
              <a:t> </a:t>
            </a:r>
            <a:r>
              <a:rPr lang="en-US" sz="2000" dirty="0" err="1" smtClean="0"/>
              <a:t>Esperimenti</a:t>
            </a:r>
            <a:r>
              <a:rPr lang="en-US" sz="2000" dirty="0" smtClean="0"/>
              <a:t> </a:t>
            </a:r>
            <a:r>
              <a:rPr lang="en-US" sz="2000" dirty="0" err="1" smtClean="0"/>
              <a:t>ai</a:t>
            </a:r>
            <a:r>
              <a:rPr lang="en-US" sz="2000" dirty="0" smtClean="0"/>
              <a:t> </a:t>
            </a:r>
            <a:r>
              <a:rPr lang="en-US" sz="2000" dirty="0" err="1" smtClean="0"/>
              <a:t>reattori</a:t>
            </a:r>
            <a:r>
              <a:rPr lang="en-US" sz="2000" dirty="0" smtClean="0"/>
              <a:t>: Double </a:t>
            </a:r>
            <a:r>
              <a:rPr lang="en-US" sz="2000" dirty="0" err="1" smtClean="0"/>
              <a:t>Chooz</a:t>
            </a:r>
            <a:r>
              <a:rPr lang="en-US" sz="2000" dirty="0" smtClean="0"/>
              <a:t> (</a:t>
            </a:r>
            <a:r>
              <a:rPr lang="en-US" sz="2000" dirty="0" err="1" smtClean="0"/>
              <a:t>Francia</a:t>
            </a:r>
            <a:r>
              <a:rPr lang="en-US" sz="2000" dirty="0" smtClean="0"/>
              <a:t>), </a:t>
            </a:r>
            <a:r>
              <a:rPr lang="en-US" sz="2000" dirty="0" err="1" smtClean="0"/>
              <a:t>Daya</a:t>
            </a:r>
            <a:r>
              <a:rPr lang="en-US" sz="2000" dirty="0" smtClean="0"/>
              <a:t>-Bay </a:t>
            </a:r>
            <a:r>
              <a:rPr lang="en-US" sz="2200" dirty="0" smtClean="0"/>
              <a:t>(</a:t>
            </a:r>
            <a:r>
              <a:rPr lang="en-US" sz="2200" dirty="0" err="1" smtClean="0"/>
              <a:t>Cina</a:t>
            </a:r>
            <a:r>
              <a:rPr lang="en-US" sz="2200" dirty="0" smtClean="0"/>
              <a:t>), </a:t>
            </a:r>
            <a:r>
              <a:rPr lang="en-US" sz="2000" dirty="0" smtClean="0"/>
              <a:t>Reno    	(</a:t>
            </a:r>
            <a:r>
              <a:rPr lang="en-US" sz="2000" dirty="0" err="1" smtClean="0"/>
              <a:t>Corea</a:t>
            </a:r>
            <a:r>
              <a:rPr lang="en-US" sz="2000" dirty="0" smtClean="0"/>
              <a:t>) </a:t>
            </a:r>
            <a:endParaRPr lang="en-US" sz="2000" dirty="0"/>
          </a:p>
        </p:txBody>
      </p:sp>
      <p:sp>
        <p:nvSpPr>
          <p:cNvPr id="28" name="TextBox 27"/>
          <p:cNvSpPr txBox="1"/>
          <p:nvPr/>
        </p:nvSpPr>
        <p:spPr>
          <a:xfrm>
            <a:off x="68242" y="5602513"/>
            <a:ext cx="8851394" cy="707886"/>
          </a:xfrm>
          <a:prstGeom prst="rect">
            <a:avLst/>
          </a:prstGeom>
          <a:noFill/>
        </p:spPr>
        <p:txBody>
          <a:bodyPr wrap="square" rtlCol="0">
            <a:spAutoFit/>
          </a:bodyPr>
          <a:lstStyle/>
          <a:p>
            <a:r>
              <a:rPr lang="en-US" sz="2000" b="1" dirty="0" err="1" smtClean="0">
                <a:latin typeface="Symbol" charset="2"/>
                <a:cs typeface="Symbol" charset="2"/>
              </a:rPr>
              <a:t>d</a:t>
            </a:r>
            <a:r>
              <a:rPr lang="en-US" sz="2000" b="1" baseline="-25000" dirty="0" err="1" smtClean="0"/>
              <a:t>CP</a:t>
            </a:r>
            <a:r>
              <a:rPr lang="en-US" sz="2000" dirty="0" smtClean="0"/>
              <a:t>: </a:t>
            </a:r>
            <a:r>
              <a:rPr lang="en-US" sz="2000" dirty="0" err="1" smtClean="0"/>
              <a:t>Esperimenti</a:t>
            </a:r>
            <a:r>
              <a:rPr lang="en-US" sz="2000" dirty="0" smtClean="0"/>
              <a:t> Long Baseline di </a:t>
            </a:r>
            <a:r>
              <a:rPr lang="en-US" sz="2000" b="1" dirty="0" smtClean="0"/>
              <a:t>III</a:t>
            </a:r>
            <a:r>
              <a:rPr lang="en-US" sz="2000" dirty="0" smtClean="0"/>
              <a:t> </a:t>
            </a:r>
            <a:r>
              <a:rPr lang="en-US" sz="2000" dirty="0" err="1" smtClean="0"/>
              <a:t>generazione</a:t>
            </a:r>
            <a:r>
              <a:rPr lang="en-US" sz="2000" dirty="0" smtClean="0"/>
              <a:t>: Hyper-</a:t>
            </a:r>
            <a:r>
              <a:rPr lang="en-US" sz="2000" dirty="0" err="1" smtClean="0"/>
              <a:t>Kamiokande</a:t>
            </a:r>
            <a:r>
              <a:rPr lang="en-US" sz="2000" dirty="0" smtClean="0"/>
              <a:t> (</a:t>
            </a:r>
            <a:r>
              <a:rPr lang="en-US" sz="2000" dirty="0" err="1" smtClean="0"/>
              <a:t>Giappone</a:t>
            </a:r>
            <a:r>
              <a:rPr lang="en-US" sz="2000" dirty="0" smtClean="0"/>
              <a:t>), 	LBNF (USA)</a:t>
            </a:r>
            <a:endParaRPr lang="en-US" sz="2000" dirty="0"/>
          </a:p>
        </p:txBody>
      </p:sp>
      <p:sp>
        <p:nvSpPr>
          <p:cNvPr id="2" name="TextBox 1"/>
          <p:cNvSpPr txBox="1"/>
          <p:nvPr/>
        </p:nvSpPr>
        <p:spPr>
          <a:xfrm>
            <a:off x="93101" y="6514048"/>
            <a:ext cx="7485197" cy="307777"/>
          </a:xfrm>
          <a:prstGeom prst="rect">
            <a:avLst/>
          </a:prstGeom>
          <a:noFill/>
        </p:spPr>
        <p:txBody>
          <a:bodyPr wrap="square" rtlCol="0">
            <a:spAutoFit/>
          </a:bodyPr>
          <a:lstStyle/>
          <a:p>
            <a:r>
              <a:rPr lang="en-US" sz="1400" baseline="30000" dirty="0" smtClean="0"/>
              <a:t>(1)</a:t>
            </a:r>
            <a:r>
              <a:rPr lang="en-US" sz="1400" dirty="0" smtClean="0"/>
              <a:t> Lo </a:t>
            </a:r>
            <a:r>
              <a:rPr lang="en-US" sz="1400" dirty="0" err="1" smtClean="0"/>
              <a:t>stesso</a:t>
            </a:r>
            <a:r>
              <a:rPr lang="en-US" sz="1400" dirty="0" smtClean="0"/>
              <a:t> </a:t>
            </a:r>
            <a:r>
              <a:rPr lang="en-US" sz="1400" dirty="0" err="1" smtClean="0"/>
              <a:t>formalismo</a:t>
            </a:r>
            <a:r>
              <a:rPr lang="en-US" sz="1400" dirty="0" smtClean="0"/>
              <a:t> </a:t>
            </a:r>
            <a:r>
              <a:rPr lang="en-US" sz="1400" dirty="0" err="1" smtClean="0"/>
              <a:t>delle</a:t>
            </a:r>
            <a:r>
              <a:rPr lang="en-US" sz="1400" dirty="0" smtClean="0"/>
              <a:t> </a:t>
            </a:r>
            <a:r>
              <a:rPr lang="en-US" sz="1400" dirty="0" err="1" smtClean="0"/>
              <a:t>rotazioni</a:t>
            </a:r>
            <a:r>
              <a:rPr lang="en-US" sz="1400" dirty="0" smtClean="0"/>
              <a:t> di </a:t>
            </a:r>
            <a:r>
              <a:rPr lang="en-US" sz="1400" dirty="0" err="1" smtClean="0"/>
              <a:t>vettori</a:t>
            </a:r>
            <a:r>
              <a:rPr lang="en-US" sz="1400" dirty="0" smtClean="0"/>
              <a:t> in </a:t>
            </a:r>
            <a:r>
              <a:rPr lang="en-US" sz="1400" dirty="0" err="1" smtClean="0"/>
              <a:t>uno</a:t>
            </a:r>
            <a:r>
              <a:rPr lang="en-US" sz="1400" dirty="0" smtClean="0"/>
              <a:t> </a:t>
            </a:r>
            <a:r>
              <a:rPr lang="en-US" sz="1400" dirty="0" err="1" smtClean="0"/>
              <a:t>spazio</a:t>
            </a:r>
            <a:r>
              <a:rPr lang="en-US" sz="1400" dirty="0" smtClean="0"/>
              <a:t> 3D</a:t>
            </a:r>
            <a:endParaRPr lang="en-US" sz="1400" dirty="0"/>
          </a:p>
        </p:txBody>
      </p:sp>
      <p:sp>
        <p:nvSpPr>
          <p:cNvPr id="3" name="Rounded Rectangle 2"/>
          <p:cNvSpPr/>
          <p:nvPr/>
        </p:nvSpPr>
        <p:spPr>
          <a:xfrm>
            <a:off x="813276" y="1593049"/>
            <a:ext cx="7305040" cy="2611120"/>
          </a:xfrm>
          <a:prstGeom prst="roundRect">
            <a:avLst/>
          </a:prstGeom>
          <a:solidFill>
            <a:srgbClr val="F9583E">
              <a:alpha val="1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21330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4322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09"/>
            <a:ext cx="8229600" cy="707038"/>
          </a:xfrm>
        </p:spPr>
        <p:style>
          <a:lnRef idx="0">
            <a:schemeClr val="accent6"/>
          </a:lnRef>
          <a:fillRef idx="3">
            <a:schemeClr val="accent6"/>
          </a:fillRef>
          <a:effectRef idx="3">
            <a:schemeClr val="accent6"/>
          </a:effectRef>
          <a:fontRef idx="minor">
            <a:schemeClr val="lt1"/>
          </a:fontRef>
        </p:style>
        <p:txBody>
          <a:bodyPr>
            <a:normAutofit/>
          </a:bodyPr>
          <a:lstStyle/>
          <a:p>
            <a:r>
              <a:rPr lang="en-US" sz="3600" dirty="0" smtClean="0"/>
              <a:t>Il </a:t>
            </a:r>
            <a:r>
              <a:rPr lang="en-US" sz="3600" dirty="0" err="1" smtClean="0"/>
              <a:t>Modello</a:t>
            </a:r>
            <a:r>
              <a:rPr lang="en-US" sz="3600" dirty="0" smtClean="0"/>
              <a:t> Standard</a:t>
            </a:r>
            <a:endParaRPr lang="en-US" sz="3600" dirty="0"/>
          </a:p>
        </p:txBody>
      </p:sp>
      <p:pic>
        <p:nvPicPr>
          <p:cNvPr id="6" name="Content Placeholder 5" descr="Higs_Ellis_S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029" r="686" b="1676"/>
          <a:stretch/>
        </p:blipFill>
        <p:spPr>
          <a:xfrm>
            <a:off x="65171" y="2189891"/>
            <a:ext cx="4494113" cy="4421887"/>
          </a:xfrm>
        </p:spPr>
      </p:pic>
      <p:sp>
        <p:nvSpPr>
          <p:cNvPr id="7" name="TextBox 6"/>
          <p:cNvSpPr txBox="1"/>
          <p:nvPr/>
        </p:nvSpPr>
        <p:spPr>
          <a:xfrm>
            <a:off x="4860323" y="2575695"/>
            <a:ext cx="2313459"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Le </a:t>
            </a:r>
            <a:r>
              <a:rPr lang="en-US" dirty="0" err="1" smtClean="0"/>
              <a:t>forze</a:t>
            </a:r>
            <a:endParaRPr lang="en-US" dirty="0"/>
          </a:p>
        </p:txBody>
      </p:sp>
      <p:sp>
        <p:nvSpPr>
          <p:cNvPr id="8" name="TextBox 7"/>
          <p:cNvSpPr txBox="1"/>
          <p:nvPr/>
        </p:nvSpPr>
        <p:spPr>
          <a:xfrm>
            <a:off x="4860323" y="3750275"/>
            <a:ext cx="279400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err="1" smtClean="0"/>
              <a:t>Interazioni</a:t>
            </a:r>
            <a:r>
              <a:rPr lang="en-US" dirty="0" smtClean="0"/>
              <a:t> con le </a:t>
            </a:r>
            <a:r>
              <a:rPr lang="en-US" dirty="0" err="1" smtClean="0"/>
              <a:t>particelle</a:t>
            </a:r>
            <a:endParaRPr lang="en-US" dirty="0"/>
          </a:p>
        </p:txBody>
      </p:sp>
      <p:sp>
        <p:nvSpPr>
          <p:cNvPr id="9" name="TextBox 8"/>
          <p:cNvSpPr txBox="1"/>
          <p:nvPr/>
        </p:nvSpPr>
        <p:spPr>
          <a:xfrm>
            <a:off x="4860323" y="5055287"/>
            <a:ext cx="279400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Termini di </a:t>
            </a:r>
            <a:r>
              <a:rPr lang="en-US" dirty="0" err="1" smtClean="0"/>
              <a:t>massa</a:t>
            </a:r>
            <a:endParaRPr lang="en-US" dirty="0"/>
          </a:p>
        </p:txBody>
      </p:sp>
      <p:sp>
        <p:nvSpPr>
          <p:cNvPr id="10" name="TextBox 9"/>
          <p:cNvSpPr txBox="1"/>
          <p:nvPr/>
        </p:nvSpPr>
        <p:spPr>
          <a:xfrm>
            <a:off x="4860323" y="6146115"/>
            <a:ext cx="301367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err="1" smtClean="0"/>
              <a:t>Proprietà</a:t>
            </a:r>
            <a:r>
              <a:rPr lang="en-US" dirty="0" smtClean="0"/>
              <a:t> del campo di Higgs</a:t>
            </a:r>
            <a:endParaRPr lang="en-US" dirty="0"/>
          </a:p>
        </p:txBody>
      </p:sp>
      <p:sp>
        <p:nvSpPr>
          <p:cNvPr id="11" name="TextBox 10"/>
          <p:cNvSpPr txBox="1"/>
          <p:nvPr/>
        </p:nvSpPr>
        <p:spPr>
          <a:xfrm>
            <a:off x="954215" y="6611779"/>
            <a:ext cx="3562865" cy="246221"/>
          </a:xfrm>
          <a:prstGeom prst="rect">
            <a:avLst/>
          </a:prstGeom>
          <a:noFill/>
        </p:spPr>
        <p:txBody>
          <a:bodyPr wrap="square" rtlCol="0">
            <a:spAutoFit/>
          </a:bodyPr>
          <a:lstStyle/>
          <a:p>
            <a:r>
              <a:rPr lang="en-US" sz="1000" i="1" dirty="0" err="1" smtClean="0"/>
              <a:t>Scrittura</a:t>
            </a:r>
            <a:r>
              <a:rPr lang="en-US" sz="1000" i="1" dirty="0" smtClean="0"/>
              <a:t> di Peter Higgs</a:t>
            </a:r>
            <a:endParaRPr lang="en-US" sz="1000" i="1" dirty="0"/>
          </a:p>
        </p:txBody>
      </p:sp>
      <p:sp>
        <p:nvSpPr>
          <p:cNvPr id="12" name="TextBox 11"/>
          <p:cNvSpPr txBox="1"/>
          <p:nvPr/>
        </p:nvSpPr>
        <p:spPr>
          <a:xfrm>
            <a:off x="850884" y="842357"/>
            <a:ext cx="7416799" cy="1077218"/>
          </a:xfrm>
          <a:prstGeom prst="rect">
            <a:avLst/>
          </a:prstGeom>
          <a:solidFill>
            <a:srgbClr val="C8EE5E"/>
          </a:solidFill>
          <a:effectLst>
            <a:outerShdw blurRad="50800" dist="38100" dir="2700000" algn="tl" rotWithShape="0">
              <a:prstClr val="black">
                <a:alpha val="40000"/>
              </a:prstClr>
            </a:outerShdw>
          </a:effectLst>
        </p:spPr>
        <p:txBody>
          <a:bodyPr wrap="square" rtlCol="0">
            <a:spAutoFit/>
          </a:bodyPr>
          <a:lstStyle/>
          <a:p>
            <a:r>
              <a:rPr lang="en-US" sz="1600" dirty="0" smtClean="0"/>
              <a:t>1979: </a:t>
            </a:r>
            <a:r>
              <a:rPr lang="en-US" sz="1600" dirty="0" err="1" smtClean="0"/>
              <a:t>Premio</a:t>
            </a:r>
            <a:r>
              <a:rPr lang="en-US" sz="1600" dirty="0" smtClean="0"/>
              <a:t> Nobel a Weinberg, Salam, Glashow per la </a:t>
            </a:r>
            <a:r>
              <a:rPr lang="en-US" sz="1600" dirty="0" err="1" smtClean="0"/>
              <a:t>formulazione</a:t>
            </a:r>
            <a:r>
              <a:rPr lang="en-US" sz="1600" dirty="0" smtClean="0"/>
              <a:t> del </a:t>
            </a:r>
            <a:r>
              <a:rPr lang="en-US" sz="1600" dirty="0" err="1" smtClean="0"/>
              <a:t>modello</a:t>
            </a:r>
            <a:endParaRPr lang="en-US" sz="1600" dirty="0" smtClean="0"/>
          </a:p>
          <a:p>
            <a:r>
              <a:rPr lang="en-US" sz="1600" dirty="0" smtClean="0"/>
              <a:t>1984: </a:t>
            </a:r>
            <a:r>
              <a:rPr lang="en-US" sz="1600" dirty="0" err="1" smtClean="0"/>
              <a:t>Premio</a:t>
            </a:r>
            <a:r>
              <a:rPr lang="en-US" sz="1600" dirty="0" smtClean="0"/>
              <a:t> Nobel a Rubbia e Van der Meer per la </a:t>
            </a:r>
            <a:r>
              <a:rPr lang="en-US" sz="1600" dirty="0" err="1" smtClean="0"/>
              <a:t>scoperta</a:t>
            </a:r>
            <a:r>
              <a:rPr lang="en-US" sz="1600" dirty="0" smtClean="0"/>
              <a:t> </a:t>
            </a:r>
            <a:r>
              <a:rPr lang="en-US" sz="1600" dirty="0" err="1" smtClean="0"/>
              <a:t>dei</a:t>
            </a:r>
            <a:r>
              <a:rPr lang="en-US" sz="1600" dirty="0" smtClean="0"/>
              <a:t> </a:t>
            </a:r>
            <a:r>
              <a:rPr lang="en-US" sz="1600" dirty="0" err="1" smtClean="0"/>
              <a:t>bosoni</a:t>
            </a:r>
            <a:r>
              <a:rPr lang="en-US" sz="1600" dirty="0" smtClean="0"/>
              <a:t> </a:t>
            </a:r>
            <a:r>
              <a:rPr lang="en-US" sz="1600" dirty="0" err="1" smtClean="0"/>
              <a:t>vettori</a:t>
            </a:r>
            <a:endParaRPr lang="en-US" sz="1600" dirty="0" smtClean="0"/>
          </a:p>
          <a:p>
            <a:r>
              <a:rPr lang="en-US" sz="1600" dirty="0" smtClean="0"/>
              <a:t>1999: </a:t>
            </a:r>
            <a:r>
              <a:rPr lang="en-US" sz="1600" dirty="0" err="1" smtClean="0"/>
              <a:t>Premio</a:t>
            </a:r>
            <a:r>
              <a:rPr lang="en-US" sz="1600" dirty="0" smtClean="0"/>
              <a:t> Nobel a </a:t>
            </a:r>
            <a:r>
              <a:rPr lang="en-US" sz="1600" dirty="0" err="1" smtClean="0"/>
              <a:t>Veltman</a:t>
            </a:r>
            <a:r>
              <a:rPr lang="en-US" sz="1600" dirty="0" smtClean="0"/>
              <a:t> e </a:t>
            </a:r>
            <a:r>
              <a:rPr lang="en-US" sz="1600" dirty="0" err="1" smtClean="0"/>
              <a:t>t’Hooft</a:t>
            </a:r>
            <a:r>
              <a:rPr lang="en-US" sz="1600" dirty="0" smtClean="0"/>
              <a:t> per </a:t>
            </a:r>
            <a:r>
              <a:rPr lang="en-US" sz="1600" dirty="0" err="1" smtClean="0"/>
              <a:t>averne</a:t>
            </a:r>
            <a:r>
              <a:rPr lang="en-US" sz="1600" dirty="0" smtClean="0"/>
              <a:t> </a:t>
            </a:r>
            <a:r>
              <a:rPr lang="en-US" sz="1600" dirty="0" err="1" smtClean="0"/>
              <a:t>dimostrato</a:t>
            </a:r>
            <a:r>
              <a:rPr lang="en-US" sz="1600" dirty="0" smtClean="0"/>
              <a:t> la “</a:t>
            </a:r>
            <a:r>
              <a:rPr lang="en-US" sz="1600" dirty="0" err="1" smtClean="0"/>
              <a:t>rinormalizzabilità</a:t>
            </a:r>
            <a:r>
              <a:rPr lang="en-US" sz="1600" dirty="0" smtClean="0"/>
              <a:t>” </a:t>
            </a:r>
          </a:p>
          <a:p>
            <a:r>
              <a:rPr lang="en-US" sz="1600" dirty="0" smtClean="0"/>
              <a:t>2014: </a:t>
            </a:r>
            <a:r>
              <a:rPr lang="en-US" sz="1600" dirty="0" err="1" smtClean="0"/>
              <a:t>Premio</a:t>
            </a:r>
            <a:r>
              <a:rPr lang="en-US" sz="1600" dirty="0" smtClean="0"/>
              <a:t> Nobel a </a:t>
            </a:r>
            <a:r>
              <a:rPr lang="en-US" sz="1600" dirty="0" err="1" smtClean="0"/>
              <a:t>Englert</a:t>
            </a:r>
            <a:r>
              <a:rPr lang="en-US" sz="1600" dirty="0" smtClean="0"/>
              <a:t>, Higgs per </a:t>
            </a:r>
            <a:r>
              <a:rPr lang="en-US" sz="1600" dirty="0" err="1" smtClean="0"/>
              <a:t>il</a:t>
            </a:r>
            <a:r>
              <a:rPr lang="en-US" sz="1600" dirty="0" smtClean="0"/>
              <a:t> </a:t>
            </a:r>
            <a:r>
              <a:rPr lang="en-US" sz="1600" dirty="0" err="1" smtClean="0"/>
              <a:t>meccanismo</a:t>
            </a:r>
            <a:r>
              <a:rPr lang="en-US" sz="1600" dirty="0" smtClean="0"/>
              <a:t> </a:t>
            </a:r>
            <a:r>
              <a:rPr lang="en-US" sz="1600" dirty="0" err="1" smtClean="0"/>
              <a:t>che</a:t>
            </a:r>
            <a:r>
              <a:rPr lang="en-US" sz="1600" dirty="0" smtClean="0"/>
              <a:t> </a:t>
            </a:r>
            <a:r>
              <a:rPr lang="en-US" sz="1600" dirty="0" err="1" smtClean="0"/>
              <a:t>dà</a:t>
            </a:r>
            <a:r>
              <a:rPr lang="en-US" sz="1600" dirty="0" smtClean="0"/>
              <a:t> </a:t>
            </a:r>
            <a:r>
              <a:rPr lang="en-US" sz="1600" dirty="0" err="1" smtClean="0"/>
              <a:t>massa</a:t>
            </a:r>
            <a:r>
              <a:rPr lang="en-US" sz="1600" dirty="0" smtClean="0"/>
              <a:t> </a:t>
            </a:r>
            <a:r>
              <a:rPr lang="en-US" sz="1600" dirty="0" err="1" smtClean="0"/>
              <a:t>alle</a:t>
            </a:r>
            <a:r>
              <a:rPr lang="en-US" sz="1600" dirty="0" smtClean="0"/>
              <a:t> </a:t>
            </a:r>
            <a:r>
              <a:rPr lang="en-US" sz="1600" dirty="0" err="1" smtClean="0"/>
              <a:t>particelle</a:t>
            </a:r>
            <a:endParaRPr lang="en-US" sz="1600" dirty="0" smtClean="0"/>
          </a:p>
        </p:txBody>
      </p:sp>
    </p:spTree>
    <p:extLst>
      <p:ext uri="{BB962C8B-B14F-4D97-AF65-F5344CB8AC3E}">
        <p14:creationId xmlns:p14="http://schemas.microsoft.com/office/powerpoint/2010/main" val="30096246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708967"/>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dirty="0" smtClean="0"/>
              <a:t> Il </a:t>
            </a:r>
            <a:r>
              <a:rPr lang="en-US" dirty="0" err="1" smtClean="0"/>
              <a:t>progetto</a:t>
            </a:r>
            <a:r>
              <a:rPr lang="en-US" dirty="0" smtClean="0"/>
              <a:t> T2K</a:t>
            </a:r>
            <a:endParaRPr lang="en-US" dirty="0"/>
          </a:p>
        </p:txBody>
      </p:sp>
      <p:sp>
        <p:nvSpPr>
          <p:cNvPr id="5" name="TextBox 4"/>
          <p:cNvSpPr txBox="1"/>
          <p:nvPr/>
        </p:nvSpPr>
        <p:spPr>
          <a:xfrm>
            <a:off x="180545" y="908901"/>
            <a:ext cx="8915206" cy="369332"/>
          </a:xfrm>
          <a:prstGeom prst="rect">
            <a:avLst/>
          </a:prstGeom>
          <a:solidFill>
            <a:schemeClr val="bg1">
              <a:lumMod val="75000"/>
            </a:schemeClr>
          </a:solidFill>
        </p:spPr>
        <p:txBody>
          <a:bodyPr wrap="square" rtlCol="0">
            <a:spAutoFit/>
          </a:bodyPr>
          <a:lstStyle/>
          <a:p>
            <a:r>
              <a:rPr lang="en-US" dirty="0" smtClean="0"/>
              <a:t>Per </a:t>
            </a:r>
            <a:r>
              <a:rPr lang="en-US" dirty="0" err="1" smtClean="0"/>
              <a:t>misurare</a:t>
            </a:r>
            <a:r>
              <a:rPr lang="en-US" dirty="0" smtClean="0"/>
              <a:t> </a:t>
            </a:r>
            <a:r>
              <a:rPr lang="en-US" dirty="0" smtClean="0">
                <a:latin typeface="Symbol" charset="2"/>
                <a:cs typeface="Symbol" charset="2"/>
              </a:rPr>
              <a:t>q</a:t>
            </a:r>
            <a:r>
              <a:rPr lang="en-US" baseline="-25000" dirty="0" smtClean="0"/>
              <a:t>13 </a:t>
            </a:r>
            <a:r>
              <a:rPr lang="en-US" dirty="0" smtClean="0"/>
              <a:t>in </a:t>
            </a:r>
            <a:r>
              <a:rPr lang="en-US" dirty="0" err="1" smtClean="0"/>
              <a:t>esperimenti</a:t>
            </a:r>
            <a:r>
              <a:rPr lang="en-US" dirty="0" smtClean="0"/>
              <a:t> long baseline è </a:t>
            </a:r>
            <a:r>
              <a:rPr lang="en-US" dirty="0" err="1" smtClean="0"/>
              <a:t>necessario</a:t>
            </a:r>
            <a:r>
              <a:rPr lang="en-US" dirty="0" smtClean="0"/>
              <a:t> </a:t>
            </a:r>
            <a:r>
              <a:rPr lang="en-US" dirty="0" err="1" smtClean="0"/>
              <a:t>rivelare</a:t>
            </a:r>
            <a:r>
              <a:rPr lang="en-US" dirty="0" smtClean="0"/>
              <a:t> le </a:t>
            </a:r>
            <a:r>
              <a:rPr lang="en-US" dirty="0" err="1" smtClean="0"/>
              <a:t>oscillazioni</a:t>
            </a:r>
            <a:r>
              <a:rPr lang="en-US" dirty="0" smtClean="0"/>
              <a:t> </a:t>
            </a:r>
            <a:r>
              <a:rPr lang="en-US" dirty="0" smtClean="0">
                <a:latin typeface="Symbol" charset="2"/>
                <a:cs typeface="Symbol" charset="2"/>
              </a:rPr>
              <a:t>n</a:t>
            </a:r>
            <a:r>
              <a:rPr lang="en-US" baseline="-25000" dirty="0" smtClean="0">
                <a:latin typeface="Symbol" charset="2"/>
                <a:cs typeface="Symbol" charset="2"/>
              </a:rPr>
              <a:t>m</a:t>
            </a:r>
            <a:r>
              <a:rPr lang="en-US" dirty="0" smtClean="0">
                <a:latin typeface="Symbol" charset="2"/>
                <a:cs typeface="Symbol" charset="2"/>
              </a:rPr>
              <a:t>-n</a:t>
            </a:r>
            <a:r>
              <a:rPr lang="en-US" baseline="-25000" dirty="0" smtClean="0"/>
              <a:t>e</a:t>
            </a:r>
            <a:endParaRPr lang="en-US" baseline="-25000" dirty="0"/>
          </a:p>
        </p:txBody>
      </p:sp>
      <p:sp>
        <p:nvSpPr>
          <p:cNvPr id="6" name="TextBox 5"/>
          <p:cNvSpPr txBox="1"/>
          <p:nvPr/>
        </p:nvSpPr>
        <p:spPr>
          <a:xfrm>
            <a:off x="180544" y="1365446"/>
            <a:ext cx="8747113" cy="369332"/>
          </a:xfrm>
          <a:prstGeom prst="rect">
            <a:avLst/>
          </a:prstGeom>
          <a:solidFill>
            <a:srgbClr val="BFBFBF"/>
          </a:solidFill>
        </p:spPr>
        <p:txBody>
          <a:bodyPr wrap="square" rtlCol="0">
            <a:spAutoFit/>
          </a:bodyPr>
          <a:lstStyle/>
          <a:p>
            <a:r>
              <a:rPr lang="en-US" dirty="0" smtClean="0">
                <a:latin typeface="Symbol" charset="2"/>
                <a:cs typeface="Symbol" charset="2"/>
              </a:rPr>
              <a:t>n</a:t>
            </a:r>
            <a:r>
              <a:rPr lang="en-US" baseline="-25000" dirty="0" smtClean="0"/>
              <a:t>e </a:t>
            </a:r>
            <a:r>
              <a:rPr lang="en-US" dirty="0" err="1" smtClean="0"/>
              <a:t>piu</a:t>
            </a:r>
            <a:r>
              <a:rPr lang="en-US" dirty="0" smtClean="0"/>
              <a:t>’ </a:t>
            </a:r>
            <a:r>
              <a:rPr lang="en-US" dirty="0" err="1" smtClean="0"/>
              <a:t>facili</a:t>
            </a:r>
            <a:r>
              <a:rPr lang="en-US" dirty="0" smtClean="0"/>
              <a:t> da </a:t>
            </a:r>
            <a:r>
              <a:rPr lang="en-US" dirty="0" err="1" smtClean="0"/>
              <a:t>rivelare</a:t>
            </a:r>
            <a:r>
              <a:rPr lang="en-US" dirty="0" smtClean="0"/>
              <a:t> </a:t>
            </a:r>
            <a:r>
              <a:rPr lang="en-US" dirty="0" err="1" smtClean="0"/>
              <a:t>dei</a:t>
            </a:r>
            <a:r>
              <a:rPr lang="en-US" dirty="0" smtClean="0"/>
              <a:t> </a:t>
            </a:r>
            <a:r>
              <a:rPr lang="en-US" dirty="0" err="1" smtClean="0">
                <a:latin typeface="Symbol" charset="2"/>
                <a:cs typeface="Symbol" charset="2"/>
              </a:rPr>
              <a:t>n</a:t>
            </a:r>
            <a:r>
              <a:rPr lang="en-US" baseline="-25000" dirty="0" err="1" smtClean="0">
                <a:latin typeface="Symbol" charset="2"/>
                <a:cs typeface="Symbol" charset="2"/>
              </a:rPr>
              <a:t>t</a:t>
            </a:r>
            <a:r>
              <a:rPr lang="en-US" baseline="-25000" dirty="0" smtClean="0">
                <a:latin typeface="Symbol" charset="2"/>
                <a:cs typeface="Symbol" charset="2"/>
              </a:rPr>
              <a:t> </a:t>
            </a:r>
            <a:r>
              <a:rPr lang="en-US" dirty="0" smtClean="0">
                <a:cs typeface="Symbol" charset="2"/>
              </a:rPr>
              <a:t>ma </a:t>
            </a:r>
            <a:r>
              <a:rPr lang="en-US" dirty="0" err="1" smtClean="0">
                <a:cs typeface="Symbol" charset="2"/>
              </a:rPr>
              <a:t>l’ampiezza</a:t>
            </a:r>
            <a:r>
              <a:rPr lang="en-US" dirty="0" smtClean="0">
                <a:cs typeface="Symbol" charset="2"/>
              </a:rPr>
              <a:t> </a:t>
            </a:r>
            <a:r>
              <a:rPr lang="en-US" dirty="0" err="1" smtClean="0">
                <a:cs typeface="Symbol" charset="2"/>
              </a:rPr>
              <a:t>delle</a:t>
            </a:r>
            <a:r>
              <a:rPr lang="en-US" dirty="0" smtClean="0">
                <a:cs typeface="Symbol" charset="2"/>
              </a:rPr>
              <a:t> </a:t>
            </a:r>
            <a:r>
              <a:rPr lang="en-US" dirty="0" err="1" smtClean="0">
                <a:cs typeface="Symbol" charset="2"/>
              </a:rPr>
              <a:t>oscillazioni</a:t>
            </a:r>
            <a:r>
              <a:rPr lang="en-US" dirty="0" smtClean="0">
                <a:cs typeface="Symbol" charset="2"/>
              </a:rPr>
              <a:t>  è da 10 a 1000 volte </a:t>
            </a:r>
            <a:r>
              <a:rPr lang="en-US" dirty="0" err="1" smtClean="0">
                <a:cs typeface="Symbol" charset="2"/>
              </a:rPr>
              <a:t>minore</a:t>
            </a:r>
            <a:r>
              <a:rPr lang="en-US" baseline="-25000" dirty="0" smtClean="0"/>
              <a:t> </a:t>
            </a:r>
            <a:endParaRPr lang="en-US" baseline="-25000" dirty="0"/>
          </a:p>
        </p:txBody>
      </p:sp>
      <p:pic>
        <p:nvPicPr>
          <p:cNvPr id="7" name="Picture 6" descr="T2K-Layout-Birdseye-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7980" y="2396759"/>
            <a:ext cx="5787771" cy="3470148"/>
          </a:xfrm>
          <a:prstGeom prst="rect">
            <a:avLst/>
          </a:prstGeom>
        </p:spPr>
      </p:pic>
      <p:sp>
        <p:nvSpPr>
          <p:cNvPr id="8" name="TextBox 7"/>
          <p:cNvSpPr txBox="1"/>
          <p:nvPr/>
        </p:nvSpPr>
        <p:spPr>
          <a:xfrm>
            <a:off x="180544" y="2241126"/>
            <a:ext cx="2745536" cy="2862323"/>
          </a:xfrm>
          <a:prstGeom prst="rect">
            <a:avLst/>
          </a:prstGeom>
          <a:noFill/>
        </p:spPr>
        <p:txBody>
          <a:bodyPr wrap="square" rtlCol="0">
            <a:spAutoFit/>
          </a:bodyPr>
          <a:lstStyle/>
          <a:p>
            <a:r>
              <a:rPr lang="en-US" dirty="0" err="1" smtClean="0"/>
              <a:t>Concettualmente</a:t>
            </a:r>
            <a:r>
              <a:rPr lang="en-US" dirty="0" smtClean="0"/>
              <a:t> molto simile a K2K, le due </a:t>
            </a:r>
            <a:r>
              <a:rPr lang="en-US" dirty="0" err="1" smtClean="0"/>
              <a:t>differenze</a:t>
            </a:r>
            <a:r>
              <a:rPr lang="en-US" dirty="0" smtClean="0"/>
              <a:t> </a:t>
            </a:r>
            <a:r>
              <a:rPr lang="en-US" dirty="0" err="1" smtClean="0"/>
              <a:t>sostanziali</a:t>
            </a:r>
            <a:r>
              <a:rPr lang="en-US" dirty="0" smtClean="0"/>
              <a:t> </a:t>
            </a:r>
            <a:r>
              <a:rPr lang="en-US" dirty="0" err="1" smtClean="0"/>
              <a:t>sono</a:t>
            </a:r>
            <a:r>
              <a:rPr lang="en-US" dirty="0" smtClean="0"/>
              <a:t>:</a:t>
            </a:r>
          </a:p>
          <a:p>
            <a:pPr marL="285750" indent="-285750">
              <a:buFont typeface="Arial"/>
              <a:buChar char="•"/>
            </a:pPr>
            <a:r>
              <a:rPr lang="en-US" dirty="0" err="1" smtClean="0"/>
              <a:t>Fascio</a:t>
            </a:r>
            <a:r>
              <a:rPr lang="en-US" dirty="0" smtClean="0"/>
              <a:t> di </a:t>
            </a:r>
            <a:r>
              <a:rPr lang="en-US" dirty="0" err="1" smtClean="0"/>
              <a:t>neutrini</a:t>
            </a:r>
            <a:r>
              <a:rPr lang="en-US" dirty="0" smtClean="0"/>
              <a:t> dal </a:t>
            </a:r>
            <a:r>
              <a:rPr lang="en-US" dirty="0" err="1" smtClean="0"/>
              <a:t>nuovo</a:t>
            </a:r>
            <a:r>
              <a:rPr lang="en-US" dirty="0" smtClean="0"/>
              <a:t> </a:t>
            </a:r>
            <a:r>
              <a:rPr lang="en-US" dirty="0" err="1" smtClean="0"/>
              <a:t>sito</a:t>
            </a:r>
            <a:r>
              <a:rPr lang="en-US" dirty="0" smtClean="0"/>
              <a:t> J-</a:t>
            </a:r>
            <a:r>
              <a:rPr lang="en-US" dirty="0" err="1" smtClean="0"/>
              <a:t>Parc</a:t>
            </a:r>
            <a:r>
              <a:rPr lang="en-US" dirty="0" smtClean="0"/>
              <a:t>, 50 volte </a:t>
            </a:r>
            <a:r>
              <a:rPr lang="en-US" dirty="0" err="1" smtClean="0"/>
              <a:t>piu</a:t>
            </a:r>
            <a:r>
              <a:rPr lang="en-US" dirty="0" smtClean="0"/>
              <a:t>’ </a:t>
            </a:r>
            <a:r>
              <a:rPr lang="en-US" dirty="0" err="1" smtClean="0"/>
              <a:t>intenso</a:t>
            </a:r>
            <a:r>
              <a:rPr lang="en-US" dirty="0" smtClean="0"/>
              <a:t> del </a:t>
            </a:r>
            <a:r>
              <a:rPr lang="en-US" dirty="0" err="1" smtClean="0"/>
              <a:t>fascio</a:t>
            </a:r>
            <a:r>
              <a:rPr lang="en-US" dirty="0" smtClean="0"/>
              <a:t> di KEK</a:t>
            </a:r>
          </a:p>
          <a:p>
            <a:pPr marL="285750" indent="-285750">
              <a:buFont typeface="Arial"/>
              <a:buChar char="•"/>
            </a:pPr>
            <a:r>
              <a:rPr lang="en-US" dirty="0" smtClean="0"/>
              <a:t>Il </a:t>
            </a:r>
            <a:r>
              <a:rPr lang="en-US" dirty="0" err="1" smtClean="0"/>
              <a:t>rivelatore</a:t>
            </a:r>
            <a:r>
              <a:rPr lang="en-US" dirty="0" smtClean="0"/>
              <a:t> è off-axis </a:t>
            </a:r>
            <a:r>
              <a:rPr lang="en-US" baseline="30000" dirty="0" smtClean="0"/>
              <a:t>(1)</a:t>
            </a:r>
          </a:p>
          <a:p>
            <a:pPr marL="285750" indent="-285750">
              <a:buFont typeface="Arial"/>
              <a:buChar char="•"/>
            </a:pPr>
            <a:r>
              <a:rPr lang="en-US" dirty="0" smtClean="0"/>
              <a:t>Un </a:t>
            </a:r>
            <a:r>
              <a:rPr lang="en-US" dirty="0" err="1" smtClean="0"/>
              <a:t>sofisticato</a:t>
            </a:r>
            <a:r>
              <a:rPr lang="en-US" dirty="0" smtClean="0"/>
              <a:t> </a:t>
            </a:r>
            <a:r>
              <a:rPr lang="en-US" dirty="0" err="1" smtClean="0"/>
              <a:t>sistema</a:t>
            </a:r>
            <a:r>
              <a:rPr lang="en-US" dirty="0" smtClean="0"/>
              <a:t> di near-detectors </a:t>
            </a:r>
            <a:r>
              <a:rPr lang="en-US" baseline="30000" dirty="0" smtClean="0"/>
              <a:t>(2)</a:t>
            </a:r>
            <a:endParaRPr lang="en-US" baseline="30000" dirty="0"/>
          </a:p>
        </p:txBody>
      </p:sp>
      <p:sp>
        <p:nvSpPr>
          <p:cNvPr id="9" name="TextBox 8"/>
          <p:cNvSpPr txBox="1"/>
          <p:nvPr/>
        </p:nvSpPr>
        <p:spPr>
          <a:xfrm>
            <a:off x="74707" y="6291202"/>
            <a:ext cx="8977464" cy="523220"/>
          </a:xfrm>
          <a:prstGeom prst="rect">
            <a:avLst/>
          </a:prstGeom>
          <a:noFill/>
        </p:spPr>
        <p:txBody>
          <a:bodyPr wrap="square" rtlCol="0">
            <a:spAutoFit/>
          </a:bodyPr>
          <a:lstStyle/>
          <a:p>
            <a:r>
              <a:rPr lang="en-US" sz="1400" baseline="30000" dirty="0" smtClean="0"/>
              <a:t>(1) </a:t>
            </a:r>
            <a:r>
              <a:rPr lang="en-US" sz="1400" dirty="0" smtClean="0"/>
              <a:t> Per </a:t>
            </a:r>
            <a:r>
              <a:rPr lang="en-US" sz="1400" dirty="0" err="1" smtClean="0"/>
              <a:t>il</a:t>
            </a:r>
            <a:r>
              <a:rPr lang="en-US" sz="1400" dirty="0" smtClean="0"/>
              <a:t> question time.</a:t>
            </a:r>
          </a:p>
          <a:p>
            <a:r>
              <a:rPr lang="en-US" sz="1400" baseline="30000" dirty="0" smtClean="0"/>
              <a:t>(2) </a:t>
            </a:r>
            <a:r>
              <a:rPr lang="en-US" sz="1400" dirty="0" err="1" smtClean="0"/>
              <a:t>Rivelatori</a:t>
            </a:r>
            <a:r>
              <a:rPr lang="en-US" sz="1400" dirty="0" smtClean="0"/>
              <a:t> </a:t>
            </a:r>
            <a:r>
              <a:rPr lang="en-US" sz="1400" dirty="0" err="1" smtClean="0"/>
              <a:t>posti</a:t>
            </a:r>
            <a:r>
              <a:rPr lang="en-US" sz="1400" dirty="0" smtClean="0"/>
              <a:t> </a:t>
            </a:r>
            <a:r>
              <a:rPr lang="en-US" sz="1400" dirty="0" err="1" smtClean="0"/>
              <a:t>vicini</a:t>
            </a:r>
            <a:r>
              <a:rPr lang="en-US" sz="1400" dirty="0" smtClean="0"/>
              <a:t> </a:t>
            </a:r>
            <a:r>
              <a:rPr lang="en-US" sz="1400" dirty="0" err="1" smtClean="0"/>
              <a:t>alla</a:t>
            </a:r>
            <a:r>
              <a:rPr lang="en-US" sz="1400" dirty="0" smtClean="0"/>
              <a:t> </a:t>
            </a:r>
            <a:r>
              <a:rPr lang="en-US" sz="1400" dirty="0" err="1" smtClean="0"/>
              <a:t>sorgente</a:t>
            </a:r>
            <a:r>
              <a:rPr lang="en-US" sz="1400" dirty="0" smtClean="0"/>
              <a:t> di </a:t>
            </a:r>
            <a:r>
              <a:rPr lang="en-US" sz="1400" dirty="0" err="1" smtClean="0"/>
              <a:t>neutrini</a:t>
            </a:r>
            <a:r>
              <a:rPr lang="en-US" sz="1400" dirty="0" smtClean="0"/>
              <a:t>, in </a:t>
            </a:r>
            <a:r>
              <a:rPr lang="en-US" sz="1400" dirty="0" err="1" smtClean="0"/>
              <a:t>modo</a:t>
            </a:r>
            <a:r>
              <a:rPr lang="en-US" sz="1400" dirty="0" smtClean="0"/>
              <a:t> da </a:t>
            </a:r>
            <a:r>
              <a:rPr lang="en-US" sz="1400" dirty="0" err="1" smtClean="0"/>
              <a:t>misurare</a:t>
            </a:r>
            <a:r>
              <a:rPr lang="en-US" sz="1400" dirty="0" smtClean="0"/>
              <a:t> </a:t>
            </a:r>
            <a:r>
              <a:rPr lang="en-US" sz="1400" dirty="0" err="1" smtClean="0"/>
              <a:t>i</a:t>
            </a:r>
            <a:r>
              <a:rPr lang="en-US" sz="1400" dirty="0" smtClean="0"/>
              <a:t> </a:t>
            </a:r>
            <a:r>
              <a:rPr lang="en-US" sz="1400" dirty="0" err="1" smtClean="0"/>
              <a:t>flussi</a:t>
            </a:r>
            <a:r>
              <a:rPr lang="en-US" sz="1400" dirty="0" smtClean="0"/>
              <a:t> prima </a:t>
            </a:r>
            <a:r>
              <a:rPr lang="en-US" sz="1400" dirty="0" err="1" smtClean="0"/>
              <a:t>che</a:t>
            </a:r>
            <a:r>
              <a:rPr lang="en-US" sz="1400" dirty="0" smtClean="0"/>
              <a:t> </a:t>
            </a:r>
            <a:r>
              <a:rPr lang="en-US" sz="1400" dirty="0" err="1" smtClean="0"/>
              <a:t>i</a:t>
            </a:r>
            <a:r>
              <a:rPr lang="en-US" sz="1400" dirty="0" smtClean="0"/>
              <a:t> </a:t>
            </a:r>
            <a:r>
              <a:rPr lang="en-US" sz="1400" dirty="0" err="1" smtClean="0"/>
              <a:t>neutrini</a:t>
            </a:r>
            <a:r>
              <a:rPr lang="en-US" sz="1400" dirty="0" smtClean="0"/>
              <a:t> </a:t>
            </a:r>
            <a:r>
              <a:rPr lang="en-US" sz="1400" dirty="0" err="1" smtClean="0"/>
              <a:t>comincino</a:t>
            </a:r>
            <a:r>
              <a:rPr lang="en-US" sz="1400" dirty="0" smtClean="0"/>
              <a:t> ad </a:t>
            </a:r>
            <a:r>
              <a:rPr lang="en-US" sz="1400" dirty="0" err="1" smtClean="0"/>
              <a:t>oscillare</a:t>
            </a:r>
            <a:endParaRPr lang="en-US" sz="1400" baseline="30000" dirty="0"/>
          </a:p>
        </p:txBody>
      </p:sp>
      <p:sp>
        <p:nvSpPr>
          <p:cNvPr id="10" name="TextBox 9"/>
          <p:cNvSpPr txBox="1"/>
          <p:nvPr/>
        </p:nvSpPr>
        <p:spPr>
          <a:xfrm>
            <a:off x="180544" y="4998955"/>
            <a:ext cx="3075498" cy="923330"/>
          </a:xfrm>
          <a:prstGeom prst="rect">
            <a:avLst/>
          </a:prstGeom>
          <a:noFill/>
        </p:spPr>
        <p:txBody>
          <a:bodyPr wrap="square" rtlCol="0">
            <a:spAutoFit/>
          </a:bodyPr>
          <a:lstStyle/>
          <a:p>
            <a:r>
              <a:rPr lang="en-US" dirty="0" err="1" smtClean="0"/>
              <a:t>Inizio</a:t>
            </a:r>
            <a:r>
              <a:rPr lang="en-US" dirty="0" smtClean="0"/>
              <a:t> </a:t>
            </a:r>
            <a:r>
              <a:rPr lang="en-US" dirty="0" err="1" smtClean="0"/>
              <a:t>presa</a:t>
            </a:r>
            <a:r>
              <a:rPr lang="en-US" dirty="0" smtClean="0"/>
              <a:t> </a:t>
            </a:r>
            <a:r>
              <a:rPr lang="en-US" dirty="0" err="1" smtClean="0"/>
              <a:t>dati</a:t>
            </a:r>
            <a:r>
              <a:rPr lang="en-US" dirty="0" smtClean="0"/>
              <a:t> 2009, </a:t>
            </a:r>
            <a:r>
              <a:rPr lang="en-US" dirty="0" err="1" smtClean="0"/>
              <a:t>ancora</a:t>
            </a:r>
            <a:r>
              <a:rPr lang="en-US" dirty="0" smtClean="0"/>
              <a:t> in </a:t>
            </a:r>
            <a:r>
              <a:rPr lang="en-US" dirty="0" err="1" smtClean="0"/>
              <a:t>corso</a:t>
            </a:r>
            <a:r>
              <a:rPr lang="en-US" dirty="0" smtClean="0"/>
              <a:t>. </a:t>
            </a:r>
            <a:r>
              <a:rPr lang="en-US" dirty="0" err="1" smtClean="0"/>
              <a:t>Lungo</a:t>
            </a:r>
            <a:r>
              <a:rPr lang="en-US" dirty="0" smtClean="0"/>
              <a:t> shutdown per </a:t>
            </a:r>
            <a:r>
              <a:rPr lang="en-US" dirty="0" err="1" smtClean="0"/>
              <a:t>il</a:t>
            </a:r>
            <a:r>
              <a:rPr lang="en-US" dirty="0" smtClean="0"/>
              <a:t> </a:t>
            </a:r>
            <a:r>
              <a:rPr lang="en-US" dirty="0" err="1" smtClean="0"/>
              <a:t>terremoto</a:t>
            </a:r>
            <a:r>
              <a:rPr lang="en-US" dirty="0" smtClean="0"/>
              <a:t>-tsunami del 2011</a:t>
            </a:r>
            <a:endParaRPr lang="en-US" dirty="0"/>
          </a:p>
        </p:txBody>
      </p:sp>
    </p:spTree>
    <p:extLst>
      <p:ext uri="{BB962C8B-B14F-4D97-AF65-F5344CB8AC3E}">
        <p14:creationId xmlns:p14="http://schemas.microsoft.com/office/powerpoint/2010/main" val="6936862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6948"/>
            <a:ext cx="9144000" cy="908178"/>
          </a:xfrm>
        </p:spPr>
        <p:style>
          <a:lnRef idx="1">
            <a:schemeClr val="accent6"/>
          </a:lnRef>
          <a:fillRef idx="2">
            <a:schemeClr val="accent6"/>
          </a:fillRef>
          <a:effectRef idx="1">
            <a:schemeClr val="accent6"/>
          </a:effectRef>
          <a:fontRef idx="minor">
            <a:schemeClr val="dk1"/>
          </a:fontRef>
        </p:style>
        <p:txBody>
          <a:bodyPr>
            <a:normAutofit/>
          </a:bodyPr>
          <a:lstStyle/>
          <a:p>
            <a:r>
              <a:rPr lang="en-US" dirty="0" smtClean="0"/>
              <a:t> sin</a:t>
            </a:r>
            <a:r>
              <a:rPr lang="en-US" baseline="30000" dirty="0" smtClean="0"/>
              <a:t>2</a:t>
            </a:r>
            <a:r>
              <a:rPr lang="en-US" dirty="0" smtClean="0"/>
              <a:t>2</a:t>
            </a:r>
            <a:r>
              <a:rPr lang="en-US" dirty="0" smtClean="0">
                <a:latin typeface="Symbol" charset="2"/>
                <a:cs typeface="Symbol" charset="2"/>
              </a:rPr>
              <a:t>q</a:t>
            </a:r>
            <a:r>
              <a:rPr lang="en-US" baseline="-25000" dirty="0" smtClean="0"/>
              <a:t>13</a:t>
            </a:r>
            <a:r>
              <a:rPr lang="en-US" dirty="0" smtClean="0"/>
              <a:t> ≈0.1</a:t>
            </a:r>
            <a:endParaRPr lang="en-US" dirty="0"/>
          </a:p>
        </p:txBody>
      </p:sp>
      <p:pic>
        <p:nvPicPr>
          <p:cNvPr id="7" name="Picture 6" descr="T2K-First-Res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93" y="1536443"/>
            <a:ext cx="2222500" cy="2216150"/>
          </a:xfrm>
          <a:prstGeom prst="rect">
            <a:avLst/>
          </a:prstGeom>
        </p:spPr>
      </p:pic>
      <p:sp>
        <p:nvSpPr>
          <p:cNvPr id="8" name="TextBox 7"/>
          <p:cNvSpPr txBox="1"/>
          <p:nvPr/>
        </p:nvSpPr>
        <p:spPr>
          <a:xfrm>
            <a:off x="168093" y="958704"/>
            <a:ext cx="2745535" cy="523220"/>
          </a:xfrm>
          <a:prstGeom prst="rect">
            <a:avLst/>
          </a:prstGeom>
          <a:noFill/>
        </p:spPr>
        <p:txBody>
          <a:bodyPr wrap="square" rtlCol="0">
            <a:spAutoFit/>
          </a:bodyPr>
          <a:lstStyle/>
          <a:p>
            <a:r>
              <a:rPr lang="en-US" sz="1400" dirty="0" smtClean="0"/>
              <a:t>Primo </a:t>
            </a:r>
            <a:r>
              <a:rPr lang="en-US" sz="1400" dirty="0" err="1" smtClean="0"/>
              <a:t>risultato</a:t>
            </a:r>
            <a:r>
              <a:rPr lang="en-US" sz="1400" dirty="0" smtClean="0"/>
              <a:t>, </a:t>
            </a:r>
            <a:r>
              <a:rPr lang="en-US" sz="1400" dirty="0" err="1" smtClean="0"/>
              <a:t>giugno</a:t>
            </a:r>
            <a:r>
              <a:rPr lang="en-US" sz="1400" dirty="0" smtClean="0"/>
              <a:t> 2012:</a:t>
            </a:r>
          </a:p>
          <a:p>
            <a:r>
              <a:rPr lang="en-US" sz="1400" dirty="0" smtClean="0"/>
              <a:t>6 </a:t>
            </a:r>
            <a:r>
              <a:rPr lang="en-US" sz="1400" dirty="0" err="1" smtClean="0"/>
              <a:t>eventi</a:t>
            </a:r>
            <a:r>
              <a:rPr lang="en-US" sz="1400" dirty="0" smtClean="0"/>
              <a:t> con un </a:t>
            </a:r>
            <a:r>
              <a:rPr lang="en-US" sz="1400" dirty="0" err="1" smtClean="0"/>
              <a:t>fondo</a:t>
            </a:r>
            <a:r>
              <a:rPr lang="en-US" sz="1400" dirty="0" smtClean="0"/>
              <a:t> </a:t>
            </a:r>
            <a:r>
              <a:rPr lang="en-US" sz="1400" dirty="0" err="1" smtClean="0"/>
              <a:t>atteso</a:t>
            </a:r>
            <a:r>
              <a:rPr lang="en-US" sz="1400" dirty="0" smtClean="0"/>
              <a:t> di 1.5</a:t>
            </a:r>
            <a:endParaRPr lang="en-US" sz="1400" dirty="0"/>
          </a:p>
        </p:txBody>
      </p:sp>
      <p:pic>
        <p:nvPicPr>
          <p:cNvPr id="13" name="Picture 12"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340" y="1447685"/>
            <a:ext cx="6348660" cy="4243333"/>
          </a:xfrm>
          <a:prstGeom prst="rect">
            <a:avLst/>
          </a:prstGeom>
        </p:spPr>
      </p:pic>
      <p:sp>
        <p:nvSpPr>
          <p:cNvPr id="10" name="TextBox 9"/>
          <p:cNvSpPr txBox="1"/>
          <p:nvPr/>
        </p:nvSpPr>
        <p:spPr>
          <a:xfrm>
            <a:off x="99827" y="4127165"/>
            <a:ext cx="2813801" cy="523220"/>
          </a:xfrm>
          <a:prstGeom prst="rect">
            <a:avLst/>
          </a:prstGeom>
          <a:noFill/>
        </p:spPr>
        <p:txBody>
          <a:bodyPr wrap="square" rtlCol="0">
            <a:spAutoFit/>
          </a:bodyPr>
          <a:lstStyle/>
          <a:p>
            <a:r>
              <a:rPr lang="en-US" sz="1400" dirty="0" smtClean="0"/>
              <a:t>Ad </a:t>
            </a:r>
            <a:r>
              <a:rPr lang="en-US" sz="1400" dirty="0" err="1" smtClean="0"/>
              <a:t>oggi</a:t>
            </a:r>
            <a:r>
              <a:rPr lang="en-US" sz="1400" dirty="0" smtClean="0"/>
              <a:t>:</a:t>
            </a:r>
          </a:p>
          <a:p>
            <a:r>
              <a:rPr lang="en-US" sz="1400" dirty="0" smtClean="0"/>
              <a:t>24 </a:t>
            </a:r>
            <a:r>
              <a:rPr lang="en-US" sz="1400" dirty="0" err="1" smtClean="0"/>
              <a:t>eventi</a:t>
            </a:r>
            <a:r>
              <a:rPr lang="en-US" sz="1400" dirty="0" smtClean="0"/>
              <a:t> con un </a:t>
            </a:r>
            <a:r>
              <a:rPr lang="en-US" sz="1400" dirty="0" err="1" smtClean="0"/>
              <a:t>fondo</a:t>
            </a:r>
            <a:r>
              <a:rPr lang="en-US" sz="1400" dirty="0" smtClean="0"/>
              <a:t> </a:t>
            </a:r>
            <a:r>
              <a:rPr lang="en-US" sz="1400" dirty="0" err="1" smtClean="0"/>
              <a:t>atteso</a:t>
            </a:r>
            <a:r>
              <a:rPr lang="en-US" sz="1400" dirty="0" smtClean="0"/>
              <a:t> di 4.6</a:t>
            </a:r>
            <a:endParaRPr lang="en-US" sz="1400" dirty="0"/>
          </a:p>
        </p:txBody>
      </p:sp>
      <p:pic>
        <p:nvPicPr>
          <p:cNvPr id="9" name="Picture 8" descr="T2K-las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27" y="4763161"/>
            <a:ext cx="2880360" cy="1950720"/>
          </a:xfrm>
          <a:prstGeom prst="rect">
            <a:avLst/>
          </a:prstGeom>
        </p:spPr>
      </p:pic>
    </p:spTree>
    <p:extLst>
      <p:ext uri="{BB962C8B-B14F-4D97-AF65-F5344CB8AC3E}">
        <p14:creationId xmlns:p14="http://schemas.microsoft.com/office/powerpoint/2010/main" val="34796179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036816" y="818596"/>
            <a:ext cx="914851" cy="523220"/>
          </a:xfrm>
          <a:prstGeom prst="rect">
            <a:avLst/>
          </a:prstGeom>
          <a:noFill/>
        </p:spPr>
        <p:txBody>
          <a:bodyPr wrap="square" rtlCol="0">
            <a:spAutoFit/>
          </a:bodyPr>
          <a:lstStyle/>
          <a:p>
            <a:r>
              <a:rPr lang="en-US" sz="2800" dirty="0" smtClean="0"/>
              <a:t>1999</a:t>
            </a:r>
          </a:p>
        </p:txBody>
      </p:sp>
      <p:sp>
        <p:nvSpPr>
          <p:cNvPr id="11" name="TextBox 10"/>
          <p:cNvSpPr txBox="1"/>
          <p:nvPr/>
        </p:nvSpPr>
        <p:spPr>
          <a:xfrm>
            <a:off x="6036816" y="3027817"/>
            <a:ext cx="914851" cy="523220"/>
          </a:xfrm>
          <a:prstGeom prst="rect">
            <a:avLst/>
          </a:prstGeom>
          <a:noFill/>
        </p:spPr>
        <p:txBody>
          <a:bodyPr wrap="square" rtlCol="0">
            <a:spAutoFit/>
          </a:bodyPr>
          <a:lstStyle/>
          <a:p>
            <a:r>
              <a:rPr lang="en-US" sz="2800" dirty="0" smtClean="0"/>
              <a:t>2005</a:t>
            </a:r>
          </a:p>
        </p:txBody>
      </p:sp>
      <p:sp>
        <p:nvSpPr>
          <p:cNvPr id="12" name="TextBox 11"/>
          <p:cNvSpPr txBox="1"/>
          <p:nvPr/>
        </p:nvSpPr>
        <p:spPr>
          <a:xfrm>
            <a:off x="6036816" y="2057409"/>
            <a:ext cx="914851" cy="523220"/>
          </a:xfrm>
          <a:prstGeom prst="rect">
            <a:avLst/>
          </a:prstGeom>
          <a:noFill/>
        </p:spPr>
        <p:txBody>
          <a:bodyPr wrap="square" rtlCol="0">
            <a:spAutoFit/>
          </a:bodyPr>
          <a:lstStyle/>
          <a:p>
            <a:r>
              <a:rPr lang="en-US" sz="2800" dirty="0" smtClean="0"/>
              <a:t>2002</a:t>
            </a:r>
          </a:p>
        </p:txBody>
      </p:sp>
      <p:sp>
        <p:nvSpPr>
          <p:cNvPr id="13" name="TextBox 12"/>
          <p:cNvSpPr txBox="1"/>
          <p:nvPr/>
        </p:nvSpPr>
        <p:spPr>
          <a:xfrm>
            <a:off x="6036816" y="3551037"/>
            <a:ext cx="914851" cy="523220"/>
          </a:xfrm>
          <a:prstGeom prst="rect">
            <a:avLst/>
          </a:prstGeom>
          <a:noFill/>
        </p:spPr>
        <p:txBody>
          <a:bodyPr wrap="square" rtlCol="0">
            <a:spAutoFit/>
          </a:bodyPr>
          <a:lstStyle/>
          <a:p>
            <a:r>
              <a:rPr lang="en-US" sz="2800" dirty="0" smtClean="0"/>
              <a:t>2008</a:t>
            </a:r>
          </a:p>
        </p:txBody>
      </p:sp>
      <p:sp>
        <p:nvSpPr>
          <p:cNvPr id="14" name="TextBox 13"/>
          <p:cNvSpPr txBox="1"/>
          <p:nvPr/>
        </p:nvSpPr>
        <p:spPr>
          <a:xfrm>
            <a:off x="6039626" y="4793977"/>
            <a:ext cx="914851" cy="523220"/>
          </a:xfrm>
          <a:prstGeom prst="rect">
            <a:avLst/>
          </a:prstGeom>
          <a:noFill/>
        </p:spPr>
        <p:txBody>
          <a:bodyPr wrap="square" rtlCol="0">
            <a:spAutoFit/>
          </a:bodyPr>
          <a:lstStyle/>
          <a:p>
            <a:r>
              <a:rPr lang="en-US" sz="2800" dirty="0" smtClean="0"/>
              <a:t>2010</a:t>
            </a:r>
          </a:p>
        </p:txBody>
      </p:sp>
      <p:sp>
        <p:nvSpPr>
          <p:cNvPr id="15" name="TextBox 14"/>
          <p:cNvSpPr txBox="1"/>
          <p:nvPr/>
        </p:nvSpPr>
        <p:spPr>
          <a:xfrm>
            <a:off x="6039626" y="5276579"/>
            <a:ext cx="914851" cy="523220"/>
          </a:xfrm>
          <a:prstGeom prst="rect">
            <a:avLst/>
          </a:prstGeom>
          <a:noFill/>
        </p:spPr>
        <p:txBody>
          <a:bodyPr wrap="square" rtlCol="0">
            <a:spAutoFit/>
          </a:bodyPr>
          <a:lstStyle/>
          <a:p>
            <a:r>
              <a:rPr lang="en-US" sz="2800" dirty="0" smtClean="0"/>
              <a:t>2012</a:t>
            </a:r>
          </a:p>
        </p:txBody>
      </p:sp>
      <p:sp>
        <p:nvSpPr>
          <p:cNvPr id="16" name="TextBox 15"/>
          <p:cNvSpPr txBox="1"/>
          <p:nvPr/>
        </p:nvSpPr>
        <p:spPr>
          <a:xfrm>
            <a:off x="6039626" y="5689939"/>
            <a:ext cx="914851" cy="523220"/>
          </a:xfrm>
          <a:prstGeom prst="rect">
            <a:avLst/>
          </a:prstGeom>
          <a:noFill/>
        </p:spPr>
        <p:txBody>
          <a:bodyPr wrap="square" rtlCol="0">
            <a:spAutoFit/>
          </a:bodyPr>
          <a:lstStyle/>
          <a:p>
            <a:r>
              <a:rPr lang="en-US" sz="2800" dirty="0" smtClean="0"/>
              <a:t>2014</a:t>
            </a:r>
          </a:p>
        </p:txBody>
      </p:sp>
      <p:pic>
        <p:nvPicPr>
          <p:cNvPr id="18" name="Picture 17" descr="superk.gif"/>
          <p:cNvPicPr>
            <a:picLocks noChangeAspect="1"/>
          </p:cNvPicPr>
          <p:nvPr/>
        </p:nvPicPr>
        <p:blipFill>
          <a:blip r:embed="rId2">
            <a:alphaModFix amt="82000"/>
            <a:extLst>
              <a:ext uri="{28A0092B-C50C-407E-A947-70E740481C1C}">
                <a14:useLocalDpi xmlns:a14="http://schemas.microsoft.com/office/drawing/2010/main" val="0"/>
              </a:ext>
            </a:extLst>
          </a:blip>
          <a:stretch>
            <a:fillRect/>
          </a:stretch>
        </p:blipFill>
        <p:spPr>
          <a:xfrm>
            <a:off x="6497052" y="1184632"/>
            <a:ext cx="909230" cy="972000"/>
          </a:xfrm>
          <a:prstGeom prst="rect">
            <a:avLst/>
          </a:prstGeom>
        </p:spPr>
      </p:pic>
      <p:pic>
        <p:nvPicPr>
          <p:cNvPr id="19" name="Picture 18" descr="macr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2271" y="1400633"/>
            <a:ext cx="1154529" cy="755999"/>
          </a:xfrm>
          <a:prstGeom prst="rect">
            <a:avLst/>
          </a:prstGeom>
        </p:spPr>
      </p:pic>
      <p:pic>
        <p:nvPicPr>
          <p:cNvPr id="20" name="Picture 19" descr="k2k-exp2.gif"/>
          <p:cNvPicPr>
            <a:picLocks noChangeAspect="1"/>
          </p:cNvPicPr>
          <p:nvPr/>
        </p:nvPicPr>
        <p:blipFill>
          <a:blip r:embed="rId4">
            <a:alphaModFix amt="81000"/>
            <a:extLst>
              <a:ext uri="{28A0092B-C50C-407E-A947-70E740481C1C}">
                <a14:useLocalDpi xmlns:a14="http://schemas.microsoft.com/office/drawing/2010/main" val="0"/>
              </a:ext>
            </a:extLst>
          </a:blip>
          <a:stretch>
            <a:fillRect/>
          </a:stretch>
        </p:blipFill>
        <p:spPr>
          <a:xfrm>
            <a:off x="6795559" y="2405800"/>
            <a:ext cx="2251014" cy="828000"/>
          </a:xfrm>
          <a:prstGeom prst="rect">
            <a:avLst/>
          </a:prstGeom>
        </p:spPr>
      </p:pic>
      <p:pic>
        <p:nvPicPr>
          <p:cNvPr id="21" name="Picture 20" descr="Mino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5559" y="4001977"/>
            <a:ext cx="1999660" cy="792000"/>
          </a:xfrm>
          <a:prstGeom prst="rect">
            <a:avLst/>
          </a:prstGeom>
        </p:spPr>
      </p:pic>
      <p:pic>
        <p:nvPicPr>
          <p:cNvPr id="22" name="Picture 21" descr="T2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5362" y="5866508"/>
            <a:ext cx="1800000" cy="900000"/>
          </a:xfrm>
          <a:prstGeom prst="rect">
            <a:avLst/>
          </a:prstGeom>
        </p:spPr>
      </p:pic>
      <p:sp>
        <p:nvSpPr>
          <p:cNvPr id="23" name="TextBox 22"/>
          <p:cNvSpPr txBox="1"/>
          <p:nvPr/>
        </p:nvSpPr>
        <p:spPr>
          <a:xfrm>
            <a:off x="7126221" y="1046132"/>
            <a:ext cx="627245" cy="276999"/>
          </a:xfrm>
          <a:prstGeom prst="rect">
            <a:avLst/>
          </a:prstGeom>
          <a:noFill/>
        </p:spPr>
        <p:txBody>
          <a:bodyPr wrap="none" rtlCol="0">
            <a:spAutoFit/>
          </a:bodyPr>
          <a:lstStyle/>
          <a:p>
            <a:r>
              <a:rPr lang="en-US" sz="1200" dirty="0" err="1" smtClean="0"/>
              <a:t>SuperK</a:t>
            </a:r>
            <a:endParaRPr lang="en-US" sz="1200" dirty="0"/>
          </a:p>
        </p:txBody>
      </p:sp>
      <p:sp>
        <p:nvSpPr>
          <p:cNvPr id="24" name="TextBox 23"/>
          <p:cNvSpPr txBox="1"/>
          <p:nvPr/>
        </p:nvSpPr>
        <p:spPr>
          <a:xfrm>
            <a:off x="8372657" y="2422729"/>
            <a:ext cx="422562" cy="276999"/>
          </a:xfrm>
          <a:prstGeom prst="rect">
            <a:avLst/>
          </a:prstGeom>
          <a:noFill/>
        </p:spPr>
        <p:txBody>
          <a:bodyPr wrap="none" rtlCol="0">
            <a:spAutoFit/>
          </a:bodyPr>
          <a:lstStyle/>
          <a:p>
            <a:r>
              <a:rPr lang="en-US" sz="1200" dirty="0" smtClean="0"/>
              <a:t>K2K</a:t>
            </a:r>
            <a:endParaRPr lang="en-US" sz="1200" dirty="0"/>
          </a:p>
        </p:txBody>
      </p:sp>
      <p:sp>
        <p:nvSpPr>
          <p:cNvPr id="25" name="TextBox 24"/>
          <p:cNvSpPr txBox="1"/>
          <p:nvPr/>
        </p:nvSpPr>
        <p:spPr>
          <a:xfrm>
            <a:off x="4979455" y="1259194"/>
            <a:ext cx="633507" cy="276999"/>
          </a:xfrm>
          <a:prstGeom prst="rect">
            <a:avLst/>
          </a:prstGeom>
          <a:noFill/>
        </p:spPr>
        <p:txBody>
          <a:bodyPr wrap="none" rtlCol="0">
            <a:spAutoFit/>
          </a:bodyPr>
          <a:lstStyle/>
          <a:p>
            <a:r>
              <a:rPr lang="en-US" sz="1200" dirty="0" smtClean="0"/>
              <a:t>99% CL</a:t>
            </a:r>
            <a:endParaRPr lang="en-US" sz="1200" dirty="0"/>
          </a:p>
        </p:txBody>
      </p:sp>
      <p:sp>
        <p:nvSpPr>
          <p:cNvPr id="26" name="TextBox 25"/>
          <p:cNvSpPr txBox="1"/>
          <p:nvPr/>
        </p:nvSpPr>
        <p:spPr>
          <a:xfrm>
            <a:off x="240750" y="5604898"/>
            <a:ext cx="5182152" cy="1200329"/>
          </a:xfrm>
          <a:prstGeom prst="rect">
            <a:avLst/>
          </a:prstGeom>
          <a:noFill/>
        </p:spPr>
        <p:txBody>
          <a:bodyPr wrap="square" rtlCol="0">
            <a:spAutoFit/>
          </a:bodyPr>
          <a:lstStyle/>
          <a:p>
            <a:r>
              <a:rPr lang="en-US" dirty="0" smtClean="0"/>
              <a:t>Along time changed variables, fitting methods, conventions, assumptions ….</a:t>
            </a:r>
          </a:p>
          <a:p>
            <a:endParaRPr lang="en-US" dirty="0"/>
          </a:p>
          <a:p>
            <a:r>
              <a:rPr lang="en-US" dirty="0" smtClean="0"/>
              <a:t>Results also from Opera, Antares, </a:t>
            </a:r>
            <a:r>
              <a:rPr lang="en-US" dirty="0" err="1" smtClean="0"/>
              <a:t>IceCube</a:t>
            </a:r>
            <a:r>
              <a:rPr lang="en-US" dirty="0" smtClean="0"/>
              <a:t> ….</a:t>
            </a:r>
            <a:endParaRPr lang="en-US" dirty="0"/>
          </a:p>
        </p:txBody>
      </p:sp>
      <p:sp>
        <p:nvSpPr>
          <p:cNvPr id="27" name="Title 1"/>
          <p:cNvSpPr txBox="1">
            <a:spLocks/>
          </p:cNvSpPr>
          <p:nvPr/>
        </p:nvSpPr>
        <p:spPr>
          <a:xfrm>
            <a:off x="0" y="0"/>
            <a:ext cx="9144000" cy="682397"/>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mn-lt"/>
              </a:rPr>
              <a:t>Il </a:t>
            </a:r>
            <a:r>
              <a:rPr lang="en-US" sz="3200" dirty="0" err="1" smtClean="0">
                <a:latin typeface="+mn-lt"/>
              </a:rPr>
              <a:t>progresso</a:t>
            </a:r>
            <a:r>
              <a:rPr lang="en-US" sz="3200" dirty="0" smtClean="0">
                <a:latin typeface="+mn-lt"/>
              </a:rPr>
              <a:t> </a:t>
            </a:r>
            <a:r>
              <a:rPr lang="en-US" sz="3200" dirty="0" err="1" smtClean="0">
                <a:latin typeface="+mn-lt"/>
              </a:rPr>
              <a:t>nei</a:t>
            </a:r>
            <a:r>
              <a:rPr lang="en-US" sz="3200" dirty="0" smtClean="0">
                <a:latin typeface="+mn-lt"/>
              </a:rPr>
              <a:t> </a:t>
            </a:r>
            <a:r>
              <a:rPr lang="en-US" sz="3200" dirty="0" err="1" smtClean="0">
                <a:latin typeface="+mn-lt"/>
              </a:rPr>
              <a:t>parametri</a:t>
            </a:r>
            <a:r>
              <a:rPr lang="en-US" sz="3200" dirty="0" smtClean="0">
                <a:latin typeface="+mn-lt"/>
              </a:rPr>
              <a:t> </a:t>
            </a:r>
            <a:r>
              <a:rPr lang="en-US" sz="3200" dirty="0" err="1" smtClean="0">
                <a:latin typeface="+mn-lt"/>
              </a:rPr>
              <a:t>atmosferici</a:t>
            </a:r>
            <a:endParaRPr lang="en-US" sz="3200" dirty="0">
              <a:latin typeface="+mn-lt"/>
            </a:endParaRPr>
          </a:p>
        </p:txBody>
      </p:sp>
      <p:pic>
        <p:nvPicPr>
          <p:cNvPr id="28" name="Picture 27"/>
          <p:cNvPicPr>
            <a:picLocks/>
          </p:cNvPicPr>
          <p:nvPr/>
        </p:nvPicPr>
        <p:blipFill>
          <a:blip r:embed="rId7">
            <a:extLst>
              <a:ext uri="{28A0092B-C50C-407E-A947-70E740481C1C}">
                <a14:useLocalDpi xmlns:a14="http://schemas.microsoft.com/office/drawing/2010/main" val="0"/>
              </a:ext>
            </a:extLst>
          </a:blip>
          <a:stretch>
            <a:fillRect/>
          </a:stretch>
        </p:blipFill>
        <p:spPr>
          <a:xfrm>
            <a:off x="97722" y="758987"/>
            <a:ext cx="5760000" cy="4680000"/>
          </a:xfrm>
          <a:prstGeom prst="rect">
            <a:avLst/>
          </a:prstGeom>
        </p:spPr>
      </p:pic>
      <p:pic>
        <p:nvPicPr>
          <p:cNvPr id="2" name="Picture 1"/>
          <p:cNvPicPr>
            <a:picLocks/>
          </p:cNvPicPr>
          <p:nvPr/>
        </p:nvPicPr>
        <p:blipFill>
          <a:blip r:embed="rId8">
            <a:extLst>
              <a:ext uri="{28A0092B-C50C-407E-A947-70E740481C1C}">
                <a14:useLocalDpi xmlns:a14="http://schemas.microsoft.com/office/drawing/2010/main" val="0"/>
              </a:ext>
            </a:extLst>
          </a:blip>
          <a:stretch>
            <a:fillRect/>
          </a:stretch>
        </p:blipFill>
        <p:spPr>
          <a:xfrm>
            <a:off x="97722" y="758987"/>
            <a:ext cx="5760000" cy="4680000"/>
          </a:xfrm>
          <a:prstGeom prst="rect">
            <a:avLst/>
          </a:prstGeom>
        </p:spPr>
      </p:pic>
    </p:spTree>
    <p:extLst>
      <p:ext uri="{BB962C8B-B14F-4D97-AF65-F5344CB8AC3E}">
        <p14:creationId xmlns:p14="http://schemas.microsoft.com/office/powerpoint/2010/main" val="40611863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43649" y="758976"/>
            <a:ext cx="914851" cy="523220"/>
          </a:xfrm>
          <a:prstGeom prst="rect">
            <a:avLst/>
          </a:prstGeom>
          <a:noFill/>
        </p:spPr>
        <p:txBody>
          <a:bodyPr wrap="square" rtlCol="0">
            <a:spAutoFit/>
          </a:bodyPr>
          <a:lstStyle/>
          <a:p>
            <a:r>
              <a:rPr lang="en-US" sz="2800" dirty="0" smtClean="0"/>
              <a:t>1999</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8862" y="1193512"/>
            <a:ext cx="1424424" cy="152276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3286" y="836517"/>
            <a:ext cx="947738" cy="120967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472" y="744922"/>
            <a:ext cx="1189965" cy="11880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3815" y="1932922"/>
            <a:ext cx="1086622" cy="1224000"/>
          </a:xfrm>
          <a:prstGeom prst="rect">
            <a:avLst/>
          </a:prstGeom>
        </p:spPr>
      </p:pic>
      <p:sp>
        <p:nvSpPr>
          <p:cNvPr id="10" name="TextBox 9"/>
          <p:cNvSpPr txBox="1"/>
          <p:nvPr/>
        </p:nvSpPr>
        <p:spPr>
          <a:xfrm>
            <a:off x="5743083" y="2716275"/>
            <a:ext cx="914851" cy="523220"/>
          </a:xfrm>
          <a:prstGeom prst="rect">
            <a:avLst/>
          </a:prstGeom>
          <a:noFill/>
        </p:spPr>
        <p:txBody>
          <a:bodyPr wrap="square" rtlCol="0">
            <a:spAutoFit/>
          </a:bodyPr>
          <a:lstStyle/>
          <a:p>
            <a:r>
              <a:rPr lang="en-US" sz="2800" dirty="0" smtClean="0"/>
              <a:t>2002</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6347" y="3148275"/>
            <a:ext cx="1188000" cy="11880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4340" y="2716275"/>
            <a:ext cx="1085630" cy="1620000"/>
          </a:xfrm>
          <a:prstGeom prst="rect">
            <a:avLst/>
          </a:prstGeom>
        </p:spPr>
      </p:pic>
      <p:sp>
        <p:nvSpPr>
          <p:cNvPr id="13" name="TextBox 12"/>
          <p:cNvSpPr txBox="1"/>
          <p:nvPr/>
        </p:nvSpPr>
        <p:spPr>
          <a:xfrm>
            <a:off x="5743082" y="4361555"/>
            <a:ext cx="914851" cy="523220"/>
          </a:xfrm>
          <a:prstGeom prst="rect">
            <a:avLst/>
          </a:prstGeom>
          <a:noFill/>
        </p:spPr>
        <p:txBody>
          <a:bodyPr wrap="square" rtlCol="0">
            <a:spAutoFit/>
          </a:bodyPr>
          <a:lstStyle/>
          <a:p>
            <a:r>
              <a:rPr lang="en-US" sz="2800" dirty="0" smtClean="0"/>
              <a:t>2005</a:t>
            </a:r>
          </a:p>
        </p:txBody>
      </p:sp>
      <p:sp>
        <p:nvSpPr>
          <p:cNvPr id="14" name="TextBox 13"/>
          <p:cNvSpPr txBox="1"/>
          <p:nvPr/>
        </p:nvSpPr>
        <p:spPr>
          <a:xfrm>
            <a:off x="5743649" y="4766113"/>
            <a:ext cx="914851" cy="523220"/>
          </a:xfrm>
          <a:prstGeom prst="rect">
            <a:avLst/>
          </a:prstGeom>
          <a:noFill/>
        </p:spPr>
        <p:txBody>
          <a:bodyPr wrap="square" rtlCol="0">
            <a:spAutoFit/>
          </a:bodyPr>
          <a:lstStyle/>
          <a:p>
            <a:r>
              <a:rPr lang="en-US" sz="2800" dirty="0" smtClean="0"/>
              <a:t>2008</a:t>
            </a:r>
          </a:p>
        </p:txBody>
      </p:sp>
      <p:sp>
        <p:nvSpPr>
          <p:cNvPr id="15" name="TextBox 14"/>
          <p:cNvSpPr txBox="1"/>
          <p:nvPr/>
        </p:nvSpPr>
        <p:spPr>
          <a:xfrm>
            <a:off x="5743081" y="5179105"/>
            <a:ext cx="914851" cy="523220"/>
          </a:xfrm>
          <a:prstGeom prst="rect">
            <a:avLst/>
          </a:prstGeom>
          <a:noFill/>
        </p:spPr>
        <p:txBody>
          <a:bodyPr wrap="square" rtlCol="0">
            <a:spAutoFit/>
          </a:bodyPr>
          <a:lstStyle/>
          <a:p>
            <a:r>
              <a:rPr lang="en-US" sz="2800" dirty="0" smtClean="0"/>
              <a:t>2010</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7623" y="5027723"/>
            <a:ext cx="1440000" cy="1440000"/>
          </a:xfrm>
          <a:prstGeom prst="rect">
            <a:avLst/>
          </a:prstGeom>
        </p:spPr>
      </p:pic>
      <p:sp>
        <p:nvSpPr>
          <p:cNvPr id="17" name="TextBox 16"/>
          <p:cNvSpPr txBox="1"/>
          <p:nvPr/>
        </p:nvSpPr>
        <p:spPr>
          <a:xfrm>
            <a:off x="5743649" y="5593115"/>
            <a:ext cx="914851" cy="523220"/>
          </a:xfrm>
          <a:prstGeom prst="rect">
            <a:avLst/>
          </a:prstGeom>
          <a:noFill/>
        </p:spPr>
        <p:txBody>
          <a:bodyPr wrap="square" rtlCol="0">
            <a:spAutoFit/>
          </a:bodyPr>
          <a:lstStyle/>
          <a:p>
            <a:r>
              <a:rPr lang="en-US" sz="2800" dirty="0" smtClean="0"/>
              <a:t>2012</a:t>
            </a:r>
          </a:p>
        </p:txBody>
      </p:sp>
      <p:sp>
        <p:nvSpPr>
          <p:cNvPr id="18" name="TextBox 17"/>
          <p:cNvSpPr txBox="1"/>
          <p:nvPr/>
        </p:nvSpPr>
        <p:spPr>
          <a:xfrm>
            <a:off x="5743649" y="6028657"/>
            <a:ext cx="914851" cy="523220"/>
          </a:xfrm>
          <a:prstGeom prst="rect">
            <a:avLst/>
          </a:prstGeom>
          <a:noFill/>
        </p:spPr>
        <p:txBody>
          <a:bodyPr wrap="square" rtlCol="0">
            <a:spAutoFit/>
          </a:bodyPr>
          <a:lstStyle/>
          <a:p>
            <a:r>
              <a:rPr lang="en-US" sz="2800" dirty="0" smtClean="0"/>
              <a:t>2014</a:t>
            </a:r>
          </a:p>
        </p:txBody>
      </p:sp>
      <p:sp>
        <p:nvSpPr>
          <p:cNvPr id="19" name="TextBox 18"/>
          <p:cNvSpPr txBox="1"/>
          <p:nvPr/>
        </p:nvSpPr>
        <p:spPr>
          <a:xfrm>
            <a:off x="8114427" y="535265"/>
            <a:ext cx="921381" cy="276999"/>
          </a:xfrm>
          <a:prstGeom prst="rect">
            <a:avLst/>
          </a:prstGeom>
          <a:noFill/>
        </p:spPr>
        <p:txBody>
          <a:bodyPr wrap="square" rtlCol="0">
            <a:spAutoFit/>
          </a:bodyPr>
          <a:lstStyle/>
          <a:p>
            <a:r>
              <a:rPr lang="it-IT" sz="1200" dirty="0" smtClean="0"/>
              <a:t>SAGE</a:t>
            </a:r>
            <a:endParaRPr lang="it-IT" sz="1200" dirty="0"/>
          </a:p>
        </p:txBody>
      </p:sp>
      <p:sp>
        <p:nvSpPr>
          <p:cNvPr id="20" name="TextBox 19"/>
          <p:cNvSpPr txBox="1"/>
          <p:nvPr/>
        </p:nvSpPr>
        <p:spPr>
          <a:xfrm>
            <a:off x="6913286" y="2024089"/>
            <a:ext cx="921381" cy="276999"/>
          </a:xfrm>
          <a:prstGeom prst="rect">
            <a:avLst/>
          </a:prstGeom>
          <a:noFill/>
        </p:spPr>
        <p:txBody>
          <a:bodyPr wrap="square" rtlCol="0">
            <a:spAutoFit/>
          </a:bodyPr>
          <a:lstStyle/>
          <a:p>
            <a:r>
              <a:rPr lang="it-IT" sz="1200" dirty="0" err="1" smtClean="0"/>
              <a:t>Homestake</a:t>
            </a:r>
            <a:endParaRPr lang="it-IT" sz="1200" dirty="0"/>
          </a:p>
        </p:txBody>
      </p:sp>
      <p:sp>
        <p:nvSpPr>
          <p:cNvPr id="21" name="TextBox 20"/>
          <p:cNvSpPr txBox="1"/>
          <p:nvPr/>
        </p:nvSpPr>
        <p:spPr>
          <a:xfrm>
            <a:off x="8069056" y="3162798"/>
            <a:ext cx="921381" cy="276999"/>
          </a:xfrm>
          <a:prstGeom prst="rect">
            <a:avLst/>
          </a:prstGeom>
          <a:noFill/>
        </p:spPr>
        <p:txBody>
          <a:bodyPr wrap="square" rtlCol="0">
            <a:spAutoFit/>
          </a:bodyPr>
          <a:lstStyle/>
          <a:p>
            <a:r>
              <a:rPr lang="it-IT" sz="1200" dirty="0" err="1" smtClean="0"/>
              <a:t>Gallex</a:t>
            </a:r>
            <a:r>
              <a:rPr lang="it-IT" sz="1200" dirty="0" smtClean="0"/>
              <a:t>/GNO</a:t>
            </a:r>
            <a:endParaRPr lang="it-IT" sz="1200" dirty="0"/>
          </a:p>
        </p:txBody>
      </p:sp>
      <p:sp>
        <p:nvSpPr>
          <p:cNvPr id="22" name="TextBox 21"/>
          <p:cNvSpPr txBox="1"/>
          <p:nvPr/>
        </p:nvSpPr>
        <p:spPr>
          <a:xfrm>
            <a:off x="7834667" y="4197775"/>
            <a:ext cx="921381" cy="276999"/>
          </a:xfrm>
          <a:prstGeom prst="rect">
            <a:avLst/>
          </a:prstGeom>
          <a:noFill/>
        </p:spPr>
        <p:txBody>
          <a:bodyPr wrap="square" rtlCol="0">
            <a:spAutoFit/>
          </a:bodyPr>
          <a:lstStyle/>
          <a:p>
            <a:r>
              <a:rPr lang="it-IT" sz="1200" dirty="0" smtClean="0"/>
              <a:t>SNO</a:t>
            </a:r>
            <a:endParaRPr lang="it-IT" sz="1200" dirty="0"/>
          </a:p>
        </p:txBody>
      </p:sp>
      <p:pic>
        <p:nvPicPr>
          <p:cNvPr id="24" name="Picture 23"/>
          <p:cNvPicPr>
            <a:picLocks/>
          </p:cNvPicPr>
          <p:nvPr/>
        </p:nvPicPr>
        <p:blipFill>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tretch>
            <a:fillRect/>
          </a:stretch>
        </p:blipFill>
        <p:spPr>
          <a:xfrm>
            <a:off x="88862" y="848432"/>
            <a:ext cx="5400000" cy="4680000"/>
          </a:xfrm>
          <a:prstGeom prst="rect">
            <a:avLst/>
          </a:prstGeom>
        </p:spPr>
      </p:pic>
      <p:pic>
        <p:nvPicPr>
          <p:cNvPr id="25" name="Picture 24"/>
          <p:cNvPicPr>
            <a:picLocks/>
          </p:cNvPicPr>
          <p:nvPr/>
        </p:nvPicPr>
        <p:blipFill>
          <a:blip r:embed="rId11">
            <a:extLst>
              <a:ext uri="{BEBA8EAE-BF5A-486C-A8C5-ECC9F3942E4B}">
                <a14:imgProps xmlns:a14="http://schemas.microsoft.com/office/drawing/2010/main">
                  <a14:imgLayer r:embed="rId12">
                    <a14:imgEffect>
                      <a14:colorTemperature colorTemp="8800"/>
                    </a14:imgEffect>
                  </a14:imgLayer>
                </a14:imgProps>
              </a:ext>
              <a:ext uri="{28A0092B-C50C-407E-A947-70E740481C1C}">
                <a14:useLocalDpi xmlns:a14="http://schemas.microsoft.com/office/drawing/2010/main" val="0"/>
              </a:ext>
            </a:extLst>
          </a:blip>
          <a:stretch>
            <a:fillRect/>
          </a:stretch>
        </p:blipFill>
        <p:spPr>
          <a:xfrm>
            <a:off x="88862" y="848432"/>
            <a:ext cx="5400000" cy="4680000"/>
          </a:xfrm>
          <a:prstGeom prst="rect">
            <a:avLst/>
          </a:prstGeom>
        </p:spPr>
      </p:pic>
      <p:pic>
        <p:nvPicPr>
          <p:cNvPr id="3" name="Picture 2"/>
          <p:cNvPicPr>
            <a:picLocks/>
          </p:cNvPicPr>
          <p:nvPr/>
        </p:nvPicPr>
        <p:blipFill>
          <a:blip r:embed="rId13">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88862" y="848432"/>
            <a:ext cx="5400000" cy="4680000"/>
          </a:xfrm>
          <a:prstGeom prst="rect">
            <a:avLst/>
          </a:prstGeom>
        </p:spPr>
      </p:pic>
      <p:pic>
        <p:nvPicPr>
          <p:cNvPr id="26" name="Picture 25"/>
          <p:cNvPicPr>
            <a:picLocks/>
          </p:cNvPicPr>
          <p:nvPr/>
        </p:nvPicPr>
        <p:blipFill>
          <a:blip r:embed="rId13">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88862" y="835320"/>
            <a:ext cx="5400000" cy="4680000"/>
          </a:xfrm>
          <a:prstGeom prst="rect">
            <a:avLst/>
          </a:prstGeom>
        </p:spPr>
      </p:pic>
      <p:pic>
        <p:nvPicPr>
          <p:cNvPr id="27" name="Picture 26"/>
          <p:cNvPicPr>
            <a:picLocks/>
          </p:cNvPicPr>
          <p:nvPr/>
        </p:nvPicPr>
        <p:blipFill>
          <a:blip r:embed="rId15">
            <a:extLst>
              <a:ext uri="{BEBA8EAE-BF5A-486C-A8C5-ECC9F3942E4B}">
                <a14:imgProps xmlns:a14="http://schemas.microsoft.com/office/drawing/2010/main">
                  <a14:imgLayer r:embed="rId1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88862" y="831786"/>
            <a:ext cx="5400000" cy="4680000"/>
          </a:xfrm>
          <a:prstGeom prst="rect">
            <a:avLst/>
          </a:prstGeom>
        </p:spPr>
      </p:pic>
      <p:pic>
        <p:nvPicPr>
          <p:cNvPr id="28" name="Picture 27"/>
          <p:cNvPicPr>
            <a:picLocks/>
          </p:cNvPicPr>
          <p:nvPr/>
        </p:nvPicPr>
        <p:blipFill>
          <a:blip r:embed="rId17">
            <a:extLst>
              <a:ext uri="{BEBA8EAE-BF5A-486C-A8C5-ECC9F3942E4B}">
                <a14:imgProps xmlns:a14="http://schemas.microsoft.com/office/drawing/2010/main">
                  <a14:imgLayer r:embed="rId18">
                    <a14:imgEffect>
                      <a14:colorTemperature colorTemp="8800"/>
                    </a14:imgEffect>
                  </a14:imgLayer>
                </a14:imgProps>
              </a:ext>
              <a:ext uri="{28A0092B-C50C-407E-A947-70E740481C1C}">
                <a14:useLocalDpi xmlns:a14="http://schemas.microsoft.com/office/drawing/2010/main" val="0"/>
              </a:ext>
            </a:extLst>
          </a:blip>
          <a:stretch>
            <a:fillRect/>
          </a:stretch>
        </p:blipFill>
        <p:spPr>
          <a:xfrm>
            <a:off x="88862" y="808275"/>
            <a:ext cx="5400000" cy="4680000"/>
          </a:xfrm>
          <a:prstGeom prst="rect">
            <a:avLst/>
          </a:prstGeom>
        </p:spPr>
      </p:pic>
      <p:sp>
        <p:nvSpPr>
          <p:cNvPr id="29" name="TextBox 28"/>
          <p:cNvSpPr txBox="1"/>
          <p:nvPr/>
        </p:nvSpPr>
        <p:spPr>
          <a:xfrm>
            <a:off x="240750" y="5604898"/>
            <a:ext cx="5182152" cy="1292662"/>
          </a:xfrm>
          <a:prstGeom prst="rect">
            <a:avLst/>
          </a:prstGeom>
          <a:noFill/>
        </p:spPr>
        <p:txBody>
          <a:bodyPr wrap="square" rtlCol="0">
            <a:spAutoFit/>
          </a:bodyPr>
          <a:lstStyle/>
          <a:p>
            <a:r>
              <a:rPr lang="en-US" sz="1600" dirty="0" smtClean="0"/>
              <a:t>Along time changed variables, fitting methods, conventions, assumptions …. And also some important cross section both at the source and the detector, not to mention the new evaluation of reactor antineutrino rates</a:t>
            </a:r>
            <a:r>
              <a:rPr lang="en-US" sz="1400" dirty="0" smtClean="0"/>
              <a:t>.</a:t>
            </a:r>
          </a:p>
          <a:p>
            <a:endParaRPr lang="en-US" sz="1400" dirty="0"/>
          </a:p>
        </p:txBody>
      </p:sp>
      <p:sp>
        <p:nvSpPr>
          <p:cNvPr id="4" name="TextBox 3"/>
          <p:cNvSpPr txBox="1"/>
          <p:nvPr/>
        </p:nvSpPr>
        <p:spPr>
          <a:xfrm>
            <a:off x="4813513" y="969590"/>
            <a:ext cx="441146" cy="369332"/>
          </a:xfrm>
          <a:prstGeom prst="rect">
            <a:avLst/>
          </a:prstGeom>
          <a:noFill/>
        </p:spPr>
        <p:txBody>
          <a:bodyPr wrap="none" rtlCol="0">
            <a:spAutoFit/>
          </a:bodyPr>
          <a:lstStyle/>
          <a:p>
            <a:r>
              <a:rPr lang="it-IT" dirty="0" smtClean="0"/>
              <a:t>3</a:t>
            </a:r>
            <a:r>
              <a:rPr lang="it-IT" dirty="0" smtClean="0">
                <a:latin typeface="Symbol" panose="05050102010706020507" pitchFamily="18" charset="2"/>
              </a:rPr>
              <a:t>s</a:t>
            </a:r>
            <a:endParaRPr lang="it-IT" dirty="0">
              <a:latin typeface="Symbol" panose="05050102010706020507" pitchFamily="18" charset="2"/>
            </a:endParaRPr>
          </a:p>
        </p:txBody>
      </p:sp>
      <p:sp>
        <p:nvSpPr>
          <p:cNvPr id="30" name="Title 1"/>
          <p:cNvSpPr txBox="1">
            <a:spLocks/>
          </p:cNvSpPr>
          <p:nvPr/>
        </p:nvSpPr>
        <p:spPr>
          <a:xfrm>
            <a:off x="0" y="1"/>
            <a:ext cx="9144000" cy="584200"/>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mn-lt"/>
              </a:rPr>
              <a:t>Il </a:t>
            </a:r>
            <a:r>
              <a:rPr lang="en-US" sz="3200" dirty="0" err="1" smtClean="0">
                <a:latin typeface="+mn-lt"/>
              </a:rPr>
              <a:t>progresso</a:t>
            </a:r>
            <a:r>
              <a:rPr lang="en-US" sz="3200" dirty="0" smtClean="0">
                <a:latin typeface="+mn-lt"/>
              </a:rPr>
              <a:t> </a:t>
            </a:r>
            <a:r>
              <a:rPr lang="en-US" sz="3200" dirty="0" err="1" smtClean="0">
                <a:latin typeface="+mn-lt"/>
              </a:rPr>
              <a:t>nei</a:t>
            </a:r>
            <a:r>
              <a:rPr lang="en-US" sz="3200" dirty="0" smtClean="0">
                <a:latin typeface="+mn-lt"/>
              </a:rPr>
              <a:t> </a:t>
            </a:r>
            <a:r>
              <a:rPr lang="en-US" sz="3200" dirty="0" err="1" smtClean="0">
                <a:latin typeface="+mn-lt"/>
              </a:rPr>
              <a:t>parametri</a:t>
            </a:r>
            <a:r>
              <a:rPr lang="en-US" sz="3200" dirty="0" smtClean="0">
                <a:latin typeface="+mn-lt"/>
              </a:rPr>
              <a:t> </a:t>
            </a:r>
            <a:r>
              <a:rPr lang="en-US" sz="3200" dirty="0" err="1" smtClean="0">
                <a:latin typeface="+mn-lt"/>
              </a:rPr>
              <a:t>Solari</a:t>
            </a:r>
            <a:endParaRPr lang="en-US" sz="3200" dirty="0">
              <a:latin typeface="+mn-lt"/>
            </a:endParaRPr>
          </a:p>
        </p:txBody>
      </p:sp>
    </p:spTree>
    <p:extLst>
      <p:ext uri="{BB962C8B-B14F-4D97-AF65-F5344CB8AC3E}">
        <p14:creationId xmlns:p14="http://schemas.microsoft.com/office/powerpoint/2010/main" val="13213815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333"/>
          </a:xfrm>
        </p:spPr>
        <p:style>
          <a:lnRef idx="1">
            <a:schemeClr val="accent6"/>
          </a:lnRef>
          <a:fillRef idx="2">
            <a:schemeClr val="accent6"/>
          </a:fillRef>
          <a:effectRef idx="1">
            <a:schemeClr val="accent6"/>
          </a:effectRef>
          <a:fontRef idx="minor">
            <a:schemeClr val="dk1"/>
          </a:fontRef>
        </p:style>
        <p:txBody>
          <a:bodyPr>
            <a:normAutofit/>
          </a:bodyPr>
          <a:lstStyle/>
          <a:p>
            <a:r>
              <a:rPr lang="it-IT" sz="3200" dirty="0" smtClean="0"/>
              <a:t>Il progresso in </a:t>
            </a:r>
            <a:r>
              <a:rPr lang="it-IT" sz="3200" dirty="0" smtClean="0">
                <a:latin typeface="Symbol" panose="05050102010706020507" pitchFamily="18" charset="2"/>
              </a:rPr>
              <a:t>q</a:t>
            </a:r>
            <a:r>
              <a:rPr lang="it-IT" sz="3200" baseline="-25000" dirty="0" smtClean="0"/>
              <a:t>13</a:t>
            </a:r>
            <a:endParaRPr lang="it-IT" sz="3200" baseline="-25000" dirty="0"/>
          </a:p>
        </p:txBody>
      </p:sp>
      <p:sp>
        <p:nvSpPr>
          <p:cNvPr id="5" name="TextBox 4"/>
          <p:cNvSpPr txBox="1"/>
          <p:nvPr/>
        </p:nvSpPr>
        <p:spPr>
          <a:xfrm>
            <a:off x="5745354" y="2838199"/>
            <a:ext cx="914851" cy="523220"/>
          </a:xfrm>
          <a:prstGeom prst="rect">
            <a:avLst/>
          </a:prstGeom>
          <a:noFill/>
        </p:spPr>
        <p:txBody>
          <a:bodyPr wrap="square" rtlCol="0">
            <a:spAutoFit/>
          </a:bodyPr>
          <a:lstStyle/>
          <a:p>
            <a:r>
              <a:rPr lang="en-US" sz="2800" dirty="0" smtClean="0"/>
              <a:t>2005</a:t>
            </a:r>
          </a:p>
        </p:txBody>
      </p:sp>
      <p:sp>
        <p:nvSpPr>
          <p:cNvPr id="6" name="TextBox 5"/>
          <p:cNvSpPr txBox="1"/>
          <p:nvPr/>
        </p:nvSpPr>
        <p:spPr>
          <a:xfrm>
            <a:off x="5745921" y="3242757"/>
            <a:ext cx="914851" cy="523220"/>
          </a:xfrm>
          <a:prstGeom prst="rect">
            <a:avLst/>
          </a:prstGeom>
          <a:noFill/>
        </p:spPr>
        <p:txBody>
          <a:bodyPr wrap="square" rtlCol="0">
            <a:spAutoFit/>
          </a:bodyPr>
          <a:lstStyle/>
          <a:p>
            <a:r>
              <a:rPr lang="en-US" sz="2800" dirty="0" smtClean="0"/>
              <a:t>2008</a:t>
            </a:r>
          </a:p>
        </p:txBody>
      </p:sp>
      <p:sp>
        <p:nvSpPr>
          <p:cNvPr id="7" name="TextBox 6"/>
          <p:cNvSpPr txBox="1"/>
          <p:nvPr/>
        </p:nvSpPr>
        <p:spPr>
          <a:xfrm>
            <a:off x="5745353" y="3655749"/>
            <a:ext cx="914851" cy="523220"/>
          </a:xfrm>
          <a:prstGeom prst="rect">
            <a:avLst/>
          </a:prstGeom>
          <a:noFill/>
        </p:spPr>
        <p:txBody>
          <a:bodyPr wrap="square" rtlCol="0">
            <a:spAutoFit/>
          </a:bodyPr>
          <a:lstStyle/>
          <a:p>
            <a:r>
              <a:rPr lang="en-US" sz="2800" dirty="0" smtClean="0"/>
              <a:t>2010</a:t>
            </a:r>
          </a:p>
        </p:txBody>
      </p:sp>
      <p:sp>
        <p:nvSpPr>
          <p:cNvPr id="8" name="TextBox 7"/>
          <p:cNvSpPr txBox="1"/>
          <p:nvPr/>
        </p:nvSpPr>
        <p:spPr>
          <a:xfrm>
            <a:off x="5745921" y="4504015"/>
            <a:ext cx="914851" cy="523220"/>
          </a:xfrm>
          <a:prstGeom prst="rect">
            <a:avLst/>
          </a:prstGeom>
          <a:noFill/>
        </p:spPr>
        <p:txBody>
          <a:bodyPr wrap="square" rtlCol="0">
            <a:spAutoFit/>
          </a:bodyPr>
          <a:lstStyle/>
          <a:p>
            <a:r>
              <a:rPr lang="en-US" sz="2800" dirty="0" smtClean="0"/>
              <a:t>2011</a:t>
            </a:r>
          </a:p>
        </p:txBody>
      </p:sp>
      <p:sp>
        <p:nvSpPr>
          <p:cNvPr id="9" name="TextBox 8"/>
          <p:cNvSpPr txBox="1"/>
          <p:nvPr/>
        </p:nvSpPr>
        <p:spPr>
          <a:xfrm>
            <a:off x="5742511" y="5280158"/>
            <a:ext cx="914851" cy="523220"/>
          </a:xfrm>
          <a:prstGeom prst="rect">
            <a:avLst/>
          </a:prstGeom>
          <a:noFill/>
        </p:spPr>
        <p:txBody>
          <a:bodyPr wrap="square" rtlCol="0">
            <a:spAutoFit/>
          </a:bodyPr>
          <a:lstStyle/>
          <a:p>
            <a:r>
              <a:rPr lang="en-US" sz="2800" dirty="0" smtClean="0"/>
              <a:t>2012</a:t>
            </a:r>
          </a:p>
        </p:txBody>
      </p:sp>
      <p:sp>
        <p:nvSpPr>
          <p:cNvPr id="13" name="TextBox 12"/>
          <p:cNvSpPr txBox="1"/>
          <p:nvPr/>
        </p:nvSpPr>
        <p:spPr>
          <a:xfrm>
            <a:off x="5742512" y="759107"/>
            <a:ext cx="914851" cy="523220"/>
          </a:xfrm>
          <a:prstGeom prst="rect">
            <a:avLst/>
          </a:prstGeom>
          <a:noFill/>
        </p:spPr>
        <p:txBody>
          <a:bodyPr wrap="square" rtlCol="0">
            <a:spAutoFit/>
          </a:bodyPr>
          <a:lstStyle/>
          <a:p>
            <a:r>
              <a:rPr lang="en-US" sz="2800" dirty="0" smtClean="0"/>
              <a:t>1999</a:t>
            </a:r>
          </a:p>
        </p:txBody>
      </p:sp>
      <p:sp>
        <p:nvSpPr>
          <p:cNvPr id="14" name="TextBox 13"/>
          <p:cNvSpPr txBox="1"/>
          <p:nvPr/>
        </p:nvSpPr>
        <p:spPr>
          <a:xfrm>
            <a:off x="5745353" y="2409333"/>
            <a:ext cx="914851" cy="523220"/>
          </a:xfrm>
          <a:prstGeom prst="rect">
            <a:avLst/>
          </a:prstGeom>
          <a:noFill/>
        </p:spPr>
        <p:txBody>
          <a:bodyPr wrap="square" rtlCol="0">
            <a:spAutoFit/>
          </a:bodyPr>
          <a:lstStyle/>
          <a:p>
            <a:r>
              <a:rPr lang="en-US" sz="2800" dirty="0" smtClean="0"/>
              <a:t>2002</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7363" y="609333"/>
            <a:ext cx="1792922" cy="1800000"/>
          </a:xfrm>
          <a:prstGeom prst="rect">
            <a:avLst/>
          </a:prstGeom>
        </p:spPr>
      </p:pic>
      <p:sp>
        <p:nvSpPr>
          <p:cNvPr id="16" name="TextBox 15"/>
          <p:cNvSpPr txBox="1"/>
          <p:nvPr/>
        </p:nvSpPr>
        <p:spPr>
          <a:xfrm>
            <a:off x="6660772" y="3765977"/>
            <a:ext cx="2277547" cy="738664"/>
          </a:xfrm>
          <a:prstGeom prst="rect">
            <a:avLst/>
          </a:prstGeom>
          <a:noFill/>
        </p:spPr>
        <p:txBody>
          <a:bodyPr wrap="none" rtlCol="0">
            <a:spAutoFit/>
          </a:bodyPr>
          <a:lstStyle/>
          <a:p>
            <a:r>
              <a:rPr lang="it-IT" sz="1400" dirty="0" smtClean="0"/>
              <a:t>At </a:t>
            </a:r>
            <a:r>
              <a:rPr lang="it-IT" sz="1400" dirty="0" err="1" smtClean="0"/>
              <a:t>Neutel</a:t>
            </a:r>
            <a:r>
              <a:rPr lang="it-IT" sz="1400" dirty="0" smtClean="0"/>
              <a:t> 2010 Fogli et al. </a:t>
            </a:r>
          </a:p>
          <a:p>
            <a:r>
              <a:rPr lang="it-IT" sz="1400" dirty="0" smtClean="0"/>
              <a:t>Start </a:t>
            </a:r>
            <a:r>
              <a:rPr lang="it-IT" sz="1400" dirty="0" err="1" smtClean="0"/>
              <a:t>claiming</a:t>
            </a:r>
            <a:r>
              <a:rPr lang="it-IT" sz="1400" dirty="0" smtClean="0"/>
              <a:t> </a:t>
            </a:r>
            <a:r>
              <a:rPr lang="it-IT" sz="1400" dirty="0" err="1" smtClean="0"/>
              <a:t>that</a:t>
            </a:r>
            <a:r>
              <a:rPr lang="it-IT" sz="1400" dirty="0" smtClean="0"/>
              <a:t> global </a:t>
            </a:r>
            <a:r>
              <a:rPr lang="it-IT" sz="1400" dirty="0" err="1" smtClean="0"/>
              <a:t>fits</a:t>
            </a:r>
            <a:endParaRPr lang="it-IT" sz="1400" dirty="0" smtClean="0"/>
          </a:p>
          <a:p>
            <a:r>
              <a:rPr lang="it-IT" sz="1400" dirty="0" err="1" smtClean="0"/>
              <a:t>Favour</a:t>
            </a:r>
            <a:r>
              <a:rPr lang="it-IT" sz="1400" dirty="0" smtClean="0"/>
              <a:t> sin</a:t>
            </a:r>
            <a:r>
              <a:rPr lang="it-IT" sz="1400" baseline="30000" dirty="0" smtClean="0"/>
              <a:t>2</a:t>
            </a:r>
            <a:r>
              <a:rPr lang="it-IT" sz="1400" dirty="0" smtClean="0"/>
              <a:t>2</a:t>
            </a:r>
            <a:r>
              <a:rPr lang="it-IT" sz="1400" dirty="0" smtClean="0">
                <a:latin typeface="Symbol" panose="05050102010706020507" pitchFamily="18" charset="2"/>
              </a:rPr>
              <a:t>q</a:t>
            </a:r>
            <a:r>
              <a:rPr lang="it-IT" sz="1400" baseline="-25000" dirty="0" smtClean="0"/>
              <a:t>13</a:t>
            </a:r>
            <a:r>
              <a:rPr lang="it-IT" sz="1400" dirty="0" smtClean="0"/>
              <a:t>=0.1 </a:t>
            </a:r>
            <a:r>
              <a:rPr lang="it-IT" sz="1400" dirty="0" err="1" smtClean="0"/>
              <a:t>at</a:t>
            </a:r>
            <a:r>
              <a:rPr lang="it-IT" sz="1400" dirty="0" smtClean="0"/>
              <a:t> 1.5</a:t>
            </a:r>
            <a:r>
              <a:rPr lang="it-IT" sz="1400" dirty="0" smtClean="0">
                <a:latin typeface="Symbol" panose="05050102010706020507" pitchFamily="18" charset="2"/>
              </a:rPr>
              <a:t>s</a:t>
            </a:r>
            <a:endParaRPr lang="it-IT" sz="1400" dirty="0">
              <a:latin typeface="Symbol" panose="05050102010706020507" pitchFamily="18" charset="2"/>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0000" y="4560158"/>
            <a:ext cx="1440000" cy="720000"/>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6741" y="5775545"/>
            <a:ext cx="1152439" cy="90000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7870" y="5387493"/>
            <a:ext cx="1718930" cy="658314"/>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9180" y="6031482"/>
            <a:ext cx="1640730" cy="756000"/>
          </a:xfrm>
          <a:prstGeom prst="rect">
            <a:avLst/>
          </a:prstGeom>
        </p:spPr>
      </p:pic>
      <p:pic>
        <p:nvPicPr>
          <p:cNvPr id="22" name="Picture 21"/>
          <p:cNvPicPr>
            <a:picLocks/>
          </p:cNvPicPr>
          <p:nvPr/>
        </p:nvPicPr>
        <p:blipFill>
          <a:blip r:embed="rId7">
            <a:extLst>
              <a:ext uri="{28A0092B-C50C-407E-A947-70E740481C1C}">
                <a14:useLocalDpi xmlns:a14="http://schemas.microsoft.com/office/drawing/2010/main" val="0"/>
              </a:ext>
            </a:extLst>
          </a:blip>
          <a:stretch>
            <a:fillRect/>
          </a:stretch>
        </p:blipFill>
        <p:spPr>
          <a:xfrm>
            <a:off x="17490" y="1077351"/>
            <a:ext cx="5742510" cy="4823615"/>
          </a:xfrm>
          <a:prstGeom prst="rect">
            <a:avLst/>
          </a:prstGeom>
        </p:spPr>
      </p:pic>
      <p:sp>
        <p:nvSpPr>
          <p:cNvPr id="23" name="TextBox 22"/>
          <p:cNvSpPr txBox="1"/>
          <p:nvPr/>
        </p:nvSpPr>
        <p:spPr>
          <a:xfrm>
            <a:off x="4175314" y="1292878"/>
            <a:ext cx="805029" cy="369332"/>
          </a:xfrm>
          <a:prstGeom prst="rect">
            <a:avLst/>
          </a:prstGeom>
          <a:noFill/>
        </p:spPr>
        <p:txBody>
          <a:bodyPr wrap="none" rtlCol="0">
            <a:spAutoFit/>
          </a:bodyPr>
          <a:lstStyle/>
          <a:p>
            <a:r>
              <a:rPr lang="it-IT" dirty="0" smtClean="0"/>
              <a:t>90%CL</a:t>
            </a:r>
            <a:endParaRPr lang="it-IT" dirty="0"/>
          </a:p>
        </p:txBody>
      </p:sp>
      <p:sp>
        <p:nvSpPr>
          <p:cNvPr id="3" name="TextBox 2"/>
          <p:cNvSpPr txBox="1"/>
          <p:nvPr/>
        </p:nvSpPr>
        <p:spPr>
          <a:xfrm>
            <a:off x="8318500" y="759107"/>
            <a:ext cx="679450" cy="307777"/>
          </a:xfrm>
          <a:prstGeom prst="rect">
            <a:avLst/>
          </a:prstGeom>
          <a:noFill/>
        </p:spPr>
        <p:txBody>
          <a:bodyPr wrap="square" rtlCol="0">
            <a:spAutoFit/>
          </a:bodyPr>
          <a:lstStyle/>
          <a:p>
            <a:r>
              <a:rPr lang="en-US" sz="1400" dirty="0" err="1" smtClean="0"/>
              <a:t>Chooz</a:t>
            </a:r>
            <a:endParaRPr lang="en-US" sz="1400" dirty="0"/>
          </a:p>
        </p:txBody>
      </p:sp>
    </p:spTree>
    <p:extLst>
      <p:ext uri="{BB962C8B-B14F-4D97-AF65-F5344CB8AC3E}">
        <p14:creationId xmlns:p14="http://schemas.microsoft.com/office/powerpoint/2010/main" val="29446710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75" y="26988"/>
            <a:ext cx="8229600" cy="11430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it-IT" dirty="0" smtClean="0"/>
              <a:t>The ultimate solar neutrino detector: </a:t>
            </a:r>
            <a:r>
              <a:rPr lang="it-IT" dirty="0" err="1" smtClean="0"/>
              <a:t>Borexino</a:t>
            </a:r>
            <a:r>
              <a:rPr lang="it-IT" dirty="0" smtClean="0"/>
              <a:t> al Gran Sasso</a:t>
            </a:r>
            <a:endParaRPr lang="it-IT"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214" y="3362325"/>
            <a:ext cx="3186786" cy="267500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98648"/>
            <a:ext cx="5920526" cy="3959352"/>
          </a:xfrm>
          <a:prstGeom prst="rect">
            <a:avLst/>
          </a:prstGeom>
        </p:spPr>
      </p:pic>
      <p:sp>
        <p:nvSpPr>
          <p:cNvPr id="8" name="TextBox 7"/>
          <p:cNvSpPr txBox="1"/>
          <p:nvPr/>
        </p:nvSpPr>
        <p:spPr>
          <a:xfrm>
            <a:off x="266700" y="1581150"/>
            <a:ext cx="8362950" cy="769441"/>
          </a:xfrm>
          <a:prstGeom prst="rect">
            <a:avLst/>
          </a:prstGeom>
          <a:noFill/>
        </p:spPr>
        <p:txBody>
          <a:bodyPr wrap="square" rtlCol="0">
            <a:spAutoFit/>
          </a:bodyPr>
          <a:lstStyle/>
          <a:p>
            <a:r>
              <a:rPr lang="it-IT" sz="2200" dirty="0" smtClean="0"/>
              <a:t>500 ton di scintillatore liquido </a:t>
            </a:r>
            <a:r>
              <a:rPr lang="it-IT" sz="2200" dirty="0" err="1" smtClean="0"/>
              <a:t>ultrapuro</a:t>
            </a:r>
            <a:r>
              <a:rPr lang="it-IT" sz="2200" dirty="0" smtClean="0"/>
              <a:t> in grado di rivelare in tempo reale i neutrini solari fino allo spettro del ciclo </a:t>
            </a:r>
            <a:r>
              <a:rPr lang="it-IT" sz="2200" dirty="0" err="1" smtClean="0"/>
              <a:t>pp</a:t>
            </a:r>
            <a:endParaRPr lang="it-IT" sz="2200" dirty="0"/>
          </a:p>
        </p:txBody>
      </p:sp>
    </p:spTree>
    <p:extLst>
      <p:ext uri="{BB962C8B-B14F-4D97-AF65-F5344CB8AC3E}">
        <p14:creationId xmlns:p14="http://schemas.microsoft.com/office/powerpoint/2010/main" val="16193371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82320"/>
          </a:xfrm>
        </p:spPr>
        <p:style>
          <a:lnRef idx="1">
            <a:schemeClr val="accent6"/>
          </a:lnRef>
          <a:fillRef idx="2">
            <a:schemeClr val="accent6"/>
          </a:fillRef>
          <a:effectRef idx="1">
            <a:schemeClr val="accent6"/>
          </a:effectRef>
          <a:fontRef idx="minor">
            <a:schemeClr val="dk1"/>
          </a:fontRef>
        </p:style>
        <p:txBody>
          <a:bodyPr>
            <a:normAutofit/>
          </a:bodyPr>
          <a:lstStyle/>
          <a:p>
            <a:r>
              <a:rPr lang="it-IT" sz="3600" dirty="0" err="1" smtClean="0"/>
              <a:t>GeoNeutrini</a:t>
            </a:r>
            <a:endParaRPr lang="it-IT" sz="3600" dirty="0"/>
          </a:p>
        </p:txBody>
      </p:sp>
      <p:sp>
        <p:nvSpPr>
          <p:cNvPr id="4" name="TextBox 3"/>
          <p:cNvSpPr txBox="1"/>
          <p:nvPr/>
        </p:nvSpPr>
        <p:spPr>
          <a:xfrm>
            <a:off x="1445260" y="834975"/>
            <a:ext cx="6106160" cy="369332"/>
          </a:xfrm>
          <a:prstGeom prst="rect">
            <a:avLst/>
          </a:prstGeom>
          <a:noFill/>
        </p:spPr>
        <p:txBody>
          <a:bodyPr wrap="square" rtlCol="0">
            <a:spAutoFit/>
          </a:bodyPr>
          <a:lstStyle/>
          <a:p>
            <a:r>
              <a:rPr lang="it-IT" dirty="0" smtClean="0"/>
              <a:t>Una sonda capace di indagare l’attività del nucleo della Terra</a:t>
            </a:r>
            <a:endParaRPr lang="it-IT" dirty="0"/>
          </a:p>
        </p:txBody>
      </p:sp>
      <p:sp>
        <p:nvSpPr>
          <p:cNvPr id="5" name="TextBox 4"/>
          <p:cNvSpPr txBox="1"/>
          <p:nvPr/>
        </p:nvSpPr>
        <p:spPr>
          <a:xfrm>
            <a:off x="194591" y="1194146"/>
            <a:ext cx="8756369" cy="646331"/>
          </a:xfrm>
          <a:prstGeom prst="rect">
            <a:avLst/>
          </a:prstGeom>
          <a:noFill/>
        </p:spPr>
        <p:txBody>
          <a:bodyPr wrap="square" rtlCol="0">
            <a:spAutoFit/>
          </a:bodyPr>
          <a:lstStyle/>
          <a:p>
            <a:r>
              <a:rPr lang="it-IT" dirty="0" smtClean="0"/>
              <a:t>Gli antineutrini emessi da U e </a:t>
            </a:r>
            <a:r>
              <a:rPr lang="it-IT" dirty="0" err="1" smtClean="0"/>
              <a:t>Th</a:t>
            </a:r>
            <a:r>
              <a:rPr lang="it-IT" dirty="0" smtClean="0"/>
              <a:t> possono essere misurati da un rivelatore a grande massa lontano da centrali nucleari: </a:t>
            </a:r>
            <a:r>
              <a:rPr lang="it-IT" dirty="0" err="1" smtClean="0"/>
              <a:t>Borexino</a:t>
            </a:r>
            <a:r>
              <a:rPr lang="it-IT" dirty="0" smtClean="0"/>
              <a:t>, </a:t>
            </a:r>
            <a:r>
              <a:rPr lang="it-IT" dirty="0" err="1" smtClean="0"/>
              <a:t>Kamland</a:t>
            </a:r>
            <a:endParaRPr lang="it-IT" dirty="0"/>
          </a:p>
        </p:txBody>
      </p:sp>
      <p:pic>
        <p:nvPicPr>
          <p:cNvPr id="3" name="Picture 2" descr="Earth-Structur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9127"/>
            <a:ext cx="3776980" cy="4154678"/>
          </a:xfrm>
          <a:prstGeom prst="rect">
            <a:avLst/>
          </a:prstGeom>
        </p:spPr>
      </p:pic>
      <p:pic>
        <p:nvPicPr>
          <p:cNvPr id="6" name="Picture 5" descr="Borexino-Ge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5039106"/>
            <a:ext cx="2455926" cy="1818894"/>
          </a:xfrm>
          <a:prstGeom prst="rect">
            <a:avLst/>
          </a:prstGeom>
        </p:spPr>
      </p:pic>
      <p:pic>
        <p:nvPicPr>
          <p:cNvPr id="7" name="Picture 6" descr="Kaland-Ge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7450" y="5039106"/>
            <a:ext cx="2764790" cy="1769110"/>
          </a:xfrm>
          <a:prstGeom prst="rect">
            <a:avLst/>
          </a:prstGeom>
        </p:spPr>
      </p:pic>
      <p:sp>
        <p:nvSpPr>
          <p:cNvPr id="8" name="TextBox 7"/>
          <p:cNvSpPr txBox="1"/>
          <p:nvPr/>
        </p:nvSpPr>
        <p:spPr>
          <a:xfrm>
            <a:off x="3810000" y="2123440"/>
            <a:ext cx="4876800" cy="1754327"/>
          </a:xfrm>
          <a:prstGeom prst="rect">
            <a:avLst/>
          </a:prstGeom>
          <a:noFill/>
        </p:spPr>
        <p:txBody>
          <a:bodyPr wrap="square" rtlCol="0">
            <a:spAutoFit/>
          </a:bodyPr>
          <a:lstStyle/>
          <a:p>
            <a:pPr marL="285750" indent="-285750">
              <a:buFont typeface="Wingdings" charset="2"/>
              <a:buChar char="Ø"/>
            </a:pPr>
            <a:r>
              <a:rPr lang="en-US" dirty="0" err="1" smtClean="0"/>
              <a:t>Calore</a:t>
            </a:r>
            <a:r>
              <a:rPr lang="en-US" dirty="0" smtClean="0"/>
              <a:t> </a:t>
            </a:r>
            <a:r>
              <a:rPr lang="en-US" dirty="0" err="1" smtClean="0"/>
              <a:t>totale</a:t>
            </a:r>
            <a:r>
              <a:rPr lang="en-US" dirty="0" smtClean="0"/>
              <a:t> 31-47 TW</a:t>
            </a:r>
          </a:p>
          <a:p>
            <a:pPr marL="285750" indent="-285750">
              <a:buFont typeface="Wingdings" charset="2"/>
              <a:buChar char="Ø"/>
            </a:pPr>
            <a:r>
              <a:rPr lang="en-US" dirty="0" err="1" smtClean="0"/>
              <a:t>Calore</a:t>
            </a:r>
            <a:r>
              <a:rPr lang="en-US" dirty="0" smtClean="0"/>
              <a:t> </a:t>
            </a:r>
            <a:r>
              <a:rPr lang="en-US" dirty="0" err="1" smtClean="0"/>
              <a:t>radiogenico</a:t>
            </a:r>
            <a:r>
              <a:rPr lang="en-US" dirty="0" smtClean="0"/>
              <a:t> di 11-33 TW</a:t>
            </a:r>
          </a:p>
          <a:p>
            <a:pPr marL="285750" indent="-285750">
              <a:buFont typeface="Wingdings" charset="2"/>
              <a:buChar char="Ø"/>
            </a:pPr>
            <a:r>
              <a:rPr lang="en-US" dirty="0" err="1" smtClean="0"/>
              <a:t>Misurato</a:t>
            </a:r>
            <a:r>
              <a:rPr lang="en-US" dirty="0" smtClean="0"/>
              <a:t> con </a:t>
            </a:r>
            <a:r>
              <a:rPr lang="en-US" dirty="0" err="1" smtClean="0"/>
              <a:t>i</a:t>
            </a:r>
            <a:r>
              <a:rPr lang="en-US" dirty="0" smtClean="0"/>
              <a:t> </a:t>
            </a:r>
            <a:r>
              <a:rPr lang="en-US" dirty="0" err="1" smtClean="0"/>
              <a:t>neutrini</a:t>
            </a:r>
            <a:r>
              <a:rPr lang="en-US" dirty="0" smtClean="0"/>
              <a:t>: 15-21 TW</a:t>
            </a:r>
          </a:p>
          <a:p>
            <a:pPr marL="285750" indent="-285750">
              <a:buFont typeface="Wingdings" charset="2"/>
              <a:buChar char="Ø"/>
            </a:pPr>
            <a:r>
              <a:rPr lang="en-US" dirty="0" err="1" smtClean="0"/>
              <a:t>Escluso</a:t>
            </a:r>
            <a:r>
              <a:rPr lang="en-US" dirty="0" smtClean="0"/>
              <a:t> un </a:t>
            </a:r>
            <a:r>
              <a:rPr lang="en-US" dirty="0" err="1" smtClean="0"/>
              <a:t>reattore</a:t>
            </a:r>
            <a:r>
              <a:rPr lang="en-US" dirty="0" smtClean="0"/>
              <a:t> </a:t>
            </a:r>
            <a:r>
              <a:rPr lang="en-US" dirty="0" err="1" smtClean="0"/>
              <a:t>nucleare</a:t>
            </a:r>
            <a:r>
              <a:rPr lang="en-US" dirty="0" smtClean="0"/>
              <a:t> </a:t>
            </a:r>
            <a:r>
              <a:rPr lang="en-US" dirty="0" err="1" smtClean="0"/>
              <a:t>nel</a:t>
            </a:r>
            <a:r>
              <a:rPr lang="en-US" dirty="0" smtClean="0"/>
              <a:t> core con </a:t>
            </a:r>
            <a:r>
              <a:rPr lang="en-US" dirty="0" err="1" smtClean="0"/>
              <a:t>piu</a:t>
            </a:r>
            <a:r>
              <a:rPr lang="en-US" dirty="0" smtClean="0"/>
              <a:t>’ di 3 TW</a:t>
            </a:r>
          </a:p>
          <a:p>
            <a:pPr marL="285750" indent="-285750">
              <a:buFont typeface="Wingdings" charset="2"/>
              <a:buChar char="Ø"/>
            </a:pPr>
            <a:r>
              <a:rPr lang="en-US" dirty="0" err="1" smtClean="0"/>
              <a:t>Indicazioni</a:t>
            </a:r>
            <a:r>
              <a:rPr lang="en-US" dirty="0" smtClean="0"/>
              <a:t> di </a:t>
            </a:r>
            <a:r>
              <a:rPr lang="en-US" dirty="0" err="1" smtClean="0"/>
              <a:t>elementi</a:t>
            </a:r>
            <a:r>
              <a:rPr lang="en-US" dirty="0" smtClean="0"/>
              <a:t> </a:t>
            </a:r>
            <a:r>
              <a:rPr lang="en-US" dirty="0" err="1" smtClean="0"/>
              <a:t>radioattivi</a:t>
            </a:r>
            <a:r>
              <a:rPr lang="en-US" dirty="0" smtClean="0"/>
              <a:t> </a:t>
            </a:r>
            <a:r>
              <a:rPr lang="en-US" dirty="0" err="1" smtClean="0"/>
              <a:t>nel</a:t>
            </a:r>
            <a:r>
              <a:rPr lang="en-US" dirty="0" smtClean="0"/>
              <a:t> </a:t>
            </a:r>
            <a:r>
              <a:rPr lang="en-US" dirty="0" err="1" smtClean="0"/>
              <a:t>mantello</a:t>
            </a:r>
            <a:endParaRPr lang="en-US" dirty="0"/>
          </a:p>
        </p:txBody>
      </p:sp>
    </p:spTree>
    <p:extLst>
      <p:ext uri="{BB962C8B-B14F-4D97-AF65-F5344CB8AC3E}">
        <p14:creationId xmlns:p14="http://schemas.microsoft.com/office/powerpoint/2010/main" val="579092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723"/>
            <a:ext cx="9144000" cy="864601"/>
          </a:xfrm>
        </p:spPr>
        <p:style>
          <a:lnRef idx="1">
            <a:schemeClr val="accent6"/>
          </a:lnRef>
          <a:fillRef idx="2">
            <a:schemeClr val="accent6"/>
          </a:fillRef>
          <a:effectRef idx="1">
            <a:schemeClr val="accent6"/>
          </a:effectRef>
          <a:fontRef idx="minor">
            <a:schemeClr val="dk1"/>
          </a:fontRef>
        </p:style>
        <p:txBody>
          <a:bodyPr>
            <a:normAutofit/>
          </a:bodyPr>
          <a:lstStyle/>
          <a:p>
            <a:r>
              <a:rPr lang="en-US" dirty="0" smtClean="0"/>
              <a:t>What Next</a:t>
            </a:r>
            <a:endParaRPr lang="en-US" dirty="0"/>
          </a:p>
        </p:txBody>
      </p:sp>
      <p:sp>
        <p:nvSpPr>
          <p:cNvPr id="5" name="TextBox 4"/>
          <p:cNvSpPr txBox="1"/>
          <p:nvPr/>
        </p:nvSpPr>
        <p:spPr>
          <a:xfrm>
            <a:off x="1133078" y="1799126"/>
            <a:ext cx="6817143" cy="3625608"/>
          </a:xfrm>
          <a:prstGeom prst="rect">
            <a:avLst/>
          </a:prstGeom>
          <a:solidFill>
            <a:srgbClr val="D9D9D9"/>
          </a:solidFill>
        </p:spPr>
        <p:txBody>
          <a:bodyPr wrap="square" rtlCol="0">
            <a:spAutoFit/>
          </a:bodyPr>
          <a:lstStyle/>
          <a:p>
            <a:pPr marL="285750" indent="-285750">
              <a:buFont typeface="Arial"/>
              <a:buChar char="•"/>
            </a:pPr>
            <a:r>
              <a:rPr lang="en-US" sz="2400" dirty="0" err="1" smtClean="0"/>
              <a:t>Misurare</a:t>
            </a:r>
            <a:r>
              <a:rPr lang="en-US" sz="2400" dirty="0" smtClean="0"/>
              <a:t> la </a:t>
            </a:r>
            <a:r>
              <a:rPr lang="en-US" sz="2400" dirty="0" err="1" smtClean="0"/>
              <a:t>fase</a:t>
            </a:r>
            <a:r>
              <a:rPr lang="en-US" sz="2400" dirty="0" smtClean="0"/>
              <a:t> di CP (</a:t>
            </a:r>
            <a:r>
              <a:rPr lang="en-US" sz="2400" dirty="0" err="1" smtClean="0">
                <a:latin typeface="Symbol" charset="2"/>
                <a:cs typeface="Symbol" charset="2"/>
              </a:rPr>
              <a:t>d</a:t>
            </a:r>
            <a:r>
              <a:rPr lang="en-US" sz="2400" baseline="-25000" dirty="0" err="1" smtClean="0"/>
              <a:t>CP</a:t>
            </a:r>
            <a:r>
              <a:rPr lang="en-US" sz="2400" dirty="0" smtClean="0"/>
              <a:t>): </a:t>
            </a:r>
            <a:r>
              <a:rPr lang="en-US" sz="2400" dirty="0" err="1" smtClean="0"/>
              <a:t>asimmetria</a:t>
            </a:r>
            <a:r>
              <a:rPr lang="en-US" sz="2400" dirty="0" smtClean="0"/>
              <a:t> materia-antimateria </a:t>
            </a:r>
            <a:r>
              <a:rPr lang="en-US" sz="2400" dirty="0" err="1" smtClean="0"/>
              <a:t>nell’Universo</a:t>
            </a:r>
            <a:endParaRPr lang="en-US" sz="2400" dirty="0" smtClean="0"/>
          </a:p>
          <a:p>
            <a:pPr marL="285750" indent="-285750">
              <a:lnSpc>
                <a:spcPct val="90000"/>
              </a:lnSpc>
              <a:spcBef>
                <a:spcPts val="1200"/>
              </a:spcBef>
              <a:buFont typeface="Arial"/>
              <a:buChar char="•"/>
            </a:pPr>
            <a:r>
              <a:rPr lang="en-US" sz="2400" dirty="0" err="1" smtClean="0"/>
              <a:t>Misurare</a:t>
            </a:r>
            <a:r>
              <a:rPr lang="en-US" sz="2400" dirty="0" smtClean="0"/>
              <a:t> la </a:t>
            </a:r>
            <a:r>
              <a:rPr lang="en-US" sz="2400" dirty="0" err="1" smtClean="0"/>
              <a:t>gerarchia</a:t>
            </a:r>
            <a:r>
              <a:rPr lang="en-US" sz="2400" dirty="0" smtClean="0"/>
              <a:t> di </a:t>
            </a:r>
            <a:r>
              <a:rPr lang="en-US" sz="2400" dirty="0" err="1" smtClean="0"/>
              <a:t>massa</a:t>
            </a:r>
            <a:r>
              <a:rPr lang="en-US" sz="2400" dirty="0" smtClean="0"/>
              <a:t>: </a:t>
            </a:r>
            <a:r>
              <a:rPr lang="en-US" sz="2400" dirty="0" err="1" smtClean="0"/>
              <a:t>il</a:t>
            </a:r>
            <a:r>
              <a:rPr lang="en-US" sz="2400" dirty="0" smtClean="0"/>
              <a:t> </a:t>
            </a:r>
            <a:r>
              <a:rPr lang="en-US" sz="2400" dirty="0" smtClean="0">
                <a:latin typeface="Symbol" charset="2"/>
                <a:cs typeface="Symbol" charset="2"/>
              </a:rPr>
              <a:t>n</a:t>
            </a:r>
            <a:r>
              <a:rPr lang="en-US" sz="2400" baseline="-25000" dirty="0" smtClean="0"/>
              <a:t>e</a:t>
            </a:r>
            <a:r>
              <a:rPr lang="en-US" sz="2400" dirty="0" smtClean="0"/>
              <a:t> e’ </a:t>
            </a:r>
            <a:r>
              <a:rPr lang="en-US" sz="2400" dirty="0" err="1" smtClean="0"/>
              <a:t>il</a:t>
            </a:r>
            <a:r>
              <a:rPr lang="en-US" sz="2400" dirty="0" smtClean="0"/>
              <a:t> </a:t>
            </a:r>
            <a:r>
              <a:rPr lang="en-US" sz="2400" dirty="0" err="1" smtClean="0"/>
              <a:t>piu</a:t>
            </a:r>
            <a:r>
              <a:rPr lang="en-US" sz="2400" dirty="0" smtClean="0"/>
              <a:t>’ </a:t>
            </a:r>
            <a:r>
              <a:rPr lang="en-US" sz="2400" dirty="0" err="1" smtClean="0"/>
              <a:t>pesante</a:t>
            </a:r>
            <a:r>
              <a:rPr lang="en-US" sz="2400" dirty="0" smtClean="0"/>
              <a:t> o </a:t>
            </a:r>
            <a:r>
              <a:rPr lang="en-US" sz="2400" dirty="0" err="1" smtClean="0"/>
              <a:t>il</a:t>
            </a:r>
            <a:r>
              <a:rPr lang="en-US" sz="2400" dirty="0" smtClean="0"/>
              <a:t> </a:t>
            </a:r>
            <a:r>
              <a:rPr lang="en-US" sz="2400" dirty="0" err="1" smtClean="0"/>
              <a:t>piu</a:t>
            </a:r>
            <a:r>
              <a:rPr lang="en-US" sz="2400" dirty="0" smtClean="0"/>
              <a:t>’ </a:t>
            </a:r>
            <a:r>
              <a:rPr lang="en-US" sz="2400" dirty="0" err="1" smtClean="0"/>
              <a:t>leggero</a:t>
            </a:r>
            <a:r>
              <a:rPr lang="en-US" sz="2400" dirty="0" smtClean="0"/>
              <a:t> </a:t>
            </a:r>
            <a:r>
              <a:rPr lang="en-US" sz="2400" dirty="0" err="1" smtClean="0"/>
              <a:t>dei</a:t>
            </a:r>
            <a:r>
              <a:rPr lang="en-US" sz="2400" dirty="0" smtClean="0"/>
              <a:t> </a:t>
            </a:r>
            <a:r>
              <a:rPr lang="en-US" sz="2400" dirty="0" err="1" smtClean="0"/>
              <a:t>neutrini</a:t>
            </a:r>
            <a:r>
              <a:rPr lang="en-US" sz="2400" dirty="0" smtClean="0"/>
              <a:t>?</a:t>
            </a:r>
          </a:p>
          <a:p>
            <a:pPr marL="285750" indent="-285750">
              <a:lnSpc>
                <a:spcPct val="90000"/>
              </a:lnSpc>
              <a:spcBef>
                <a:spcPts val="1200"/>
              </a:spcBef>
              <a:buFont typeface="Arial"/>
              <a:buChar char="•"/>
            </a:pPr>
            <a:r>
              <a:rPr lang="en-US" sz="2400" dirty="0" smtClean="0"/>
              <a:t>Massa </a:t>
            </a:r>
            <a:r>
              <a:rPr lang="en-US" sz="2400" dirty="0" err="1" smtClean="0"/>
              <a:t>assoluta</a:t>
            </a:r>
            <a:r>
              <a:rPr lang="en-US" sz="2400" dirty="0" smtClean="0"/>
              <a:t> </a:t>
            </a:r>
            <a:r>
              <a:rPr lang="en-US" sz="2400" dirty="0" err="1" smtClean="0"/>
              <a:t>dei</a:t>
            </a:r>
            <a:r>
              <a:rPr lang="en-US" sz="2400" dirty="0" smtClean="0"/>
              <a:t> </a:t>
            </a:r>
            <a:r>
              <a:rPr lang="en-US" sz="2400" dirty="0" err="1" smtClean="0"/>
              <a:t>neutrini</a:t>
            </a:r>
            <a:r>
              <a:rPr lang="en-US" sz="2400" dirty="0" smtClean="0"/>
              <a:t>: forte </a:t>
            </a:r>
            <a:r>
              <a:rPr lang="en-US" sz="2400" dirty="0" err="1" smtClean="0"/>
              <a:t>impatto</a:t>
            </a:r>
            <a:r>
              <a:rPr lang="en-US" sz="2400" dirty="0" smtClean="0"/>
              <a:t> in </a:t>
            </a:r>
            <a:r>
              <a:rPr lang="en-US" sz="2400" dirty="0" err="1" smtClean="0"/>
              <a:t>Cosmologia</a:t>
            </a:r>
            <a:endParaRPr lang="en-US" sz="2400" dirty="0" smtClean="0"/>
          </a:p>
          <a:p>
            <a:pPr marL="285750" indent="-285750">
              <a:lnSpc>
                <a:spcPct val="90000"/>
              </a:lnSpc>
              <a:spcBef>
                <a:spcPts val="1200"/>
              </a:spcBef>
              <a:buFont typeface="Arial"/>
              <a:buChar char="•"/>
            </a:pPr>
            <a:r>
              <a:rPr lang="en-US" sz="2400" dirty="0" smtClean="0"/>
              <a:t>Dirac/</a:t>
            </a:r>
            <a:r>
              <a:rPr lang="en-US" sz="2400" dirty="0" err="1" smtClean="0"/>
              <a:t>Majorana</a:t>
            </a:r>
            <a:r>
              <a:rPr lang="en-US" sz="2400" dirty="0" smtClean="0"/>
              <a:t>: </a:t>
            </a:r>
            <a:r>
              <a:rPr lang="en-US" sz="2400" dirty="0" err="1" smtClean="0"/>
              <a:t>i</a:t>
            </a:r>
            <a:r>
              <a:rPr lang="en-US" sz="2400" dirty="0" smtClean="0"/>
              <a:t> </a:t>
            </a:r>
            <a:r>
              <a:rPr lang="en-US" sz="2400" dirty="0" err="1" smtClean="0"/>
              <a:t>neutrini</a:t>
            </a:r>
            <a:r>
              <a:rPr lang="en-US" sz="2400" dirty="0" smtClean="0"/>
              <a:t> </a:t>
            </a:r>
            <a:r>
              <a:rPr lang="en-US" sz="2400" dirty="0" err="1" smtClean="0"/>
              <a:t>possono</a:t>
            </a:r>
            <a:r>
              <a:rPr lang="en-US" sz="2400" dirty="0" smtClean="0"/>
              <a:t> </a:t>
            </a:r>
            <a:r>
              <a:rPr lang="en-US" sz="2400" dirty="0" err="1" smtClean="0"/>
              <a:t>essere</a:t>
            </a:r>
            <a:r>
              <a:rPr lang="en-US" sz="2400" dirty="0" smtClean="0"/>
              <a:t> la </a:t>
            </a:r>
            <a:r>
              <a:rPr lang="en-US" sz="2400" dirty="0" err="1" smtClean="0"/>
              <a:t>propria</a:t>
            </a:r>
            <a:r>
              <a:rPr lang="en-US" sz="2400" dirty="0" smtClean="0"/>
              <a:t> </a:t>
            </a:r>
            <a:r>
              <a:rPr lang="en-US" sz="2400" dirty="0" err="1" smtClean="0"/>
              <a:t>antiparticella</a:t>
            </a:r>
            <a:r>
              <a:rPr lang="en-US" sz="2400" dirty="0" smtClean="0"/>
              <a:t>? Forte </a:t>
            </a:r>
            <a:r>
              <a:rPr lang="en-US" sz="2400" dirty="0" err="1" smtClean="0"/>
              <a:t>impatto</a:t>
            </a:r>
            <a:r>
              <a:rPr lang="en-US" sz="2400" dirty="0" smtClean="0"/>
              <a:t> </a:t>
            </a:r>
            <a:r>
              <a:rPr lang="en-US" sz="2400" dirty="0" err="1" smtClean="0"/>
              <a:t>nello</a:t>
            </a:r>
            <a:r>
              <a:rPr lang="en-US" sz="2400" dirty="0" smtClean="0"/>
              <a:t> </a:t>
            </a:r>
            <a:r>
              <a:rPr lang="en-US" sz="2400" dirty="0" err="1" smtClean="0"/>
              <a:t>sviluppo</a:t>
            </a:r>
            <a:r>
              <a:rPr lang="en-US" sz="2400" dirty="0" smtClean="0"/>
              <a:t> di </a:t>
            </a:r>
            <a:r>
              <a:rPr lang="en-US" sz="2400" dirty="0" err="1" smtClean="0"/>
              <a:t>modelli</a:t>
            </a:r>
            <a:r>
              <a:rPr lang="en-US" sz="2400" dirty="0" smtClean="0"/>
              <a:t> al di </a:t>
            </a:r>
            <a:r>
              <a:rPr lang="en-US" sz="2400" dirty="0" err="1" smtClean="0"/>
              <a:t>là</a:t>
            </a:r>
            <a:r>
              <a:rPr lang="en-US" sz="2400" dirty="0" smtClean="0"/>
              <a:t> del </a:t>
            </a:r>
            <a:r>
              <a:rPr lang="en-US" sz="2400" dirty="0" err="1" smtClean="0"/>
              <a:t>modello</a:t>
            </a:r>
            <a:r>
              <a:rPr lang="en-US" sz="2400" dirty="0" smtClean="0"/>
              <a:t> standard</a:t>
            </a:r>
            <a:endParaRPr lang="en-US" sz="2400" dirty="0"/>
          </a:p>
        </p:txBody>
      </p:sp>
    </p:spTree>
    <p:extLst>
      <p:ext uri="{BB962C8B-B14F-4D97-AF65-F5344CB8AC3E}">
        <p14:creationId xmlns:p14="http://schemas.microsoft.com/office/powerpoint/2010/main" val="28224166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_2006_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1300"/>
            <a:ext cx="9144000" cy="6357257"/>
          </a:xfrm>
          <a:prstGeom prst="rect">
            <a:avLst/>
          </a:prstGeom>
        </p:spPr>
      </p:pic>
    </p:spTree>
    <p:extLst>
      <p:ext uri="{BB962C8B-B14F-4D97-AF65-F5344CB8AC3E}">
        <p14:creationId xmlns:p14="http://schemas.microsoft.com/office/powerpoint/2010/main" val="9058999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1675" y="1108398"/>
            <a:ext cx="8715982" cy="1450221"/>
          </a:xfrm>
          <a:solidFill>
            <a:schemeClr val="bg1">
              <a:lumMod val="85000"/>
            </a:schemeClr>
          </a:solidFill>
        </p:spPr>
        <p:txBody>
          <a:bodyPr>
            <a:normAutofit/>
          </a:bodyPr>
          <a:lstStyle/>
          <a:p>
            <a:r>
              <a:rPr lang="en-US" sz="2000" dirty="0" err="1" smtClean="0"/>
              <a:t>Perchè</a:t>
            </a:r>
            <a:r>
              <a:rPr lang="en-US" sz="2000" dirty="0" smtClean="0"/>
              <a:t> </a:t>
            </a:r>
            <a:r>
              <a:rPr lang="en-US" sz="2000" dirty="0" err="1" smtClean="0"/>
              <a:t>nell’Universo</a:t>
            </a:r>
            <a:r>
              <a:rPr lang="en-US" sz="2000" dirty="0" smtClean="0"/>
              <a:t> </a:t>
            </a:r>
            <a:r>
              <a:rPr lang="en-US" sz="2000" dirty="0" err="1" smtClean="0"/>
              <a:t>si</a:t>
            </a:r>
            <a:r>
              <a:rPr lang="en-US" sz="2000" dirty="0" smtClean="0"/>
              <a:t> </a:t>
            </a:r>
            <a:r>
              <a:rPr lang="en-US" sz="2000" dirty="0" err="1" smtClean="0"/>
              <a:t>trova</a:t>
            </a:r>
            <a:r>
              <a:rPr lang="en-US" sz="2000" dirty="0" smtClean="0"/>
              <a:t> solo </a:t>
            </a:r>
            <a:r>
              <a:rPr lang="en-US" sz="2000" dirty="0" err="1" smtClean="0"/>
              <a:t>materia</a:t>
            </a:r>
            <a:r>
              <a:rPr lang="en-US" sz="2000" dirty="0" smtClean="0"/>
              <a:t> e non </a:t>
            </a:r>
            <a:r>
              <a:rPr lang="en-US" sz="2000" dirty="0" err="1" smtClean="0"/>
              <a:t>antimateria</a:t>
            </a:r>
            <a:r>
              <a:rPr lang="en-US" sz="2000" dirty="0" smtClean="0"/>
              <a:t>?</a:t>
            </a:r>
          </a:p>
          <a:p>
            <a:r>
              <a:rPr lang="en-US" sz="2000" dirty="0" smtClean="0"/>
              <a:t>Le </a:t>
            </a:r>
            <a:r>
              <a:rPr lang="en-US" sz="2000" dirty="0" err="1" smtClean="0"/>
              <a:t>condizioni</a:t>
            </a:r>
            <a:r>
              <a:rPr lang="en-US" sz="2000" dirty="0" smtClean="0"/>
              <a:t> </a:t>
            </a:r>
            <a:r>
              <a:rPr lang="en-US" sz="2000" dirty="0" err="1" smtClean="0"/>
              <a:t>iniziali</a:t>
            </a:r>
            <a:r>
              <a:rPr lang="en-US" sz="2000" dirty="0" smtClean="0"/>
              <a:t> del Big Bang </a:t>
            </a:r>
            <a:r>
              <a:rPr lang="en-US" sz="2000" dirty="0" err="1" smtClean="0"/>
              <a:t>sono</a:t>
            </a:r>
            <a:r>
              <a:rPr lang="en-US" sz="2000" dirty="0" smtClean="0"/>
              <a:t> </a:t>
            </a:r>
            <a:r>
              <a:rPr lang="en-US" sz="2000" dirty="0" err="1" smtClean="0"/>
              <a:t>simmetriche</a:t>
            </a:r>
            <a:r>
              <a:rPr lang="en-US" sz="2000" dirty="0" smtClean="0"/>
              <a:t> </a:t>
            </a:r>
            <a:r>
              <a:rPr lang="en-US" sz="2000" dirty="0" err="1" smtClean="0"/>
              <a:t>fra</a:t>
            </a:r>
            <a:r>
              <a:rPr lang="en-US" sz="2000" dirty="0" smtClean="0"/>
              <a:t> </a:t>
            </a:r>
            <a:r>
              <a:rPr lang="en-US" sz="2000" dirty="0" err="1" smtClean="0"/>
              <a:t>materia</a:t>
            </a:r>
            <a:r>
              <a:rPr lang="en-US" sz="2000" dirty="0" smtClean="0"/>
              <a:t> e </a:t>
            </a:r>
            <a:r>
              <a:rPr lang="en-US" sz="2000" dirty="0" err="1" smtClean="0"/>
              <a:t>antimateria</a:t>
            </a:r>
            <a:r>
              <a:rPr lang="en-US" sz="2000" dirty="0" smtClean="0"/>
              <a:t>.</a:t>
            </a:r>
          </a:p>
          <a:p>
            <a:r>
              <a:rPr lang="en-US" sz="2000" dirty="0" smtClean="0"/>
              <a:t>La </a:t>
            </a:r>
            <a:r>
              <a:rPr lang="en-US" sz="2000" dirty="0" err="1" smtClean="0"/>
              <a:t>vera</a:t>
            </a:r>
            <a:r>
              <a:rPr lang="en-US" sz="2000" dirty="0" smtClean="0"/>
              <a:t> </a:t>
            </a:r>
            <a:r>
              <a:rPr lang="en-US" sz="2000" dirty="0" err="1" smtClean="0"/>
              <a:t>domanda</a:t>
            </a:r>
            <a:r>
              <a:rPr lang="en-US" sz="2000" dirty="0" smtClean="0"/>
              <a:t> è </a:t>
            </a:r>
            <a:r>
              <a:rPr lang="en-US" sz="2000" dirty="0" err="1" smtClean="0"/>
              <a:t>anzi</a:t>
            </a:r>
            <a:r>
              <a:rPr lang="en-US" sz="2000" dirty="0" smtClean="0"/>
              <a:t>: </a:t>
            </a:r>
            <a:r>
              <a:rPr lang="en-US" sz="2000" dirty="0" err="1" smtClean="0"/>
              <a:t>perchè</a:t>
            </a:r>
            <a:r>
              <a:rPr lang="en-US" sz="2000" dirty="0" smtClean="0"/>
              <a:t> la </a:t>
            </a:r>
            <a:r>
              <a:rPr lang="en-US" sz="2000" dirty="0" err="1" smtClean="0"/>
              <a:t>materia</a:t>
            </a:r>
            <a:r>
              <a:rPr lang="en-US" sz="2000" dirty="0" smtClean="0"/>
              <a:t> e </a:t>
            </a:r>
            <a:r>
              <a:rPr lang="en-US" sz="2000" dirty="0" err="1" smtClean="0"/>
              <a:t>l’antimateria</a:t>
            </a:r>
            <a:r>
              <a:rPr lang="en-US" sz="2000" dirty="0" smtClean="0"/>
              <a:t> non </a:t>
            </a:r>
            <a:r>
              <a:rPr lang="en-US" sz="2000" dirty="0" err="1" smtClean="0"/>
              <a:t>si</a:t>
            </a:r>
            <a:r>
              <a:rPr lang="en-US" sz="2000" dirty="0" smtClean="0"/>
              <a:t> </a:t>
            </a:r>
            <a:r>
              <a:rPr lang="en-US" sz="2000" dirty="0" err="1" smtClean="0"/>
              <a:t>sono</a:t>
            </a:r>
            <a:r>
              <a:rPr lang="en-US" sz="2000" dirty="0" smtClean="0"/>
              <a:t> </a:t>
            </a:r>
            <a:r>
              <a:rPr lang="en-US" sz="2000" dirty="0" err="1" smtClean="0"/>
              <a:t>completamente</a:t>
            </a:r>
            <a:r>
              <a:rPr lang="en-US" sz="2000" dirty="0" smtClean="0"/>
              <a:t> </a:t>
            </a:r>
            <a:r>
              <a:rPr lang="en-US" sz="2000" dirty="0" err="1" smtClean="0"/>
              <a:t>annichilate</a:t>
            </a:r>
            <a:r>
              <a:rPr lang="en-US" sz="2000" dirty="0" smtClean="0"/>
              <a:t> </a:t>
            </a:r>
            <a:r>
              <a:rPr lang="en-US" sz="2000" dirty="0" err="1" smtClean="0"/>
              <a:t>lasciando</a:t>
            </a:r>
            <a:r>
              <a:rPr lang="en-US" sz="2000" dirty="0" smtClean="0"/>
              <a:t> un </a:t>
            </a:r>
            <a:r>
              <a:rPr lang="en-US" sz="2000" dirty="0" err="1" smtClean="0"/>
              <a:t>Universo</a:t>
            </a:r>
            <a:r>
              <a:rPr lang="en-US" sz="2000" dirty="0" smtClean="0"/>
              <a:t> </a:t>
            </a:r>
            <a:r>
              <a:rPr lang="en-US" sz="2000" dirty="0" err="1" smtClean="0"/>
              <a:t>composto</a:t>
            </a:r>
            <a:r>
              <a:rPr lang="en-US" sz="2000" dirty="0" smtClean="0"/>
              <a:t> di solo </a:t>
            </a:r>
            <a:r>
              <a:rPr lang="en-US" sz="2000" dirty="0" err="1" smtClean="0"/>
              <a:t>fotoni</a:t>
            </a:r>
            <a:r>
              <a:rPr lang="en-US" sz="2000" dirty="0" smtClean="0"/>
              <a:t>?</a:t>
            </a:r>
            <a:endParaRPr lang="en-US" sz="2000" dirty="0"/>
          </a:p>
        </p:txBody>
      </p:sp>
      <p:sp>
        <p:nvSpPr>
          <p:cNvPr id="4" name="Title 1"/>
          <p:cNvSpPr>
            <a:spLocks noGrp="1"/>
          </p:cNvSpPr>
          <p:nvPr>
            <p:ph type="title"/>
          </p:nvPr>
        </p:nvSpPr>
        <p:spPr>
          <a:xfrm>
            <a:off x="0" y="0"/>
            <a:ext cx="9144000" cy="915126"/>
          </a:xfrm>
        </p:spPr>
        <p:style>
          <a:lnRef idx="1">
            <a:schemeClr val="accent6"/>
          </a:lnRef>
          <a:fillRef idx="2">
            <a:schemeClr val="accent6"/>
          </a:fillRef>
          <a:effectRef idx="1">
            <a:schemeClr val="accent6"/>
          </a:effectRef>
          <a:fontRef idx="minor">
            <a:schemeClr val="dk1"/>
          </a:fontRef>
        </p:style>
        <p:txBody>
          <a:bodyPr>
            <a:normAutofit/>
          </a:bodyPr>
          <a:lstStyle/>
          <a:p>
            <a:r>
              <a:rPr lang="en-US" sz="3600" dirty="0" err="1" smtClean="0"/>
              <a:t>Asimmetria</a:t>
            </a:r>
            <a:r>
              <a:rPr lang="en-US" sz="3600" dirty="0" smtClean="0"/>
              <a:t> </a:t>
            </a:r>
            <a:r>
              <a:rPr lang="en-US" sz="3600" dirty="0" err="1" smtClean="0"/>
              <a:t>materia-antimateria</a:t>
            </a:r>
            <a:r>
              <a:rPr lang="en-US" sz="3600" dirty="0" smtClean="0"/>
              <a:t> </a:t>
            </a:r>
            <a:r>
              <a:rPr lang="en-US" sz="3600" dirty="0" err="1" smtClean="0"/>
              <a:t>nell’Universo</a:t>
            </a:r>
            <a:endParaRPr lang="en-US" sz="3600" dirty="0"/>
          </a:p>
        </p:txBody>
      </p:sp>
      <p:sp>
        <p:nvSpPr>
          <p:cNvPr id="5" name="TextBox 4"/>
          <p:cNvSpPr txBox="1"/>
          <p:nvPr/>
        </p:nvSpPr>
        <p:spPr>
          <a:xfrm>
            <a:off x="211675" y="2826307"/>
            <a:ext cx="7831932" cy="1200329"/>
          </a:xfrm>
          <a:prstGeom prst="rect">
            <a:avLst/>
          </a:prstGeom>
          <a:noFill/>
        </p:spPr>
        <p:txBody>
          <a:bodyPr wrap="square" rtlCol="0">
            <a:spAutoFit/>
          </a:bodyPr>
          <a:lstStyle/>
          <a:p>
            <a:r>
              <a:rPr lang="en-US" dirty="0" smtClean="0"/>
              <a:t>Per </a:t>
            </a:r>
            <a:r>
              <a:rPr lang="en-US" dirty="0" err="1" smtClean="0"/>
              <a:t>spiegare</a:t>
            </a:r>
            <a:r>
              <a:rPr lang="en-US" dirty="0" smtClean="0"/>
              <a:t> </a:t>
            </a:r>
            <a:r>
              <a:rPr lang="en-US" dirty="0" err="1" smtClean="0"/>
              <a:t>l’asimmetria</a:t>
            </a:r>
            <a:r>
              <a:rPr lang="en-US" dirty="0" smtClean="0"/>
              <a:t>, Sakharov </a:t>
            </a:r>
            <a:r>
              <a:rPr lang="en-US" dirty="0" err="1" smtClean="0"/>
              <a:t>nel</a:t>
            </a:r>
            <a:r>
              <a:rPr lang="en-US" dirty="0" smtClean="0"/>
              <a:t> 1968 </a:t>
            </a:r>
            <a:r>
              <a:rPr lang="en-US" dirty="0" err="1" smtClean="0"/>
              <a:t>formulò</a:t>
            </a:r>
            <a:r>
              <a:rPr lang="en-US" dirty="0" smtClean="0"/>
              <a:t> </a:t>
            </a:r>
            <a:r>
              <a:rPr lang="en-US" dirty="0" err="1" smtClean="0"/>
              <a:t>i</a:t>
            </a:r>
            <a:r>
              <a:rPr lang="en-US" dirty="0" smtClean="0"/>
              <a:t> </a:t>
            </a:r>
            <a:r>
              <a:rPr lang="en-US" dirty="0" err="1" smtClean="0"/>
              <a:t>suoi</a:t>
            </a:r>
            <a:r>
              <a:rPr lang="en-US" dirty="0" smtClean="0"/>
              <a:t> </a:t>
            </a:r>
            <a:r>
              <a:rPr lang="en-US" dirty="0" err="1" smtClean="0"/>
              <a:t>tre</a:t>
            </a:r>
            <a:r>
              <a:rPr lang="en-US" dirty="0" smtClean="0"/>
              <a:t> </a:t>
            </a:r>
            <a:r>
              <a:rPr lang="en-US" dirty="0" err="1" smtClean="0"/>
              <a:t>requisiti</a:t>
            </a:r>
            <a:r>
              <a:rPr lang="en-US" dirty="0" smtClean="0"/>
              <a:t>:</a:t>
            </a:r>
          </a:p>
          <a:p>
            <a:pPr marL="342900" indent="-342900">
              <a:buFont typeface="+mj-lt"/>
              <a:buAutoNum type="arabicPeriod"/>
            </a:pPr>
            <a:r>
              <a:rPr lang="en-US" dirty="0" err="1" smtClean="0"/>
              <a:t>Esistono</a:t>
            </a:r>
            <a:r>
              <a:rPr lang="en-US" dirty="0" smtClean="0"/>
              <a:t> </a:t>
            </a:r>
            <a:r>
              <a:rPr lang="en-US" dirty="0" err="1" smtClean="0"/>
              <a:t>processi</a:t>
            </a:r>
            <a:r>
              <a:rPr lang="en-US" dirty="0" smtClean="0"/>
              <a:t> </a:t>
            </a:r>
            <a:r>
              <a:rPr lang="en-US" dirty="0" err="1" smtClean="0"/>
              <a:t>che</a:t>
            </a:r>
            <a:r>
              <a:rPr lang="en-US" dirty="0" smtClean="0"/>
              <a:t> non </a:t>
            </a:r>
            <a:r>
              <a:rPr lang="en-US" dirty="0" err="1" smtClean="0"/>
              <a:t>conservano</a:t>
            </a:r>
            <a:r>
              <a:rPr lang="en-US" dirty="0" smtClean="0"/>
              <a:t> </a:t>
            </a:r>
            <a:r>
              <a:rPr lang="en-US" dirty="0" err="1" smtClean="0"/>
              <a:t>il</a:t>
            </a:r>
            <a:r>
              <a:rPr lang="en-US" dirty="0" smtClean="0"/>
              <a:t> </a:t>
            </a:r>
            <a:r>
              <a:rPr lang="en-US" dirty="0" err="1" smtClean="0"/>
              <a:t>numero</a:t>
            </a:r>
            <a:r>
              <a:rPr lang="en-US" dirty="0" smtClean="0"/>
              <a:t> </a:t>
            </a:r>
            <a:r>
              <a:rPr lang="en-US" dirty="0" err="1" smtClean="0"/>
              <a:t>barionico</a:t>
            </a:r>
            <a:r>
              <a:rPr lang="en-US" dirty="0" smtClean="0"/>
              <a:t> </a:t>
            </a:r>
            <a:r>
              <a:rPr lang="en-US" baseline="30000" dirty="0" smtClean="0"/>
              <a:t>(1)</a:t>
            </a:r>
          </a:p>
          <a:p>
            <a:pPr marL="342900" indent="-342900">
              <a:buFont typeface="+mj-lt"/>
              <a:buAutoNum type="arabicPeriod"/>
            </a:pPr>
            <a:r>
              <a:rPr lang="en-US" dirty="0" err="1" smtClean="0"/>
              <a:t>Esistono</a:t>
            </a:r>
            <a:r>
              <a:rPr lang="en-US" dirty="0" smtClean="0"/>
              <a:t> </a:t>
            </a:r>
            <a:r>
              <a:rPr lang="en-US" dirty="0" err="1" smtClean="0"/>
              <a:t>processi</a:t>
            </a:r>
            <a:r>
              <a:rPr lang="en-US" dirty="0" smtClean="0"/>
              <a:t> </a:t>
            </a:r>
            <a:r>
              <a:rPr lang="en-US" dirty="0" err="1" smtClean="0"/>
              <a:t>che</a:t>
            </a:r>
            <a:r>
              <a:rPr lang="en-US" dirty="0" smtClean="0"/>
              <a:t> </a:t>
            </a:r>
            <a:r>
              <a:rPr lang="en-US" dirty="0" err="1" smtClean="0"/>
              <a:t>violano</a:t>
            </a:r>
            <a:r>
              <a:rPr lang="en-US" dirty="0" smtClean="0"/>
              <a:t> CP </a:t>
            </a:r>
            <a:r>
              <a:rPr lang="en-US" baseline="30000" dirty="0" smtClean="0"/>
              <a:t>(2)</a:t>
            </a:r>
          </a:p>
          <a:p>
            <a:pPr marL="342900" indent="-342900">
              <a:buFont typeface="+mj-lt"/>
              <a:buAutoNum type="arabicPeriod"/>
            </a:pPr>
            <a:r>
              <a:rPr lang="en-US" dirty="0" err="1" smtClean="0"/>
              <a:t>Tutto</a:t>
            </a:r>
            <a:r>
              <a:rPr lang="en-US" dirty="0" smtClean="0"/>
              <a:t> </a:t>
            </a:r>
            <a:r>
              <a:rPr lang="en-US" dirty="0" err="1" smtClean="0"/>
              <a:t>questo</a:t>
            </a:r>
            <a:r>
              <a:rPr lang="en-US" dirty="0" smtClean="0"/>
              <a:t> </a:t>
            </a:r>
            <a:r>
              <a:rPr lang="en-US" dirty="0" err="1" smtClean="0"/>
              <a:t>accade</a:t>
            </a:r>
            <a:r>
              <a:rPr lang="en-US" dirty="0" smtClean="0"/>
              <a:t> in </a:t>
            </a:r>
            <a:r>
              <a:rPr lang="en-US" dirty="0" err="1" smtClean="0"/>
              <a:t>processi</a:t>
            </a:r>
            <a:r>
              <a:rPr lang="en-US" dirty="0" smtClean="0"/>
              <a:t> </a:t>
            </a:r>
            <a:r>
              <a:rPr lang="en-US" dirty="0" err="1" smtClean="0"/>
              <a:t>fuori</a:t>
            </a:r>
            <a:r>
              <a:rPr lang="en-US" dirty="0" smtClean="0"/>
              <a:t> </a:t>
            </a:r>
            <a:r>
              <a:rPr lang="en-US" dirty="0" err="1" smtClean="0"/>
              <a:t>dall’equilibrio</a:t>
            </a:r>
            <a:r>
              <a:rPr lang="en-US" dirty="0" smtClean="0"/>
              <a:t> </a:t>
            </a:r>
            <a:r>
              <a:rPr lang="en-US" dirty="0" err="1" smtClean="0"/>
              <a:t>termico</a:t>
            </a:r>
            <a:r>
              <a:rPr lang="en-US" dirty="0" smtClean="0"/>
              <a:t> </a:t>
            </a:r>
          </a:p>
        </p:txBody>
      </p:sp>
      <p:sp>
        <p:nvSpPr>
          <p:cNvPr id="6" name="TextBox 5"/>
          <p:cNvSpPr txBox="1"/>
          <p:nvPr/>
        </p:nvSpPr>
        <p:spPr>
          <a:xfrm>
            <a:off x="211675" y="4426222"/>
            <a:ext cx="5042818" cy="1200329"/>
          </a:xfrm>
          <a:prstGeom prst="rect">
            <a:avLst/>
          </a:prstGeom>
          <a:noFill/>
        </p:spPr>
        <p:txBody>
          <a:bodyPr wrap="square" rtlCol="0">
            <a:spAutoFit/>
          </a:bodyPr>
          <a:lstStyle/>
          <a:p>
            <a:r>
              <a:rPr lang="en-US" dirty="0" err="1" smtClean="0"/>
              <a:t>Finora</a:t>
            </a:r>
            <a:r>
              <a:rPr lang="en-US" dirty="0" smtClean="0"/>
              <a:t> non </a:t>
            </a:r>
            <a:r>
              <a:rPr lang="en-US" dirty="0" err="1" smtClean="0"/>
              <a:t>sono</a:t>
            </a:r>
            <a:r>
              <a:rPr lang="en-US" dirty="0" smtClean="0"/>
              <a:t> </a:t>
            </a:r>
            <a:r>
              <a:rPr lang="en-US" dirty="0" err="1" smtClean="0"/>
              <a:t>stati</a:t>
            </a:r>
            <a:r>
              <a:rPr lang="en-US" dirty="0" smtClean="0"/>
              <a:t> </a:t>
            </a:r>
            <a:r>
              <a:rPr lang="en-US" dirty="0" err="1" smtClean="0"/>
              <a:t>scoperti</a:t>
            </a:r>
            <a:r>
              <a:rPr lang="en-US" dirty="0" smtClean="0"/>
              <a:t> </a:t>
            </a:r>
            <a:r>
              <a:rPr lang="en-US" dirty="0" err="1" smtClean="0"/>
              <a:t>processi</a:t>
            </a:r>
            <a:r>
              <a:rPr lang="en-US" dirty="0" smtClean="0"/>
              <a:t> </a:t>
            </a:r>
            <a:r>
              <a:rPr lang="en-US" dirty="0" err="1" smtClean="0"/>
              <a:t>che</a:t>
            </a:r>
            <a:r>
              <a:rPr lang="en-US" dirty="0" smtClean="0"/>
              <a:t> </a:t>
            </a:r>
            <a:r>
              <a:rPr lang="en-US" dirty="0" err="1" smtClean="0"/>
              <a:t>violino</a:t>
            </a:r>
            <a:r>
              <a:rPr lang="en-US" dirty="0" smtClean="0"/>
              <a:t> CP in </a:t>
            </a:r>
            <a:r>
              <a:rPr lang="en-US" dirty="0" err="1" smtClean="0"/>
              <a:t>modo</a:t>
            </a:r>
            <a:r>
              <a:rPr lang="en-US" dirty="0" smtClean="0"/>
              <a:t> </a:t>
            </a:r>
            <a:r>
              <a:rPr lang="en-US" dirty="0" err="1" smtClean="0"/>
              <a:t>sufficiente</a:t>
            </a:r>
            <a:r>
              <a:rPr lang="en-US" dirty="0" smtClean="0"/>
              <a:t>. La </a:t>
            </a:r>
            <a:r>
              <a:rPr lang="en-US" dirty="0" err="1" smtClean="0"/>
              <a:t>violazione</a:t>
            </a:r>
            <a:r>
              <a:rPr lang="en-US" dirty="0" smtClean="0"/>
              <a:t> di CP </a:t>
            </a:r>
            <a:r>
              <a:rPr lang="en-US" dirty="0" err="1" smtClean="0"/>
              <a:t>nel</a:t>
            </a:r>
            <a:r>
              <a:rPr lang="en-US" dirty="0" smtClean="0"/>
              <a:t> </a:t>
            </a:r>
            <a:r>
              <a:rPr lang="en-US" dirty="0" err="1" smtClean="0"/>
              <a:t>settore</a:t>
            </a:r>
            <a:r>
              <a:rPr lang="en-US" dirty="0" smtClean="0"/>
              <a:t> </a:t>
            </a:r>
            <a:r>
              <a:rPr lang="en-US" dirty="0" err="1" smtClean="0"/>
              <a:t>dei</a:t>
            </a:r>
            <a:r>
              <a:rPr lang="en-US" dirty="0" smtClean="0"/>
              <a:t> </a:t>
            </a:r>
            <a:r>
              <a:rPr lang="en-US" dirty="0" err="1" smtClean="0"/>
              <a:t>neutrini</a:t>
            </a:r>
            <a:r>
              <a:rPr lang="en-US" dirty="0" smtClean="0"/>
              <a:t> </a:t>
            </a:r>
            <a:r>
              <a:rPr lang="en-US" dirty="0" err="1" smtClean="0"/>
              <a:t>potrebbe</a:t>
            </a:r>
            <a:r>
              <a:rPr lang="en-US" dirty="0" smtClean="0"/>
              <a:t> </a:t>
            </a:r>
            <a:r>
              <a:rPr lang="en-US" dirty="0" err="1" smtClean="0"/>
              <a:t>essere</a:t>
            </a:r>
            <a:r>
              <a:rPr lang="en-US" dirty="0" smtClean="0"/>
              <a:t> un </a:t>
            </a:r>
            <a:r>
              <a:rPr lang="en-US" dirty="0" err="1" smtClean="0"/>
              <a:t>buon</a:t>
            </a:r>
            <a:r>
              <a:rPr lang="en-US" dirty="0" smtClean="0"/>
              <a:t> </a:t>
            </a:r>
            <a:r>
              <a:rPr lang="en-US" dirty="0" err="1" smtClean="0"/>
              <a:t>candidato</a:t>
            </a:r>
            <a:r>
              <a:rPr lang="en-US" dirty="0" smtClean="0"/>
              <a:t> per </a:t>
            </a:r>
            <a:r>
              <a:rPr lang="en-US" dirty="0" err="1" smtClean="0"/>
              <a:t>spiegare</a:t>
            </a:r>
            <a:r>
              <a:rPr lang="en-US" dirty="0" smtClean="0"/>
              <a:t> </a:t>
            </a:r>
            <a:r>
              <a:rPr lang="en-US" dirty="0" err="1" smtClean="0"/>
              <a:t>l’asimmetria</a:t>
            </a:r>
            <a:endParaRPr lang="en-US" dirty="0"/>
          </a:p>
        </p:txBody>
      </p:sp>
      <p:pic>
        <p:nvPicPr>
          <p:cNvPr id="7" name="Picture 6" descr="AntimatterCare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7101" y="4188343"/>
            <a:ext cx="3484835" cy="2613627"/>
          </a:xfrm>
          <a:prstGeom prst="rect">
            <a:avLst/>
          </a:prstGeom>
        </p:spPr>
      </p:pic>
      <p:sp>
        <p:nvSpPr>
          <p:cNvPr id="8" name="TextBox 7"/>
          <p:cNvSpPr txBox="1"/>
          <p:nvPr/>
        </p:nvSpPr>
        <p:spPr>
          <a:xfrm>
            <a:off x="211675" y="6017862"/>
            <a:ext cx="5210912" cy="830997"/>
          </a:xfrm>
          <a:prstGeom prst="rect">
            <a:avLst/>
          </a:prstGeom>
          <a:noFill/>
        </p:spPr>
        <p:txBody>
          <a:bodyPr wrap="square" rtlCol="0">
            <a:spAutoFit/>
          </a:bodyPr>
          <a:lstStyle/>
          <a:p>
            <a:r>
              <a:rPr lang="en-US" sz="1200" baseline="30000" dirty="0" smtClean="0"/>
              <a:t>(1) </a:t>
            </a:r>
            <a:r>
              <a:rPr lang="en-US" sz="1200" dirty="0" err="1" smtClean="0"/>
              <a:t>Barioni</a:t>
            </a:r>
            <a:r>
              <a:rPr lang="en-US" sz="1200" dirty="0" smtClean="0"/>
              <a:t>: </a:t>
            </a:r>
            <a:r>
              <a:rPr lang="en-US" sz="1200" dirty="0" err="1" smtClean="0"/>
              <a:t>protoni</a:t>
            </a:r>
            <a:r>
              <a:rPr lang="en-US" sz="1200" dirty="0" smtClean="0"/>
              <a:t> e </a:t>
            </a:r>
            <a:r>
              <a:rPr lang="en-US" sz="1200" dirty="0" err="1" smtClean="0"/>
              <a:t>neutroni</a:t>
            </a:r>
            <a:r>
              <a:rPr lang="en-US" sz="1200" dirty="0" smtClean="0"/>
              <a:t>; </a:t>
            </a:r>
            <a:r>
              <a:rPr lang="en-US" sz="1200" dirty="0" err="1" smtClean="0"/>
              <a:t>Leptoni</a:t>
            </a:r>
            <a:r>
              <a:rPr lang="en-US" sz="1200" dirty="0" smtClean="0"/>
              <a:t>: </a:t>
            </a:r>
            <a:r>
              <a:rPr lang="en-US" sz="1200" dirty="0" err="1" smtClean="0"/>
              <a:t>elettroni</a:t>
            </a:r>
            <a:r>
              <a:rPr lang="en-US" sz="1200" dirty="0"/>
              <a:t> </a:t>
            </a:r>
            <a:r>
              <a:rPr lang="en-US" sz="1200" dirty="0" smtClean="0"/>
              <a:t>e </a:t>
            </a:r>
            <a:r>
              <a:rPr lang="en-US" sz="1200" dirty="0" err="1" smtClean="0"/>
              <a:t>neutrini</a:t>
            </a:r>
            <a:endParaRPr lang="en-US" sz="1200" dirty="0" smtClean="0"/>
          </a:p>
          <a:p>
            <a:r>
              <a:rPr lang="en-US" sz="1200" baseline="30000" dirty="0" smtClean="0"/>
              <a:t>(2)</a:t>
            </a:r>
            <a:r>
              <a:rPr lang="en-US" sz="1200" dirty="0" smtClean="0"/>
              <a:t> C: </a:t>
            </a:r>
            <a:r>
              <a:rPr lang="en-US" sz="1200" dirty="0" err="1" smtClean="0"/>
              <a:t>coniugazione</a:t>
            </a:r>
            <a:r>
              <a:rPr lang="en-US" sz="1200" dirty="0" smtClean="0"/>
              <a:t> di </a:t>
            </a:r>
            <a:r>
              <a:rPr lang="en-US" sz="1200" dirty="0" err="1" smtClean="0"/>
              <a:t>carica</a:t>
            </a:r>
            <a:r>
              <a:rPr lang="en-US" sz="1200" dirty="0" smtClean="0"/>
              <a:t>: </a:t>
            </a:r>
            <a:r>
              <a:rPr lang="en-US" sz="1200" dirty="0" err="1" smtClean="0"/>
              <a:t>si</a:t>
            </a:r>
            <a:r>
              <a:rPr lang="en-US" sz="1200" dirty="0" smtClean="0"/>
              <a:t> </a:t>
            </a:r>
            <a:r>
              <a:rPr lang="en-US" sz="1200" dirty="0" err="1" smtClean="0"/>
              <a:t>invertono</a:t>
            </a:r>
            <a:r>
              <a:rPr lang="en-US" sz="1200" dirty="0" smtClean="0"/>
              <a:t> </a:t>
            </a:r>
            <a:r>
              <a:rPr lang="en-US" sz="1200" dirty="0" err="1" smtClean="0"/>
              <a:t>i</a:t>
            </a:r>
            <a:r>
              <a:rPr lang="en-US" sz="1200" dirty="0" smtClean="0"/>
              <a:t> </a:t>
            </a:r>
            <a:r>
              <a:rPr lang="en-US" sz="1200" dirty="0" err="1" smtClean="0"/>
              <a:t>numeri</a:t>
            </a:r>
            <a:r>
              <a:rPr lang="en-US" sz="1200" dirty="0" smtClean="0"/>
              <a:t> </a:t>
            </a:r>
            <a:r>
              <a:rPr lang="en-US" sz="1200" dirty="0" err="1" smtClean="0"/>
              <a:t>quantici</a:t>
            </a:r>
            <a:r>
              <a:rPr lang="en-US" sz="1200" dirty="0" smtClean="0"/>
              <a:t> di </a:t>
            </a:r>
            <a:r>
              <a:rPr lang="en-US" sz="1200" dirty="0" err="1" smtClean="0"/>
              <a:t>una</a:t>
            </a:r>
            <a:r>
              <a:rPr lang="en-US" sz="1200" dirty="0" smtClean="0"/>
              <a:t> </a:t>
            </a:r>
            <a:r>
              <a:rPr lang="en-US" sz="1200" dirty="0" err="1" smtClean="0"/>
              <a:t>particella</a:t>
            </a:r>
            <a:r>
              <a:rPr lang="en-US" sz="1200" dirty="0" smtClean="0"/>
              <a:t>;</a:t>
            </a:r>
          </a:p>
          <a:p>
            <a:r>
              <a:rPr lang="en-US" sz="1200" dirty="0" smtClean="0"/>
              <a:t>    P: </a:t>
            </a:r>
            <a:r>
              <a:rPr lang="en-US" sz="1200" dirty="0" err="1" smtClean="0"/>
              <a:t>parità</a:t>
            </a:r>
            <a:r>
              <a:rPr lang="en-US" sz="1200" dirty="0" smtClean="0"/>
              <a:t>, </a:t>
            </a:r>
            <a:r>
              <a:rPr lang="en-US" sz="1200" dirty="0" err="1" smtClean="0"/>
              <a:t>si</a:t>
            </a:r>
            <a:r>
              <a:rPr lang="en-US" sz="1200" dirty="0" smtClean="0"/>
              <a:t> </a:t>
            </a:r>
            <a:r>
              <a:rPr lang="en-US" sz="1200" dirty="0" err="1" smtClean="0"/>
              <a:t>scambia</a:t>
            </a:r>
            <a:r>
              <a:rPr lang="en-US" sz="1200" dirty="0" smtClean="0"/>
              <a:t> “</a:t>
            </a:r>
            <a:r>
              <a:rPr lang="en-US" sz="1200" dirty="0" err="1" smtClean="0"/>
              <a:t>destra</a:t>
            </a:r>
            <a:r>
              <a:rPr lang="en-US" sz="1200" dirty="0" smtClean="0"/>
              <a:t>” con “</a:t>
            </a:r>
            <a:r>
              <a:rPr lang="en-US" sz="1200" dirty="0" err="1" smtClean="0"/>
              <a:t>sinistra</a:t>
            </a:r>
            <a:r>
              <a:rPr lang="en-US" sz="1200" dirty="0" smtClean="0"/>
              <a:t>”</a:t>
            </a:r>
          </a:p>
          <a:p>
            <a:r>
              <a:rPr lang="en-US" sz="1200" dirty="0" smtClean="0"/>
              <a:t>    CP: </a:t>
            </a:r>
            <a:r>
              <a:rPr lang="en-US" sz="1200" dirty="0" err="1" smtClean="0"/>
              <a:t>il</a:t>
            </a:r>
            <a:r>
              <a:rPr lang="en-US" sz="1200" dirty="0" smtClean="0"/>
              <a:t> </a:t>
            </a:r>
            <a:r>
              <a:rPr lang="en-US" sz="1200" dirty="0" err="1" smtClean="0"/>
              <a:t>prodotto</a:t>
            </a:r>
            <a:r>
              <a:rPr lang="en-US" sz="1200" dirty="0" smtClean="0"/>
              <a:t> </a:t>
            </a:r>
            <a:r>
              <a:rPr lang="en-US" sz="1200" dirty="0" err="1" smtClean="0"/>
              <a:t>delle</a:t>
            </a:r>
            <a:r>
              <a:rPr lang="en-US" sz="1200" dirty="0" smtClean="0"/>
              <a:t> due </a:t>
            </a:r>
            <a:r>
              <a:rPr lang="en-US" sz="1200" dirty="0" err="1" smtClean="0"/>
              <a:t>inversioni</a:t>
            </a:r>
            <a:endParaRPr lang="en-US" sz="1400" dirty="0"/>
          </a:p>
        </p:txBody>
      </p:sp>
    </p:spTree>
    <p:extLst>
      <p:ext uri="{BB962C8B-B14F-4D97-AF65-F5344CB8AC3E}">
        <p14:creationId xmlns:p14="http://schemas.microsoft.com/office/powerpoint/2010/main" val="42065657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mshort-lagrangian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928" y="0"/>
            <a:ext cx="5299364" cy="6858000"/>
          </a:xfrm>
          <a:prstGeom prst="rect">
            <a:avLst/>
          </a:prstGeom>
        </p:spPr>
      </p:pic>
      <p:sp>
        <p:nvSpPr>
          <p:cNvPr id="5" name="TextBox 4"/>
          <p:cNvSpPr txBox="1"/>
          <p:nvPr/>
        </p:nvSpPr>
        <p:spPr>
          <a:xfrm>
            <a:off x="143191" y="2004562"/>
            <a:ext cx="3355654" cy="830997"/>
          </a:xfrm>
          <a:prstGeom prst="rect">
            <a:avLst/>
          </a:prstGeom>
          <a:solidFill>
            <a:srgbClr val="D9D9D9"/>
          </a:solidFill>
        </p:spPr>
        <p:txBody>
          <a:bodyPr wrap="square" rtlCol="0">
            <a:spAutoFit/>
          </a:bodyPr>
          <a:lstStyle/>
          <a:p>
            <a:r>
              <a:rPr lang="en-US" sz="2400" dirty="0" smtClean="0"/>
              <a:t>Non </a:t>
            </a:r>
            <a:r>
              <a:rPr lang="en-US" sz="2400" dirty="0" err="1" smtClean="0"/>
              <a:t>esattamente</a:t>
            </a:r>
            <a:r>
              <a:rPr lang="en-US" sz="2400" dirty="0" smtClean="0"/>
              <a:t> </a:t>
            </a:r>
            <a:r>
              <a:rPr lang="en-US" sz="2400" dirty="0" err="1" smtClean="0"/>
              <a:t>cosi</a:t>
            </a:r>
            <a:r>
              <a:rPr lang="en-US" sz="2400" dirty="0" smtClean="0"/>
              <a:t>’ </a:t>
            </a:r>
            <a:r>
              <a:rPr lang="en-US" sz="2400" dirty="0" err="1" smtClean="0"/>
              <a:t>semplice</a:t>
            </a:r>
            <a:r>
              <a:rPr lang="en-US" sz="2400" dirty="0" smtClean="0"/>
              <a:t> .....</a:t>
            </a:r>
            <a:endParaRPr lang="en-US" sz="2400" dirty="0"/>
          </a:p>
        </p:txBody>
      </p:sp>
    </p:spTree>
    <p:extLst>
      <p:ext uri="{BB962C8B-B14F-4D97-AF65-F5344CB8AC3E}">
        <p14:creationId xmlns:p14="http://schemas.microsoft.com/office/powerpoint/2010/main" val="362064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4961"/>
            <a:ext cx="8229600" cy="4525963"/>
          </a:xfrm>
        </p:spPr>
        <p:txBody>
          <a:bodyPr>
            <a:noAutofit/>
          </a:bodyPr>
          <a:lstStyle/>
          <a:p>
            <a:r>
              <a:rPr lang="en-US" sz="2400" dirty="0" smtClean="0"/>
              <a:t>Per </a:t>
            </a:r>
            <a:r>
              <a:rPr lang="en-US" sz="2400" dirty="0" err="1" smtClean="0"/>
              <a:t>misurare</a:t>
            </a:r>
            <a:r>
              <a:rPr lang="en-US" sz="2400" dirty="0" smtClean="0"/>
              <a:t> </a:t>
            </a:r>
            <a:r>
              <a:rPr lang="en-US" sz="2400" dirty="0" err="1" smtClean="0"/>
              <a:t>violazione</a:t>
            </a:r>
            <a:r>
              <a:rPr lang="en-US" sz="2400" dirty="0" smtClean="0"/>
              <a:t> di CP serve </a:t>
            </a:r>
            <a:r>
              <a:rPr lang="en-US" sz="2400" dirty="0" err="1" smtClean="0"/>
              <a:t>dimostrare</a:t>
            </a:r>
            <a:r>
              <a:rPr lang="en-US" sz="2400" dirty="0" smtClean="0"/>
              <a:t> </a:t>
            </a:r>
            <a:r>
              <a:rPr lang="en-US" sz="2400" dirty="0" err="1" smtClean="0"/>
              <a:t>che</a:t>
            </a:r>
            <a:r>
              <a:rPr lang="en-US" sz="2400" dirty="0" smtClean="0"/>
              <a:t> le </a:t>
            </a:r>
            <a:r>
              <a:rPr lang="en-US" sz="2400" dirty="0" err="1" smtClean="0"/>
              <a:t>transizioni</a:t>
            </a:r>
            <a:r>
              <a:rPr lang="en-US" sz="2400" dirty="0" smtClean="0"/>
              <a:t> </a:t>
            </a:r>
            <a:r>
              <a:rPr lang="en-US" sz="2400" dirty="0" smtClean="0">
                <a:latin typeface="Symbol" charset="2"/>
                <a:cs typeface="Symbol" charset="2"/>
              </a:rPr>
              <a:t>n</a:t>
            </a:r>
            <a:r>
              <a:rPr lang="en-US" sz="2400" baseline="-25000" dirty="0" smtClean="0">
                <a:latin typeface="Symbol" charset="2"/>
                <a:cs typeface="Symbol" charset="2"/>
              </a:rPr>
              <a:t>m</a:t>
            </a:r>
            <a:r>
              <a:rPr lang="en-US" sz="2400" dirty="0" smtClean="0">
                <a:latin typeface="Symbol" charset="2"/>
                <a:cs typeface="Symbol" charset="2"/>
              </a:rPr>
              <a:t>-n</a:t>
            </a:r>
            <a:r>
              <a:rPr lang="en-US" sz="2400" baseline="-25000" dirty="0" smtClean="0"/>
              <a:t>e </a:t>
            </a:r>
            <a:r>
              <a:rPr lang="en-US" sz="2400" dirty="0" err="1" smtClean="0"/>
              <a:t>misurate</a:t>
            </a:r>
            <a:r>
              <a:rPr lang="en-US" sz="2400" dirty="0" smtClean="0"/>
              <a:t> da T2K </a:t>
            </a:r>
            <a:r>
              <a:rPr lang="en-US" sz="2400" dirty="0" err="1" smtClean="0"/>
              <a:t>hanno</a:t>
            </a:r>
            <a:r>
              <a:rPr lang="en-US" sz="2400" dirty="0" smtClean="0"/>
              <a:t> </a:t>
            </a:r>
            <a:r>
              <a:rPr lang="en-US" sz="2400" dirty="0" err="1" smtClean="0"/>
              <a:t>una</a:t>
            </a:r>
            <a:r>
              <a:rPr lang="en-US" sz="2400" dirty="0" smtClean="0"/>
              <a:t> </a:t>
            </a:r>
            <a:r>
              <a:rPr lang="en-US" sz="2400" dirty="0" err="1" smtClean="0"/>
              <a:t>probabilità</a:t>
            </a:r>
            <a:r>
              <a:rPr lang="en-US" sz="2400" dirty="0" smtClean="0"/>
              <a:t> </a:t>
            </a:r>
            <a:r>
              <a:rPr lang="en-US" sz="2400" dirty="0" err="1" smtClean="0"/>
              <a:t>diversa</a:t>
            </a:r>
            <a:r>
              <a:rPr lang="en-US" sz="2400" dirty="0" smtClean="0"/>
              <a:t> </a:t>
            </a:r>
            <a:r>
              <a:rPr lang="en-US" sz="2400" dirty="0" err="1" smtClean="0"/>
              <a:t>dalle</a:t>
            </a:r>
            <a:r>
              <a:rPr lang="en-US" sz="2400" dirty="0" smtClean="0"/>
              <a:t> </a:t>
            </a:r>
            <a:r>
              <a:rPr lang="en-US" sz="2400" dirty="0" err="1" smtClean="0"/>
              <a:t>transizioni</a:t>
            </a:r>
            <a:r>
              <a:rPr lang="en-US" sz="2400" dirty="0" smtClean="0"/>
              <a:t> </a:t>
            </a:r>
            <a:r>
              <a:rPr lang="en-US" sz="2400" dirty="0">
                <a:latin typeface="Symbol" charset="2"/>
                <a:cs typeface="Symbol" charset="2"/>
              </a:rPr>
              <a:t>n</a:t>
            </a:r>
            <a:r>
              <a:rPr lang="en-US" sz="2400" baseline="-25000" dirty="0">
                <a:latin typeface="Symbol" charset="2"/>
                <a:cs typeface="Symbol" charset="2"/>
              </a:rPr>
              <a:t>m</a:t>
            </a:r>
            <a:r>
              <a:rPr lang="en-US" sz="2400" dirty="0">
                <a:latin typeface="Symbol" charset="2"/>
                <a:cs typeface="Symbol" charset="2"/>
              </a:rPr>
              <a:t>-n</a:t>
            </a:r>
            <a:r>
              <a:rPr lang="en-US" sz="2400" baseline="-25000" dirty="0"/>
              <a:t>e </a:t>
            </a:r>
            <a:r>
              <a:rPr lang="en-US" sz="2400" dirty="0" smtClean="0"/>
              <a:t>per </a:t>
            </a:r>
            <a:r>
              <a:rPr lang="en-US" sz="2400" dirty="0" err="1" smtClean="0"/>
              <a:t>gli</a:t>
            </a:r>
            <a:r>
              <a:rPr lang="en-US" sz="2400" dirty="0" smtClean="0"/>
              <a:t> </a:t>
            </a:r>
            <a:r>
              <a:rPr lang="en-US" sz="2400" dirty="0" err="1" smtClean="0"/>
              <a:t>antineutrini</a:t>
            </a:r>
            <a:r>
              <a:rPr lang="en-US" sz="2400" dirty="0" smtClean="0"/>
              <a:t>.</a:t>
            </a:r>
          </a:p>
          <a:p>
            <a:r>
              <a:rPr lang="en-US" sz="2400" dirty="0" err="1" smtClean="0"/>
              <a:t>Richiedono</a:t>
            </a:r>
            <a:r>
              <a:rPr lang="en-US" sz="2400" dirty="0" smtClean="0"/>
              <a:t> </a:t>
            </a:r>
            <a:r>
              <a:rPr lang="en-US" sz="2400" dirty="0" err="1" smtClean="0"/>
              <a:t>molta</a:t>
            </a:r>
            <a:r>
              <a:rPr lang="en-US" sz="2400" dirty="0" smtClean="0"/>
              <a:t> </a:t>
            </a:r>
            <a:r>
              <a:rPr lang="en-US" sz="2400" dirty="0" err="1" smtClean="0"/>
              <a:t>piu</a:t>
            </a:r>
            <a:r>
              <a:rPr lang="en-US" sz="2400" dirty="0" smtClean="0"/>
              <a:t>’ </a:t>
            </a:r>
            <a:r>
              <a:rPr lang="en-US" sz="2400" dirty="0" err="1" smtClean="0"/>
              <a:t>statistica</a:t>
            </a:r>
            <a:r>
              <a:rPr lang="en-US" sz="2400" dirty="0" smtClean="0"/>
              <a:t> per </a:t>
            </a:r>
            <a:r>
              <a:rPr lang="en-US" sz="2400" dirty="0" err="1" smtClean="0"/>
              <a:t>essere</a:t>
            </a:r>
            <a:r>
              <a:rPr lang="en-US" sz="2400" dirty="0" smtClean="0"/>
              <a:t> </a:t>
            </a:r>
            <a:r>
              <a:rPr lang="en-US" sz="2400" dirty="0" err="1" smtClean="0"/>
              <a:t>rivelati</a:t>
            </a:r>
            <a:r>
              <a:rPr lang="en-US" sz="2400" dirty="0" smtClean="0"/>
              <a:t>: due </a:t>
            </a:r>
            <a:r>
              <a:rPr lang="en-US" sz="2400" dirty="0" err="1" smtClean="0"/>
              <a:t>progetti</a:t>
            </a:r>
            <a:r>
              <a:rPr lang="en-US" sz="2400" dirty="0" smtClean="0"/>
              <a:t> </a:t>
            </a:r>
            <a:r>
              <a:rPr lang="en-US" sz="2400" dirty="0" err="1" smtClean="0"/>
              <a:t>proposti</a:t>
            </a:r>
            <a:r>
              <a:rPr lang="en-US" sz="2400" dirty="0" smtClean="0"/>
              <a:t> </a:t>
            </a:r>
            <a:r>
              <a:rPr lang="en-US" sz="2400" dirty="0" err="1" smtClean="0"/>
              <a:t>nel</a:t>
            </a:r>
            <a:r>
              <a:rPr lang="en-US" sz="2400" dirty="0" smtClean="0"/>
              <a:t> </a:t>
            </a:r>
            <a:r>
              <a:rPr lang="en-US" sz="2400" dirty="0" err="1" smtClean="0"/>
              <a:t>mondo</a:t>
            </a:r>
            <a:r>
              <a:rPr lang="en-US" sz="2400" dirty="0" smtClean="0"/>
              <a:t>:</a:t>
            </a:r>
          </a:p>
          <a:p>
            <a:pPr lvl="1"/>
            <a:r>
              <a:rPr lang="en-US" sz="2400" b="1" dirty="0" smtClean="0"/>
              <a:t>Hyper-</a:t>
            </a:r>
            <a:r>
              <a:rPr lang="en-US" sz="2400" b="1" dirty="0" err="1" smtClean="0"/>
              <a:t>Kamiokande</a:t>
            </a:r>
            <a:r>
              <a:rPr lang="en-US" sz="2400" b="1" dirty="0" smtClean="0"/>
              <a:t> (JPN): </a:t>
            </a:r>
            <a:r>
              <a:rPr lang="en-US" sz="2400" dirty="0" err="1" smtClean="0"/>
              <a:t>costruire</a:t>
            </a:r>
            <a:r>
              <a:rPr lang="en-US" sz="2400" dirty="0" smtClean="0"/>
              <a:t> un </a:t>
            </a:r>
            <a:r>
              <a:rPr lang="en-US" sz="2400" dirty="0" err="1" smtClean="0"/>
              <a:t>rivelatore</a:t>
            </a:r>
            <a:r>
              <a:rPr lang="en-US" sz="2400" dirty="0" smtClean="0"/>
              <a:t> 20 volte </a:t>
            </a:r>
            <a:r>
              <a:rPr lang="en-US" sz="2400" dirty="0" err="1" smtClean="0"/>
              <a:t>piu</a:t>
            </a:r>
            <a:r>
              <a:rPr lang="en-US" sz="2400" dirty="0" smtClean="0"/>
              <a:t>’ </a:t>
            </a:r>
            <a:r>
              <a:rPr lang="en-US" sz="2400" dirty="0" err="1" smtClean="0"/>
              <a:t>grande</a:t>
            </a:r>
            <a:r>
              <a:rPr lang="en-US" sz="2400" dirty="0" smtClean="0"/>
              <a:t> di Super-</a:t>
            </a:r>
            <a:r>
              <a:rPr lang="en-US" sz="2400" dirty="0" err="1" smtClean="0"/>
              <a:t>Kamiokande</a:t>
            </a:r>
            <a:r>
              <a:rPr lang="en-US" sz="2400" dirty="0" smtClean="0"/>
              <a:t> </a:t>
            </a:r>
            <a:r>
              <a:rPr lang="en-US" sz="2400" dirty="0" err="1" smtClean="0"/>
              <a:t>ed</a:t>
            </a:r>
            <a:r>
              <a:rPr lang="en-US" sz="2400" dirty="0" smtClean="0"/>
              <a:t> </a:t>
            </a:r>
            <a:r>
              <a:rPr lang="en-US" sz="2400" dirty="0" err="1" smtClean="0"/>
              <a:t>esporlo</a:t>
            </a:r>
            <a:r>
              <a:rPr lang="en-US" sz="2400" dirty="0" smtClean="0"/>
              <a:t> </a:t>
            </a:r>
            <a:r>
              <a:rPr lang="en-US" sz="2400" dirty="0" err="1" smtClean="0"/>
              <a:t>allo</a:t>
            </a:r>
            <a:r>
              <a:rPr lang="en-US" sz="2400" dirty="0" smtClean="0"/>
              <a:t> </a:t>
            </a:r>
            <a:r>
              <a:rPr lang="en-US" sz="2400" dirty="0" err="1" smtClean="0"/>
              <a:t>stesso</a:t>
            </a:r>
            <a:r>
              <a:rPr lang="en-US" sz="2400" dirty="0" smtClean="0"/>
              <a:t> </a:t>
            </a:r>
            <a:r>
              <a:rPr lang="en-US" sz="2400" dirty="0" err="1" smtClean="0"/>
              <a:t>fascio</a:t>
            </a:r>
            <a:r>
              <a:rPr lang="en-US" sz="2400" dirty="0" smtClean="0"/>
              <a:t> di </a:t>
            </a:r>
            <a:r>
              <a:rPr lang="en-US" sz="2400" dirty="0" err="1" smtClean="0"/>
              <a:t>neutrini</a:t>
            </a:r>
            <a:r>
              <a:rPr lang="en-US" sz="2400" dirty="0" smtClean="0"/>
              <a:t> di T2K</a:t>
            </a:r>
          </a:p>
          <a:p>
            <a:pPr lvl="1"/>
            <a:r>
              <a:rPr lang="en-US" sz="2400" b="1" dirty="0" smtClean="0"/>
              <a:t>LBNF (USA): </a:t>
            </a:r>
            <a:r>
              <a:rPr lang="en-US" sz="2400" dirty="0" err="1" smtClean="0"/>
              <a:t>costruire</a:t>
            </a:r>
            <a:r>
              <a:rPr lang="en-US" sz="2400" dirty="0" smtClean="0"/>
              <a:t> un </a:t>
            </a:r>
            <a:r>
              <a:rPr lang="en-US" sz="2400" dirty="0" err="1" smtClean="0"/>
              <a:t>rivelatore</a:t>
            </a:r>
            <a:r>
              <a:rPr lang="en-US" sz="2400" dirty="0" smtClean="0"/>
              <a:t> ad Argon </a:t>
            </a:r>
            <a:r>
              <a:rPr lang="en-US" sz="2400" dirty="0" err="1" smtClean="0"/>
              <a:t>Liquido</a:t>
            </a:r>
            <a:r>
              <a:rPr lang="en-US" sz="2400" dirty="0" smtClean="0"/>
              <a:t> 50 volte </a:t>
            </a:r>
            <a:r>
              <a:rPr lang="en-US" sz="2400" dirty="0" err="1" smtClean="0"/>
              <a:t>piu</a:t>
            </a:r>
            <a:r>
              <a:rPr lang="en-US" sz="2400" dirty="0" smtClean="0"/>
              <a:t>’ </a:t>
            </a:r>
            <a:r>
              <a:rPr lang="en-US" sz="2400" dirty="0" err="1" smtClean="0"/>
              <a:t>grande</a:t>
            </a:r>
            <a:r>
              <a:rPr lang="en-US" sz="2400" dirty="0" smtClean="0"/>
              <a:t> di Icarus </a:t>
            </a:r>
            <a:r>
              <a:rPr lang="en-US" sz="2400" dirty="0" err="1" smtClean="0"/>
              <a:t>ed</a:t>
            </a:r>
            <a:r>
              <a:rPr lang="en-US" sz="2400" dirty="0" smtClean="0"/>
              <a:t> </a:t>
            </a:r>
            <a:r>
              <a:rPr lang="en-US" sz="2400" dirty="0" err="1" smtClean="0"/>
              <a:t>esporlo</a:t>
            </a:r>
            <a:r>
              <a:rPr lang="en-US" sz="2400" dirty="0" smtClean="0"/>
              <a:t> ad un </a:t>
            </a:r>
            <a:r>
              <a:rPr lang="en-US" sz="2400" dirty="0" err="1" smtClean="0"/>
              <a:t>nuovo</a:t>
            </a:r>
            <a:r>
              <a:rPr lang="en-US" sz="2400" dirty="0" smtClean="0"/>
              <a:t> </a:t>
            </a:r>
            <a:r>
              <a:rPr lang="en-US" sz="2400" dirty="0" err="1" smtClean="0"/>
              <a:t>fascio</a:t>
            </a:r>
            <a:r>
              <a:rPr lang="en-US" sz="2400" dirty="0" smtClean="0"/>
              <a:t> di </a:t>
            </a:r>
            <a:r>
              <a:rPr lang="en-US" sz="2400" dirty="0" err="1" smtClean="0"/>
              <a:t>neutrini</a:t>
            </a:r>
            <a:endParaRPr lang="en-US" sz="2400" dirty="0" smtClean="0"/>
          </a:p>
          <a:p>
            <a:r>
              <a:rPr lang="en-US" sz="2400" dirty="0" err="1" smtClean="0"/>
              <a:t>Entrambi</a:t>
            </a:r>
            <a:r>
              <a:rPr lang="en-US" sz="2400" dirty="0" smtClean="0"/>
              <a:t> </a:t>
            </a:r>
            <a:r>
              <a:rPr lang="en-US" sz="2400" dirty="0" err="1" smtClean="0"/>
              <a:t>i</a:t>
            </a:r>
            <a:r>
              <a:rPr lang="en-US" sz="2400" dirty="0" smtClean="0"/>
              <a:t> </a:t>
            </a:r>
            <a:r>
              <a:rPr lang="en-US" sz="2400" dirty="0" err="1" smtClean="0"/>
              <a:t>progetti</a:t>
            </a:r>
            <a:r>
              <a:rPr lang="en-US" sz="2400" dirty="0" smtClean="0"/>
              <a:t> </a:t>
            </a:r>
            <a:r>
              <a:rPr lang="en-US" sz="2400" dirty="0" err="1" smtClean="0"/>
              <a:t>richiedono</a:t>
            </a:r>
            <a:r>
              <a:rPr lang="en-US" sz="2400" dirty="0" smtClean="0"/>
              <a:t> </a:t>
            </a:r>
            <a:r>
              <a:rPr lang="en-US" sz="2400" dirty="0" err="1" smtClean="0"/>
              <a:t>almeno</a:t>
            </a:r>
            <a:r>
              <a:rPr lang="en-US" sz="2400" dirty="0" smtClean="0"/>
              <a:t> 10 </a:t>
            </a:r>
            <a:r>
              <a:rPr lang="en-US" sz="2400" dirty="0" err="1" smtClean="0"/>
              <a:t>anni</a:t>
            </a:r>
            <a:r>
              <a:rPr lang="en-US" sz="2400" dirty="0" smtClean="0"/>
              <a:t> per </a:t>
            </a:r>
            <a:r>
              <a:rPr lang="en-US" sz="2400" dirty="0" err="1" smtClean="0"/>
              <a:t>essere</a:t>
            </a:r>
            <a:r>
              <a:rPr lang="en-US" sz="2400" dirty="0" smtClean="0"/>
              <a:t> </a:t>
            </a:r>
            <a:r>
              <a:rPr lang="en-US" sz="2400" dirty="0" err="1" smtClean="0"/>
              <a:t>completati</a:t>
            </a:r>
            <a:r>
              <a:rPr lang="en-US" sz="2400" dirty="0" smtClean="0"/>
              <a:t> e </a:t>
            </a:r>
            <a:r>
              <a:rPr lang="en-US" sz="2400" dirty="0" err="1" smtClean="0"/>
              <a:t>finanziamenti</a:t>
            </a:r>
            <a:r>
              <a:rPr lang="en-US" sz="2400" dirty="0" smtClean="0"/>
              <a:t> </a:t>
            </a:r>
            <a:r>
              <a:rPr lang="en-US" sz="2400" dirty="0" err="1" smtClean="0"/>
              <a:t>dell’ordine</a:t>
            </a:r>
            <a:r>
              <a:rPr lang="en-US" sz="2400" dirty="0" smtClean="0"/>
              <a:t> del </a:t>
            </a:r>
            <a:r>
              <a:rPr lang="en-US" sz="2400" dirty="0" err="1" smtClean="0"/>
              <a:t>miliardo</a:t>
            </a:r>
            <a:r>
              <a:rPr lang="en-US" sz="2400" dirty="0" smtClean="0"/>
              <a:t> di Euro ...</a:t>
            </a:r>
            <a:endParaRPr lang="en-US" sz="2400" dirty="0"/>
          </a:p>
        </p:txBody>
      </p:sp>
      <p:sp>
        <p:nvSpPr>
          <p:cNvPr id="4" name="Title 1"/>
          <p:cNvSpPr>
            <a:spLocks noGrp="1"/>
          </p:cNvSpPr>
          <p:nvPr>
            <p:ph type="title"/>
          </p:nvPr>
        </p:nvSpPr>
        <p:spPr>
          <a:xfrm>
            <a:off x="0" y="0"/>
            <a:ext cx="9144000" cy="915126"/>
          </a:xfrm>
        </p:spPr>
        <p:style>
          <a:lnRef idx="1">
            <a:schemeClr val="accent6"/>
          </a:lnRef>
          <a:fillRef idx="2">
            <a:schemeClr val="accent6"/>
          </a:fillRef>
          <a:effectRef idx="1">
            <a:schemeClr val="accent6"/>
          </a:effectRef>
          <a:fontRef idx="minor">
            <a:schemeClr val="dk1"/>
          </a:fontRef>
        </p:style>
        <p:txBody>
          <a:bodyPr>
            <a:normAutofit/>
          </a:bodyPr>
          <a:lstStyle/>
          <a:p>
            <a:r>
              <a:rPr lang="en-US" sz="3600" dirty="0" err="1" smtClean="0"/>
              <a:t>Esperimenti</a:t>
            </a:r>
            <a:r>
              <a:rPr lang="en-US" sz="3600" dirty="0" smtClean="0"/>
              <a:t> Long Baseline di III </a:t>
            </a:r>
            <a:r>
              <a:rPr lang="en-US" sz="3600" dirty="0" err="1" smtClean="0"/>
              <a:t>generazione</a:t>
            </a:r>
            <a:endParaRPr lang="en-US" sz="3600" dirty="0"/>
          </a:p>
        </p:txBody>
      </p:sp>
      <p:cxnSp>
        <p:nvCxnSpPr>
          <p:cNvPr id="7" name="Straight Connector 6"/>
          <p:cNvCxnSpPr/>
          <p:nvPr/>
        </p:nvCxnSpPr>
        <p:spPr>
          <a:xfrm>
            <a:off x="7825707" y="2044906"/>
            <a:ext cx="19299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480051" y="2044906"/>
            <a:ext cx="19299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85416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8"/>
            <a:ext cx="8229600" cy="747712"/>
          </a:xfrm>
        </p:spPr>
        <p:txBody>
          <a:bodyPr>
            <a:normAutofit/>
          </a:bodyPr>
          <a:lstStyle/>
          <a:p>
            <a:r>
              <a:rPr lang="en-US" sz="3200" dirty="0" err="1" smtClean="0"/>
              <a:t>Premi</a:t>
            </a:r>
            <a:r>
              <a:rPr lang="en-US" sz="3200" dirty="0" smtClean="0"/>
              <a:t> Nobel </a:t>
            </a:r>
            <a:r>
              <a:rPr lang="en-US" sz="3200" dirty="0" err="1" smtClean="0"/>
              <a:t>alla</a:t>
            </a:r>
            <a:r>
              <a:rPr lang="en-US" sz="3200" dirty="0" smtClean="0"/>
              <a:t> </a:t>
            </a:r>
            <a:r>
              <a:rPr lang="en-US" sz="3200" dirty="0" err="1" smtClean="0"/>
              <a:t>fisica</a:t>
            </a:r>
            <a:r>
              <a:rPr lang="en-US" sz="3200" dirty="0" smtClean="0"/>
              <a:t> </a:t>
            </a:r>
            <a:r>
              <a:rPr lang="en-US" sz="3200" dirty="0" err="1" smtClean="0"/>
              <a:t>dei</a:t>
            </a:r>
            <a:r>
              <a:rPr lang="en-US" sz="3200" dirty="0" smtClean="0"/>
              <a:t> </a:t>
            </a:r>
            <a:r>
              <a:rPr lang="en-US" sz="3200" dirty="0" err="1" smtClean="0"/>
              <a:t>neutrini</a:t>
            </a:r>
            <a:endParaRPr lang="en-US" sz="3200" dirty="0"/>
          </a:p>
        </p:txBody>
      </p:sp>
      <p:sp>
        <p:nvSpPr>
          <p:cNvPr id="3" name="Content Placeholder 2"/>
          <p:cNvSpPr>
            <a:spLocks noGrp="1"/>
          </p:cNvSpPr>
          <p:nvPr>
            <p:ph idx="1"/>
          </p:nvPr>
        </p:nvSpPr>
        <p:spPr>
          <a:xfrm>
            <a:off x="457200" y="1600200"/>
            <a:ext cx="4114800" cy="4525963"/>
          </a:xfrm>
        </p:spPr>
        <p:txBody>
          <a:bodyPr>
            <a:normAutofit/>
          </a:bodyPr>
          <a:lstStyle/>
          <a:p>
            <a:pPr marL="0" indent="0">
              <a:buNone/>
            </a:pPr>
            <a:r>
              <a:rPr lang="en-US" sz="1800" b="1" dirty="0"/>
              <a:t>1995</a:t>
            </a:r>
            <a:r>
              <a:rPr lang="en-US" sz="1800" dirty="0"/>
              <a:t>: for the detection of the neutrino</a:t>
            </a:r>
          </a:p>
          <a:p>
            <a:pPr marL="0" indent="0">
              <a:buNone/>
            </a:pPr>
            <a:endParaRPr lang="en-US" sz="1800" dirty="0" smtClean="0"/>
          </a:p>
          <a:p>
            <a:pPr marL="0" indent="0">
              <a:buNone/>
            </a:pPr>
            <a:r>
              <a:rPr lang="en-US" sz="1800" b="1" dirty="0" smtClean="0"/>
              <a:t>1988</a:t>
            </a:r>
            <a:r>
              <a:rPr lang="en-US" sz="1800" dirty="0" smtClean="0"/>
              <a:t>: for </a:t>
            </a:r>
            <a:r>
              <a:rPr lang="en-US" sz="1800" dirty="0"/>
              <a:t>the neutrino beam method and the demonstration of the doublet structure of the leptons through the discovery of the </a:t>
            </a:r>
            <a:r>
              <a:rPr lang="en-US" sz="1800" dirty="0" err="1"/>
              <a:t>muon</a:t>
            </a:r>
            <a:r>
              <a:rPr lang="en-US" sz="1800" dirty="0"/>
              <a:t> </a:t>
            </a:r>
            <a:r>
              <a:rPr lang="en-US" sz="1800" dirty="0" smtClean="0"/>
              <a:t>neutrino</a:t>
            </a:r>
          </a:p>
          <a:p>
            <a:pPr marL="0" indent="0">
              <a:buNone/>
            </a:pPr>
            <a:endParaRPr lang="en-US" sz="1800" dirty="0" smtClean="0"/>
          </a:p>
          <a:p>
            <a:pPr marL="0" indent="0">
              <a:buNone/>
            </a:pPr>
            <a:r>
              <a:rPr lang="en-US" sz="1800" b="1" dirty="0" smtClean="0"/>
              <a:t>2002</a:t>
            </a:r>
            <a:r>
              <a:rPr lang="en-US" sz="1800" dirty="0"/>
              <a:t>: for pioneering contributions to astrophysics, in particular for the detection of cosmic </a:t>
            </a:r>
            <a:r>
              <a:rPr lang="en-US" sz="1800" dirty="0" smtClean="0"/>
              <a:t>neutrinos</a:t>
            </a:r>
          </a:p>
          <a:p>
            <a:pPr marL="0" indent="0">
              <a:buNone/>
            </a:pPr>
            <a:endParaRPr lang="en-US" sz="1800" dirty="0" smtClean="0"/>
          </a:p>
          <a:p>
            <a:pPr marL="0" indent="0">
              <a:buNone/>
            </a:pPr>
            <a:r>
              <a:rPr lang="en-US" sz="1800" b="1" dirty="0" smtClean="0"/>
              <a:t>2015</a:t>
            </a:r>
            <a:r>
              <a:rPr lang="en-US" sz="1800" dirty="0"/>
              <a:t>: for the discovery of neutrino oscillations, which shows that neutrinos have mass</a:t>
            </a:r>
            <a:endParaRPr lang="en-US" sz="1800" dirty="0" smtClean="0"/>
          </a:p>
          <a:p>
            <a:endParaRPr lang="en-US" sz="1800" dirty="0" smtClean="0"/>
          </a:p>
          <a:p>
            <a:endParaRPr lang="en-US" sz="1800" dirty="0"/>
          </a:p>
          <a:p>
            <a:pPr marL="0" indent="0">
              <a:buNone/>
            </a:pPr>
            <a:endParaRPr lang="en-US" sz="1800" dirty="0"/>
          </a:p>
        </p:txBody>
      </p:sp>
      <p:pic>
        <p:nvPicPr>
          <p:cNvPr id="4" name="Picture 3" descr="reines_postca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5476" y="1123700"/>
            <a:ext cx="763635" cy="1080000"/>
          </a:xfrm>
          <a:prstGeom prst="rect">
            <a:avLst/>
          </a:prstGeom>
        </p:spPr>
      </p:pic>
      <p:pic>
        <p:nvPicPr>
          <p:cNvPr id="5" name="Picture 4" descr="lederman_postcar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5999" y="2311400"/>
            <a:ext cx="763636" cy="1080000"/>
          </a:xfrm>
          <a:prstGeom prst="rect">
            <a:avLst/>
          </a:prstGeom>
        </p:spPr>
      </p:pic>
      <p:pic>
        <p:nvPicPr>
          <p:cNvPr id="6" name="Picture 5" descr="steinberger_postcar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2311400"/>
            <a:ext cx="763636" cy="1080000"/>
          </a:xfrm>
          <a:prstGeom prst="rect">
            <a:avLst/>
          </a:prstGeom>
        </p:spPr>
      </p:pic>
      <p:pic>
        <p:nvPicPr>
          <p:cNvPr id="7" name="Picture 6" descr="schwartz_postcar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2600" y="2311400"/>
            <a:ext cx="763636" cy="1080000"/>
          </a:xfrm>
          <a:prstGeom prst="rect">
            <a:avLst/>
          </a:prstGeom>
        </p:spPr>
      </p:pic>
      <p:pic>
        <p:nvPicPr>
          <p:cNvPr id="8" name="Picture 7" descr="davi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5476" y="3689350"/>
            <a:ext cx="774159" cy="1080000"/>
          </a:xfrm>
          <a:prstGeom prst="rect">
            <a:avLst/>
          </a:prstGeom>
        </p:spPr>
      </p:pic>
      <p:pic>
        <p:nvPicPr>
          <p:cNvPr id="9" name="Picture 8" descr="koshiba_postcar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8200" y="3689350"/>
            <a:ext cx="763636" cy="1080000"/>
          </a:xfrm>
          <a:prstGeom prst="rect">
            <a:avLst/>
          </a:prstGeom>
        </p:spPr>
      </p:pic>
      <p:pic>
        <p:nvPicPr>
          <p:cNvPr id="10" name="Picture 9" descr="kajita_postcard.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5476" y="5039813"/>
            <a:ext cx="763636" cy="1080000"/>
          </a:xfrm>
          <a:prstGeom prst="rect">
            <a:avLst/>
          </a:prstGeom>
        </p:spPr>
      </p:pic>
      <p:pic>
        <p:nvPicPr>
          <p:cNvPr id="11" name="Picture 10" descr="mcdonald_postcard.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18200" y="5039813"/>
            <a:ext cx="763636" cy="1080000"/>
          </a:xfrm>
          <a:prstGeom prst="rect">
            <a:avLst/>
          </a:prstGeom>
        </p:spPr>
      </p:pic>
      <p:sp>
        <p:nvSpPr>
          <p:cNvPr id="12" name="TextBox 11"/>
          <p:cNvSpPr txBox="1"/>
          <p:nvPr/>
        </p:nvSpPr>
        <p:spPr>
          <a:xfrm>
            <a:off x="5632450" y="1663700"/>
            <a:ext cx="1200150" cy="307777"/>
          </a:xfrm>
          <a:prstGeom prst="rect">
            <a:avLst/>
          </a:prstGeom>
          <a:noFill/>
        </p:spPr>
        <p:txBody>
          <a:bodyPr wrap="square" rtlCol="0">
            <a:spAutoFit/>
          </a:bodyPr>
          <a:lstStyle/>
          <a:p>
            <a:r>
              <a:rPr lang="en-US" sz="1400" dirty="0" smtClean="0"/>
              <a:t>Fred </a:t>
            </a:r>
            <a:r>
              <a:rPr lang="en-US" sz="1400" dirty="0" err="1" smtClean="0"/>
              <a:t>Reines</a:t>
            </a:r>
            <a:endParaRPr lang="en-US" sz="1400" dirty="0"/>
          </a:p>
        </p:txBody>
      </p:sp>
      <p:sp>
        <p:nvSpPr>
          <p:cNvPr id="13" name="TextBox 12"/>
          <p:cNvSpPr txBox="1"/>
          <p:nvPr/>
        </p:nvSpPr>
        <p:spPr>
          <a:xfrm>
            <a:off x="4701176" y="3318073"/>
            <a:ext cx="1200150" cy="307777"/>
          </a:xfrm>
          <a:prstGeom prst="rect">
            <a:avLst/>
          </a:prstGeom>
          <a:noFill/>
        </p:spPr>
        <p:txBody>
          <a:bodyPr wrap="square" rtlCol="0">
            <a:spAutoFit/>
          </a:bodyPr>
          <a:lstStyle/>
          <a:p>
            <a:r>
              <a:rPr lang="en-US" sz="1400" dirty="0" smtClean="0"/>
              <a:t>Lederman</a:t>
            </a:r>
            <a:endParaRPr lang="en-US" sz="1400" dirty="0"/>
          </a:p>
        </p:txBody>
      </p:sp>
      <p:sp>
        <p:nvSpPr>
          <p:cNvPr id="14" name="TextBox 13"/>
          <p:cNvSpPr txBox="1"/>
          <p:nvPr/>
        </p:nvSpPr>
        <p:spPr>
          <a:xfrm>
            <a:off x="5772150" y="3318073"/>
            <a:ext cx="1200150" cy="307777"/>
          </a:xfrm>
          <a:prstGeom prst="rect">
            <a:avLst/>
          </a:prstGeom>
          <a:noFill/>
        </p:spPr>
        <p:txBody>
          <a:bodyPr wrap="square" rtlCol="0">
            <a:spAutoFit/>
          </a:bodyPr>
          <a:lstStyle/>
          <a:p>
            <a:r>
              <a:rPr lang="en-US" sz="1400" dirty="0" err="1" smtClean="0"/>
              <a:t>Stainberger</a:t>
            </a:r>
            <a:endParaRPr lang="en-US" sz="1400" dirty="0"/>
          </a:p>
        </p:txBody>
      </p:sp>
      <p:sp>
        <p:nvSpPr>
          <p:cNvPr id="15" name="TextBox 14"/>
          <p:cNvSpPr txBox="1"/>
          <p:nvPr/>
        </p:nvSpPr>
        <p:spPr>
          <a:xfrm>
            <a:off x="6775450" y="3318073"/>
            <a:ext cx="1200150" cy="307777"/>
          </a:xfrm>
          <a:prstGeom prst="rect">
            <a:avLst/>
          </a:prstGeom>
          <a:noFill/>
        </p:spPr>
        <p:txBody>
          <a:bodyPr wrap="square" rtlCol="0">
            <a:spAutoFit/>
          </a:bodyPr>
          <a:lstStyle/>
          <a:p>
            <a:r>
              <a:rPr lang="en-US" sz="1400" dirty="0" smtClean="0"/>
              <a:t>Schwartz</a:t>
            </a:r>
            <a:endParaRPr lang="en-US" sz="1400" dirty="0"/>
          </a:p>
        </p:txBody>
      </p:sp>
      <p:sp>
        <p:nvSpPr>
          <p:cNvPr id="16" name="TextBox 15"/>
          <p:cNvSpPr txBox="1"/>
          <p:nvPr/>
        </p:nvSpPr>
        <p:spPr>
          <a:xfrm>
            <a:off x="4701176" y="4673996"/>
            <a:ext cx="1200150" cy="307777"/>
          </a:xfrm>
          <a:prstGeom prst="rect">
            <a:avLst/>
          </a:prstGeom>
          <a:noFill/>
        </p:spPr>
        <p:txBody>
          <a:bodyPr wrap="square" rtlCol="0">
            <a:spAutoFit/>
          </a:bodyPr>
          <a:lstStyle/>
          <a:p>
            <a:r>
              <a:rPr lang="en-US" sz="1400" dirty="0" smtClean="0"/>
              <a:t>Ray Davis</a:t>
            </a:r>
            <a:endParaRPr lang="en-US" sz="1400" dirty="0"/>
          </a:p>
        </p:txBody>
      </p:sp>
      <p:sp>
        <p:nvSpPr>
          <p:cNvPr id="17" name="TextBox 16"/>
          <p:cNvSpPr txBox="1"/>
          <p:nvPr/>
        </p:nvSpPr>
        <p:spPr>
          <a:xfrm>
            <a:off x="5822950" y="4693046"/>
            <a:ext cx="1200150" cy="307777"/>
          </a:xfrm>
          <a:prstGeom prst="rect">
            <a:avLst/>
          </a:prstGeom>
          <a:noFill/>
        </p:spPr>
        <p:txBody>
          <a:bodyPr wrap="square" rtlCol="0">
            <a:spAutoFit/>
          </a:bodyPr>
          <a:lstStyle/>
          <a:p>
            <a:r>
              <a:rPr lang="en-US" sz="1400" dirty="0" err="1" smtClean="0"/>
              <a:t>Koshiba</a:t>
            </a:r>
            <a:endParaRPr lang="en-US" sz="1400" dirty="0"/>
          </a:p>
        </p:txBody>
      </p:sp>
      <p:sp>
        <p:nvSpPr>
          <p:cNvPr id="18" name="TextBox 17"/>
          <p:cNvSpPr txBox="1"/>
          <p:nvPr/>
        </p:nvSpPr>
        <p:spPr>
          <a:xfrm>
            <a:off x="4744724" y="6049963"/>
            <a:ext cx="834388" cy="307777"/>
          </a:xfrm>
          <a:prstGeom prst="rect">
            <a:avLst/>
          </a:prstGeom>
          <a:noFill/>
        </p:spPr>
        <p:txBody>
          <a:bodyPr wrap="square" rtlCol="0">
            <a:spAutoFit/>
          </a:bodyPr>
          <a:lstStyle/>
          <a:p>
            <a:r>
              <a:rPr lang="en-US" sz="1400" dirty="0" err="1" smtClean="0"/>
              <a:t>Kajita</a:t>
            </a:r>
            <a:endParaRPr lang="en-US" sz="1400" dirty="0"/>
          </a:p>
        </p:txBody>
      </p:sp>
      <p:sp>
        <p:nvSpPr>
          <p:cNvPr id="19" name="TextBox 18"/>
          <p:cNvSpPr txBox="1"/>
          <p:nvPr/>
        </p:nvSpPr>
        <p:spPr>
          <a:xfrm>
            <a:off x="5829300" y="6053139"/>
            <a:ext cx="1003300" cy="307777"/>
          </a:xfrm>
          <a:prstGeom prst="rect">
            <a:avLst/>
          </a:prstGeom>
          <a:noFill/>
        </p:spPr>
        <p:txBody>
          <a:bodyPr wrap="square" rtlCol="0">
            <a:spAutoFit/>
          </a:bodyPr>
          <a:lstStyle/>
          <a:p>
            <a:r>
              <a:rPr lang="en-US" sz="1400" dirty="0" err="1" smtClean="0"/>
              <a:t>Mc</a:t>
            </a:r>
            <a:r>
              <a:rPr lang="en-US" sz="1400" dirty="0" smtClean="0"/>
              <a:t> Donald</a:t>
            </a:r>
            <a:endParaRPr lang="en-US" sz="1400" dirty="0"/>
          </a:p>
        </p:txBody>
      </p:sp>
      <p:sp>
        <p:nvSpPr>
          <p:cNvPr id="20" name="Right Arrow 19"/>
          <p:cNvSpPr/>
          <p:nvPr/>
        </p:nvSpPr>
        <p:spPr>
          <a:xfrm rot="2007308">
            <a:off x="133350" y="3562350"/>
            <a:ext cx="685800" cy="127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0" y="0"/>
            <a:ext cx="9144000" cy="883402"/>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it-IT" sz="3200" dirty="0" smtClean="0"/>
              <a:t>Premi Nobel ai Neutrini</a:t>
            </a:r>
            <a:endParaRPr lang="it-IT" sz="3200" dirty="0"/>
          </a:p>
        </p:txBody>
      </p:sp>
      <p:sp>
        <p:nvSpPr>
          <p:cNvPr id="22" name="Rounded Rectangle 21"/>
          <p:cNvSpPr/>
          <p:nvPr/>
        </p:nvSpPr>
        <p:spPr>
          <a:xfrm>
            <a:off x="476250" y="1549594"/>
            <a:ext cx="3725802" cy="481630"/>
          </a:xfrm>
          <a:prstGeom prst="roundRect">
            <a:avLst/>
          </a:prstGeom>
          <a:solidFill>
            <a:schemeClr val="accent1">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3" name="Rounded Rectangle 22"/>
          <p:cNvSpPr/>
          <p:nvPr/>
        </p:nvSpPr>
        <p:spPr>
          <a:xfrm>
            <a:off x="476250" y="2237437"/>
            <a:ext cx="4005008" cy="1234524"/>
          </a:xfrm>
          <a:prstGeom prst="roundRect">
            <a:avLst/>
          </a:prstGeom>
          <a:solidFill>
            <a:schemeClr val="accent1">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4" name="Rounded Rectangle 23"/>
          <p:cNvSpPr/>
          <p:nvPr/>
        </p:nvSpPr>
        <p:spPr>
          <a:xfrm>
            <a:off x="476250" y="3747719"/>
            <a:ext cx="3802584" cy="852201"/>
          </a:xfrm>
          <a:prstGeom prst="roundRect">
            <a:avLst/>
          </a:prstGeom>
          <a:solidFill>
            <a:schemeClr val="accent1">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5" name="Rounded Rectangle 24"/>
          <p:cNvSpPr/>
          <p:nvPr/>
        </p:nvSpPr>
        <p:spPr>
          <a:xfrm>
            <a:off x="476249" y="4981772"/>
            <a:ext cx="3886345" cy="958337"/>
          </a:xfrm>
          <a:prstGeom prst="roundRect">
            <a:avLst/>
          </a:prstGeom>
          <a:solidFill>
            <a:schemeClr val="accent1">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6" name="Right Arrow 25"/>
          <p:cNvSpPr/>
          <p:nvPr/>
        </p:nvSpPr>
        <p:spPr>
          <a:xfrm rot="2007308">
            <a:off x="114300" y="4629546"/>
            <a:ext cx="685800" cy="127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9746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Breakthrough Prize 2015</a:t>
            </a:r>
            <a:endParaRPr lang="en-US" dirty="0"/>
          </a:p>
        </p:txBody>
      </p:sp>
      <p:pic>
        <p:nvPicPr>
          <p:cNvPr id="4" name="Picture 3" descr="Breaktrhough Prize Neutrin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800" y="1955799"/>
            <a:ext cx="6606500" cy="4393579"/>
          </a:xfrm>
          <a:prstGeom prst="rect">
            <a:avLst/>
          </a:prstGeom>
        </p:spPr>
      </p:pic>
      <p:sp>
        <p:nvSpPr>
          <p:cNvPr id="5" name="Rounded Rectangle 4"/>
          <p:cNvSpPr/>
          <p:nvPr/>
        </p:nvSpPr>
        <p:spPr>
          <a:xfrm>
            <a:off x="1466850" y="2565398"/>
            <a:ext cx="1276350" cy="60325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K. Nishikawa</a:t>
            </a:r>
          </a:p>
          <a:p>
            <a:pPr algn="ctr"/>
            <a:r>
              <a:rPr lang="en-US" sz="1400" dirty="0" smtClean="0"/>
              <a:t>K2K &amp; T2K</a:t>
            </a:r>
            <a:endParaRPr lang="en-US" sz="1400" dirty="0"/>
          </a:p>
        </p:txBody>
      </p:sp>
      <p:sp>
        <p:nvSpPr>
          <p:cNvPr id="6" name="Rounded Rectangle 5"/>
          <p:cNvSpPr/>
          <p:nvPr/>
        </p:nvSpPr>
        <p:spPr>
          <a:xfrm>
            <a:off x="2368550" y="1962148"/>
            <a:ext cx="1276350" cy="60325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smtClean="0"/>
              <a:t>Atsuto</a:t>
            </a:r>
            <a:r>
              <a:rPr lang="en-US" sz="1400" dirty="0" smtClean="0"/>
              <a:t> Suzuki</a:t>
            </a:r>
          </a:p>
          <a:p>
            <a:pPr algn="ctr"/>
            <a:r>
              <a:rPr lang="en-US" sz="1400" dirty="0" err="1" smtClean="0"/>
              <a:t>Kamland</a:t>
            </a:r>
            <a:endParaRPr lang="en-US" sz="1400" dirty="0"/>
          </a:p>
        </p:txBody>
      </p:sp>
      <p:sp>
        <p:nvSpPr>
          <p:cNvPr id="7" name="Rounded Rectangle 6"/>
          <p:cNvSpPr/>
          <p:nvPr/>
        </p:nvSpPr>
        <p:spPr>
          <a:xfrm>
            <a:off x="4067175" y="1962148"/>
            <a:ext cx="1276350" cy="60325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smtClean="0"/>
              <a:t>Yifang</a:t>
            </a:r>
            <a:r>
              <a:rPr lang="en-US" sz="1400" dirty="0" smtClean="0"/>
              <a:t> Wang</a:t>
            </a:r>
          </a:p>
          <a:p>
            <a:pPr algn="ctr"/>
            <a:r>
              <a:rPr lang="en-US" sz="1400" dirty="0" err="1" smtClean="0"/>
              <a:t>Daya</a:t>
            </a:r>
            <a:r>
              <a:rPr lang="en-US" sz="1400" dirty="0" smtClean="0"/>
              <a:t> Bay</a:t>
            </a:r>
            <a:endParaRPr lang="en-US" sz="1400" dirty="0"/>
          </a:p>
        </p:txBody>
      </p:sp>
      <p:sp>
        <p:nvSpPr>
          <p:cNvPr id="8" name="Rounded Rectangle 7"/>
          <p:cNvSpPr/>
          <p:nvPr/>
        </p:nvSpPr>
        <p:spPr>
          <a:xfrm>
            <a:off x="3133725" y="2679696"/>
            <a:ext cx="1276350" cy="60325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smtClean="0"/>
              <a:t>Kam-Biu</a:t>
            </a:r>
            <a:r>
              <a:rPr lang="en-US" sz="1400" dirty="0" smtClean="0"/>
              <a:t> </a:t>
            </a:r>
            <a:r>
              <a:rPr lang="en-US" sz="1400" dirty="0" err="1" smtClean="0"/>
              <a:t>Luk</a:t>
            </a:r>
            <a:endParaRPr lang="en-US" sz="1400" dirty="0" smtClean="0"/>
          </a:p>
          <a:p>
            <a:pPr algn="ctr"/>
            <a:r>
              <a:rPr lang="en-US" sz="1400" dirty="0" err="1" smtClean="0"/>
              <a:t>Daya</a:t>
            </a:r>
            <a:r>
              <a:rPr lang="en-US" sz="1400" dirty="0" smtClean="0"/>
              <a:t> Bay</a:t>
            </a:r>
            <a:endParaRPr lang="en-US" sz="1400" dirty="0"/>
          </a:p>
        </p:txBody>
      </p:sp>
      <p:sp>
        <p:nvSpPr>
          <p:cNvPr id="9" name="Rounded Rectangle 8"/>
          <p:cNvSpPr/>
          <p:nvPr/>
        </p:nvSpPr>
        <p:spPr>
          <a:xfrm>
            <a:off x="4784725" y="2539996"/>
            <a:ext cx="1276350" cy="60325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Art McDonald</a:t>
            </a:r>
          </a:p>
          <a:p>
            <a:pPr algn="ctr"/>
            <a:r>
              <a:rPr lang="en-US" sz="1400" dirty="0" smtClean="0"/>
              <a:t>SNO</a:t>
            </a:r>
            <a:endParaRPr lang="en-US" sz="1400" dirty="0"/>
          </a:p>
        </p:txBody>
      </p:sp>
      <p:sp>
        <p:nvSpPr>
          <p:cNvPr id="10" name="Rounded Rectangle 9"/>
          <p:cNvSpPr/>
          <p:nvPr/>
        </p:nvSpPr>
        <p:spPr>
          <a:xfrm>
            <a:off x="5562600" y="1962148"/>
            <a:ext cx="1612900" cy="60325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smtClean="0"/>
              <a:t>Yoichiro</a:t>
            </a:r>
            <a:r>
              <a:rPr lang="en-US" sz="1400" dirty="0" smtClean="0"/>
              <a:t> Suzuki</a:t>
            </a:r>
          </a:p>
          <a:p>
            <a:pPr algn="ctr"/>
            <a:r>
              <a:rPr lang="en-US" sz="1400" dirty="0" smtClean="0"/>
              <a:t>Super-</a:t>
            </a:r>
            <a:r>
              <a:rPr lang="en-US" sz="1400" dirty="0" err="1" smtClean="0"/>
              <a:t>Kamiokande</a:t>
            </a:r>
            <a:endParaRPr lang="en-US" sz="1400" dirty="0" smtClean="0"/>
          </a:p>
        </p:txBody>
      </p:sp>
      <p:sp>
        <p:nvSpPr>
          <p:cNvPr id="11" name="Rounded Rectangle 10"/>
          <p:cNvSpPr/>
          <p:nvPr/>
        </p:nvSpPr>
        <p:spPr>
          <a:xfrm>
            <a:off x="6267450" y="2470148"/>
            <a:ext cx="1620837" cy="53975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smtClean="0"/>
              <a:t>Takaaki</a:t>
            </a:r>
            <a:r>
              <a:rPr lang="en-US" sz="1400" dirty="0" smtClean="0"/>
              <a:t> </a:t>
            </a:r>
            <a:r>
              <a:rPr lang="en-US" sz="1400" dirty="0" err="1" smtClean="0"/>
              <a:t>Kajita</a:t>
            </a:r>
            <a:endParaRPr lang="en-US" sz="1400" dirty="0" smtClean="0"/>
          </a:p>
          <a:p>
            <a:pPr algn="ctr"/>
            <a:r>
              <a:rPr lang="en-US" sz="1400" dirty="0" smtClean="0"/>
              <a:t>Super-</a:t>
            </a:r>
            <a:r>
              <a:rPr lang="en-US" sz="1400" dirty="0" err="1" smtClean="0"/>
              <a:t>Kamiokande</a:t>
            </a:r>
            <a:endParaRPr lang="en-US" sz="1400" dirty="0" smtClean="0"/>
          </a:p>
        </p:txBody>
      </p:sp>
    </p:spTree>
    <p:extLst>
      <p:ext uri="{BB962C8B-B14F-4D97-AF65-F5344CB8AC3E}">
        <p14:creationId xmlns:p14="http://schemas.microsoft.com/office/powerpoint/2010/main" val="3395635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06" y="-209405"/>
            <a:ext cx="9423206" cy="7067405"/>
          </a:xfrm>
          <a:prstGeom prst="rect">
            <a:avLst/>
          </a:prstGeom>
        </p:spPr>
      </p:pic>
      <p:sp>
        <p:nvSpPr>
          <p:cNvPr id="6" name="Rectangle 5"/>
          <p:cNvSpPr/>
          <p:nvPr/>
        </p:nvSpPr>
        <p:spPr>
          <a:xfrm>
            <a:off x="-279206" y="6589264"/>
            <a:ext cx="9423206" cy="26873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ctangle 6"/>
          <p:cNvSpPr/>
          <p:nvPr/>
        </p:nvSpPr>
        <p:spPr>
          <a:xfrm>
            <a:off x="-279206" y="5947090"/>
            <a:ext cx="6763768" cy="46166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it-IT" sz="2400" b="1" dirty="0"/>
              <a:t>P(</a:t>
            </a:r>
            <a:r>
              <a:rPr lang="el-GR" sz="2400" b="1" dirty="0"/>
              <a:t>ν</a:t>
            </a:r>
            <a:r>
              <a:rPr lang="it-IT" sz="2400" b="1" baseline="-25000" dirty="0"/>
              <a:t>e</a:t>
            </a:r>
            <a:r>
              <a:rPr lang="it-IT" sz="2400" b="1" dirty="0"/>
              <a:t> </a:t>
            </a:r>
            <a:r>
              <a:rPr lang="it-IT" sz="2400" b="1" dirty="0" smtClean="0"/>
              <a:t>- </a:t>
            </a:r>
            <a:r>
              <a:rPr lang="el-GR" sz="2400" b="1" dirty="0"/>
              <a:t>ν</a:t>
            </a:r>
            <a:r>
              <a:rPr lang="el-GR" sz="2400" b="1" baseline="-25000" dirty="0"/>
              <a:t>µ</a:t>
            </a:r>
            <a:r>
              <a:rPr lang="el-GR" sz="2400" b="1" dirty="0"/>
              <a:t>) = </a:t>
            </a:r>
            <a:r>
              <a:rPr lang="it-IT" sz="2400" b="1" dirty="0"/>
              <a:t>sin</a:t>
            </a:r>
            <a:r>
              <a:rPr lang="it-IT" sz="2400" b="1" baseline="30000" dirty="0"/>
              <a:t>2</a:t>
            </a:r>
            <a:r>
              <a:rPr lang="it-IT" sz="2400" b="1" dirty="0"/>
              <a:t> 2</a:t>
            </a:r>
            <a:r>
              <a:rPr lang="el-GR" sz="2400" b="1" dirty="0"/>
              <a:t>θ </a:t>
            </a:r>
            <a:r>
              <a:rPr lang="it-IT" sz="2400" b="1" dirty="0"/>
              <a:t>sin</a:t>
            </a:r>
            <a:r>
              <a:rPr lang="it-IT" sz="2400" b="1" baseline="30000" dirty="0"/>
              <a:t>2</a:t>
            </a:r>
            <a:r>
              <a:rPr lang="it-IT" sz="2400" b="1" dirty="0"/>
              <a:t> </a:t>
            </a:r>
            <a:r>
              <a:rPr lang="it-IT" sz="2400" b="1" dirty="0" smtClean="0"/>
              <a:t>(1.27∆</a:t>
            </a:r>
            <a:r>
              <a:rPr lang="it-IT" sz="2400" b="1" dirty="0" smtClean="0"/>
              <a:t>m</a:t>
            </a:r>
            <a:r>
              <a:rPr lang="it-IT" sz="2400" b="1" baseline="30000" dirty="0" smtClean="0"/>
              <a:t>2</a:t>
            </a:r>
            <a:r>
              <a:rPr lang="it-IT" sz="2400" b="1" dirty="0"/>
              <a:t> </a:t>
            </a:r>
            <a:r>
              <a:rPr lang="it-IT" sz="2400" b="1" dirty="0" smtClean="0"/>
              <a:t>[eV</a:t>
            </a:r>
            <a:r>
              <a:rPr lang="it-IT" sz="2400" b="1" baseline="30000" dirty="0" smtClean="0"/>
              <a:t>2</a:t>
            </a:r>
            <a:r>
              <a:rPr lang="it-IT" sz="2400" b="1" dirty="0" smtClean="0"/>
              <a:t>]L[km]/E[</a:t>
            </a:r>
            <a:r>
              <a:rPr lang="it-IT" sz="2400" b="1" dirty="0" err="1" smtClean="0"/>
              <a:t>GeV</a:t>
            </a:r>
            <a:r>
              <a:rPr lang="it-IT" sz="2400" b="1" dirty="0" smtClean="0"/>
              <a:t>])</a:t>
            </a:r>
            <a:endParaRPr lang="it-IT" sz="2400" b="1" dirty="0"/>
          </a:p>
        </p:txBody>
      </p:sp>
    </p:spTree>
    <p:extLst>
      <p:ext uri="{BB962C8B-B14F-4D97-AF65-F5344CB8AC3E}">
        <p14:creationId xmlns:p14="http://schemas.microsoft.com/office/powerpoint/2010/main" val="30029957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0283"/>
            <a:ext cx="7772400" cy="941765"/>
          </a:xfrm>
        </p:spPr>
        <p:style>
          <a:lnRef idx="1">
            <a:schemeClr val="accent6"/>
          </a:lnRef>
          <a:fillRef idx="2">
            <a:schemeClr val="accent6"/>
          </a:fillRef>
          <a:effectRef idx="1">
            <a:schemeClr val="accent6"/>
          </a:effectRef>
          <a:fontRef idx="minor">
            <a:schemeClr val="dk1"/>
          </a:fontRef>
        </p:style>
        <p:txBody>
          <a:bodyPr/>
          <a:lstStyle/>
          <a:p>
            <a:r>
              <a:rPr lang="en-US" dirty="0" smtClean="0"/>
              <a:t>Come “</a:t>
            </a:r>
            <a:r>
              <a:rPr lang="en-US" dirty="0" err="1" smtClean="0"/>
              <a:t>brucia</a:t>
            </a:r>
            <a:r>
              <a:rPr lang="en-US" dirty="0" smtClean="0"/>
              <a:t>” </a:t>
            </a:r>
            <a:r>
              <a:rPr lang="en-US" dirty="0" err="1" smtClean="0"/>
              <a:t>il</a:t>
            </a:r>
            <a:r>
              <a:rPr lang="en-US" dirty="0" smtClean="0"/>
              <a:t> Sole?</a:t>
            </a:r>
            <a:endParaRPr lang="en-US" dirty="0"/>
          </a:p>
        </p:txBody>
      </p:sp>
      <p:sp>
        <p:nvSpPr>
          <p:cNvPr id="3" name="Subtitle 2"/>
          <p:cNvSpPr>
            <a:spLocks noGrp="1"/>
          </p:cNvSpPr>
          <p:nvPr>
            <p:ph type="subTitle" idx="1"/>
          </p:nvPr>
        </p:nvSpPr>
        <p:spPr>
          <a:xfrm>
            <a:off x="1274838" y="1052914"/>
            <a:ext cx="6400800" cy="589038"/>
          </a:xfrm>
        </p:spPr>
        <p:txBody>
          <a:bodyPr>
            <a:normAutofit fontScale="85000" lnSpcReduction="10000"/>
          </a:bodyPr>
          <a:lstStyle/>
          <a:p>
            <a:r>
              <a:rPr lang="en-US" dirty="0" smtClean="0"/>
              <a:t>Lord Kelvin vs. Charles Darwin (1858-1860)</a:t>
            </a:r>
            <a:endParaRPr lang="en-US" dirty="0"/>
          </a:p>
        </p:txBody>
      </p:sp>
      <p:pic>
        <p:nvPicPr>
          <p:cNvPr id="4" name="Picture 3" descr="kelv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1929191"/>
            <a:ext cx="1587500" cy="2009775"/>
          </a:xfrm>
          <a:prstGeom prst="rect">
            <a:avLst/>
          </a:prstGeom>
        </p:spPr>
      </p:pic>
      <p:sp>
        <p:nvSpPr>
          <p:cNvPr id="5" name="TextBox 4"/>
          <p:cNvSpPr txBox="1"/>
          <p:nvPr/>
        </p:nvSpPr>
        <p:spPr>
          <a:xfrm>
            <a:off x="1983619" y="1550308"/>
            <a:ext cx="6652381" cy="2585323"/>
          </a:xfrm>
          <a:prstGeom prst="rect">
            <a:avLst/>
          </a:prstGeom>
          <a:solidFill>
            <a:schemeClr val="accent6">
              <a:lumMod val="40000"/>
              <a:lumOff val="60000"/>
            </a:schemeClr>
          </a:solidFill>
        </p:spPr>
        <p:txBody>
          <a:bodyPr wrap="square" rtlCol="0">
            <a:spAutoFit/>
          </a:bodyPr>
          <a:lstStyle/>
          <a:p>
            <a:r>
              <a:rPr lang="en-US" b="1" dirty="0" smtClean="0"/>
              <a:t>Lord Kelvin</a:t>
            </a:r>
            <a:r>
              <a:rPr lang="en-US" dirty="0" smtClean="0"/>
              <a:t>: </a:t>
            </a:r>
            <a:r>
              <a:rPr lang="en-US" dirty="0" err="1" smtClean="0"/>
              <a:t>bruciare</a:t>
            </a:r>
            <a:r>
              <a:rPr lang="en-US" dirty="0" smtClean="0"/>
              <a:t> </a:t>
            </a:r>
            <a:r>
              <a:rPr lang="en-US" dirty="0" err="1" smtClean="0"/>
              <a:t>carbone</a:t>
            </a:r>
            <a:r>
              <a:rPr lang="en-US" dirty="0" smtClean="0"/>
              <a:t> o </a:t>
            </a:r>
            <a:r>
              <a:rPr lang="en-US" dirty="0" err="1" smtClean="0"/>
              <a:t>idrogeno</a:t>
            </a:r>
            <a:r>
              <a:rPr lang="en-US" dirty="0" smtClean="0"/>
              <a:t> (2H+0-&gt;H</a:t>
            </a:r>
            <a:r>
              <a:rPr lang="en-US" baseline="-25000" dirty="0" smtClean="0"/>
              <a:t>2</a:t>
            </a:r>
            <a:r>
              <a:rPr lang="en-US" dirty="0" smtClean="0"/>
              <a:t>O) non </a:t>
            </a:r>
            <a:r>
              <a:rPr lang="en-US" dirty="0" err="1" smtClean="0"/>
              <a:t>è</a:t>
            </a:r>
            <a:r>
              <a:rPr lang="en-US" dirty="0" smtClean="0"/>
              <a:t> </a:t>
            </a:r>
            <a:r>
              <a:rPr lang="en-US" dirty="0" err="1" smtClean="0"/>
              <a:t>sufficiente</a:t>
            </a:r>
            <a:r>
              <a:rPr lang="en-US" dirty="0" smtClean="0"/>
              <a:t> per </a:t>
            </a:r>
            <a:r>
              <a:rPr lang="en-US" dirty="0" err="1" smtClean="0"/>
              <a:t>produrre</a:t>
            </a:r>
            <a:r>
              <a:rPr lang="en-US" dirty="0" smtClean="0"/>
              <a:t> </a:t>
            </a:r>
            <a:r>
              <a:rPr lang="en-US" dirty="0" err="1" smtClean="0"/>
              <a:t>tutto</a:t>
            </a:r>
            <a:r>
              <a:rPr lang="en-US" dirty="0" smtClean="0"/>
              <a:t> </a:t>
            </a:r>
            <a:r>
              <a:rPr lang="en-US" dirty="0" err="1" smtClean="0"/>
              <a:t>il</a:t>
            </a:r>
            <a:r>
              <a:rPr lang="en-US" dirty="0" smtClean="0"/>
              <a:t> </a:t>
            </a:r>
            <a:r>
              <a:rPr lang="en-US" dirty="0" err="1" smtClean="0"/>
              <a:t>calore</a:t>
            </a:r>
            <a:r>
              <a:rPr lang="en-US" dirty="0" smtClean="0"/>
              <a:t> </a:t>
            </a:r>
            <a:r>
              <a:rPr lang="en-US" dirty="0" err="1" smtClean="0"/>
              <a:t>che</a:t>
            </a:r>
            <a:r>
              <a:rPr lang="en-US" dirty="0" smtClean="0"/>
              <a:t> </a:t>
            </a:r>
            <a:r>
              <a:rPr lang="en-US" dirty="0" err="1" smtClean="0"/>
              <a:t>arriva</a:t>
            </a:r>
            <a:r>
              <a:rPr lang="en-US" dirty="0" smtClean="0"/>
              <a:t> </a:t>
            </a:r>
            <a:r>
              <a:rPr lang="en-US" dirty="0" err="1" smtClean="0"/>
              <a:t>sulla</a:t>
            </a:r>
            <a:r>
              <a:rPr lang="en-US" dirty="0" smtClean="0"/>
              <a:t> Terra </a:t>
            </a:r>
          </a:p>
          <a:p>
            <a:r>
              <a:rPr lang="en-US" dirty="0" err="1" smtClean="0"/>
              <a:t>Riscaldamento</a:t>
            </a:r>
            <a:r>
              <a:rPr lang="en-US" dirty="0" smtClean="0"/>
              <a:t> </a:t>
            </a:r>
            <a:r>
              <a:rPr lang="en-US" dirty="0" err="1" smtClean="0"/>
              <a:t>attraverso</a:t>
            </a:r>
            <a:r>
              <a:rPr lang="en-US" dirty="0" smtClean="0"/>
              <a:t> </a:t>
            </a:r>
            <a:r>
              <a:rPr lang="en-US" dirty="0" err="1" smtClean="0"/>
              <a:t>l’impatto</a:t>
            </a:r>
            <a:r>
              <a:rPr lang="en-US" dirty="0" smtClean="0"/>
              <a:t> di </a:t>
            </a:r>
            <a:r>
              <a:rPr lang="en-US" dirty="0" err="1" smtClean="0"/>
              <a:t>meteoriti</a:t>
            </a:r>
            <a:r>
              <a:rPr lang="en-US" dirty="0" smtClean="0"/>
              <a:t> (</a:t>
            </a:r>
            <a:r>
              <a:rPr lang="en-US" dirty="0" err="1" smtClean="0"/>
              <a:t>energia</a:t>
            </a:r>
            <a:r>
              <a:rPr lang="en-US" dirty="0" smtClean="0"/>
              <a:t> </a:t>
            </a:r>
            <a:r>
              <a:rPr lang="en-US" dirty="0" err="1" smtClean="0"/>
              <a:t>cinetica</a:t>
            </a:r>
            <a:r>
              <a:rPr lang="en-US" dirty="0" smtClean="0"/>
              <a:t> -&gt; </a:t>
            </a:r>
            <a:r>
              <a:rPr lang="en-US" dirty="0" err="1" smtClean="0"/>
              <a:t>calore</a:t>
            </a:r>
            <a:r>
              <a:rPr lang="en-US" dirty="0" smtClean="0"/>
              <a:t>) </a:t>
            </a:r>
            <a:r>
              <a:rPr lang="en-US" dirty="0" err="1" smtClean="0"/>
              <a:t>richiederebbe</a:t>
            </a:r>
            <a:r>
              <a:rPr lang="en-US" dirty="0" smtClean="0"/>
              <a:t> un </a:t>
            </a:r>
            <a:r>
              <a:rPr lang="en-US" dirty="0" err="1" smtClean="0"/>
              <a:t>aumento</a:t>
            </a:r>
            <a:r>
              <a:rPr lang="en-US" dirty="0" smtClean="0"/>
              <a:t> di </a:t>
            </a:r>
            <a:r>
              <a:rPr lang="en-US" dirty="0" err="1" smtClean="0"/>
              <a:t>massa</a:t>
            </a:r>
            <a:r>
              <a:rPr lang="en-US" dirty="0" smtClean="0"/>
              <a:t> </a:t>
            </a:r>
            <a:r>
              <a:rPr lang="en-US" dirty="0" err="1" smtClean="0"/>
              <a:t>spaventoso</a:t>
            </a:r>
            <a:r>
              <a:rPr lang="en-US" dirty="0" smtClean="0"/>
              <a:t> per </a:t>
            </a:r>
            <a:r>
              <a:rPr lang="en-US" dirty="0" err="1" smtClean="0"/>
              <a:t>generare</a:t>
            </a:r>
            <a:r>
              <a:rPr lang="en-US" dirty="0" smtClean="0"/>
              <a:t> </a:t>
            </a:r>
            <a:r>
              <a:rPr lang="en-US" dirty="0" err="1" smtClean="0"/>
              <a:t>l’energia</a:t>
            </a:r>
            <a:r>
              <a:rPr lang="en-US" dirty="0" smtClean="0"/>
              <a:t> </a:t>
            </a:r>
            <a:r>
              <a:rPr lang="en-US" dirty="0" err="1" smtClean="0"/>
              <a:t>richiesta</a:t>
            </a:r>
            <a:r>
              <a:rPr lang="en-US" dirty="0" smtClean="0"/>
              <a:t>.</a:t>
            </a:r>
          </a:p>
          <a:p>
            <a:r>
              <a:rPr lang="en-US" dirty="0" err="1" smtClean="0"/>
              <a:t>Miglior</a:t>
            </a:r>
            <a:r>
              <a:rPr lang="en-US" dirty="0" smtClean="0"/>
              <a:t> </a:t>
            </a:r>
            <a:r>
              <a:rPr lang="en-US" dirty="0" err="1" smtClean="0"/>
              <a:t>meccanismo</a:t>
            </a:r>
            <a:r>
              <a:rPr lang="en-US" dirty="0" smtClean="0"/>
              <a:t>: </a:t>
            </a:r>
            <a:r>
              <a:rPr lang="en-US" dirty="0" err="1" smtClean="0"/>
              <a:t>il</a:t>
            </a:r>
            <a:r>
              <a:rPr lang="en-US" dirty="0" smtClean="0"/>
              <a:t> </a:t>
            </a:r>
            <a:r>
              <a:rPr lang="en-US" dirty="0" err="1" smtClean="0"/>
              <a:t>collasso</a:t>
            </a:r>
            <a:r>
              <a:rPr lang="en-US" dirty="0" smtClean="0"/>
              <a:t> </a:t>
            </a:r>
            <a:r>
              <a:rPr lang="en-US" dirty="0" err="1" smtClean="0"/>
              <a:t>gravitazionale</a:t>
            </a:r>
            <a:r>
              <a:rPr lang="en-US" dirty="0" smtClean="0"/>
              <a:t> di </a:t>
            </a:r>
            <a:r>
              <a:rPr lang="en-US" dirty="0" err="1" smtClean="0"/>
              <a:t>una</a:t>
            </a:r>
            <a:r>
              <a:rPr lang="en-US" dirty="0" smtClean="0"/>
              <a:t> </a:t>
            </a:r>
            <a:r>
              <a:rPr lang="en-US" dirty="0" err="1" smtClean="0"/>
              <a:t>nuvola</a:t>
            </a:r>
            <a:r>
              <a:rPr lang="en-US" dirty="0" smtClean="0"/>
              <a:t> di gas ha </a:t>
            </a:r>
            <a:r>
              <a:rPr lang="en-US" dirty="0" err="1" smtClean="0"/>
              <a:t>portato</a:t>
            </a:r>
            <a:r>
              <a:rPr lang="en-US" dirty="0" smtClean="0"/>
              <a:t> </a:t>
            </a:r>
            <a:r>
              <a:rPr lang="en-US" dirty="0" err="1" smtClean="0"/>
              <a:t>alla</a:t>
            </a:r>
            <a:r>
              <a:rPr lang="en-US" dirty="0" smtClean="0"/>
              <a:t> </a:t>
            </a:r>
            <a:r>
              <a:rPr lang="en-US" dirty="0" err="1" smtClean="0"/>
              <a:t>trasformazione</a:t>
            </a:r>
            <a:r>
              <a:rPr lang="en-US" dirty="0" smtClean="0"/>
              <a:t> </a:t>
            </a:r>
            <a:r>
              <a:rPr lang="en-US" dirty="0" err="1" smtClean="0"/>
              <a:t>dell’energia</a:t>
            </a:r>
            <a:r>
              <a:rPr lang="en-US" dirty="0" smtClean="0"/>
              <a:t> </a:t>
            </a:r>
            <a:r>
              <a:rPr lang="en-US" dirty="0" err="1" smtClean="0"/>
              <a:t>potenziale</a:t>
            </a:r>
            <a:r>
              <a:rPr lang="en-US" dirty="0" smtClean="0"/>
              <a:t> </a:t>
            </a:r>
            <a:r>
              <a:rPr lang="en-US" dirty="0" err="1" smtClean="0"/>
              <a:t>gravitazionale</a:t>
            </a:r>
            <a:r>
              <a:rPr lang="en-US" dirty="0" smtClean="0"/>
              <a:t> in </a:t>
            </a:r>
            <a:r>
              <a:rPr lang="en-US" dirty="0" err="1" smtClean="0"/>
              <a:t>calore</a:t>
            </a:r>
            <a:r>
              <a:rPr lang="en-US" dirty="0" smtClean="0"/>
              <a:t>, dal tempo del </a:t>
            </a:r>
            <a:r>
              <a:rPr lang="en-US" dirty="0" err="1" smtClean="0"/>
              <a:t>collasso</a:t>
            </a:r>
            <a:r>
              <a:rPr lang="en-US" dirty="0" smtClean="0"/>
              <a:t> </a:t>
            </a:r>
            <a:r>
              <a:rPr lang="en-US" dirty="0" err="1" smtClean="0"/>
              <a:t>il</a:t>
            </a:r>
            <a:r>
              <a:rPr lang="en-US" dirty="0" smtClean="0"/>
              <a:t> sole </a:t>
            </a:r>
            <a:r>
              <a:rPr lang="en-US" dirty="0" err="1" smtClean="0"/>
              <a:t>si</a:t>
            </a:r>
            <a:r>
              <a:rPr lang="en-US" dirty="0" smtClean="0"/>
              <a:t> </a:t>
            </a:r>
            <a:r>
              <a:rPr lang="en-US" dirty="0" err="1" smtClean="0"/>
              <a:t>sta</a:t>
            </a:r>
            <a:r>
              <a:rPr lang="en-US" dirty="0" smtClean="0"/>
              <a:t> </a:t>
            </a:r>
            <a:r>
              <a:rPr lang="en-US" dirty="0" err="1" smtClean="0"/>
              <a:t>raffreddando</a:t>
            </a:r>
            <a:r>
              <a:rPr lang="en-US" dirty="0" smtClean="0"/>
              <a:t> -&gt;</a:t>
            </a:r>
          </a:p>
          <a:p>
            <a:r>
              <a:rPr lang="en-US" dirty="0" smtClean="0"/>
              <a:t> </a:t>
            </a:r>
            <a:r>
              <a:rPr lang="en-US" b="1" dirty="0" smtClean="0"/>
              <a:t>30 </a:t>
            </a:r>
            <a:r>
              <a:rPr lang="en-US" b="1" dirty="0" err="1" smtClean="0"/>
              <a:t>milioni</a:t>
            </a:r>
            <a:r>
              <a:rPr lang="en-US" b="1" dirty="0" smtClean="0"/>
              <a:t> di </a:t>
            </a:r>
            <a:r>
              <a:rPr lang="en-US" b="1" dirty="0" err="1" smtClean="0"/>
              <a:t>anni</a:t>
            </a:r>
            <a:endParaRPr lang="en-US" b="1" dirty="0"/>
          </a:p>
        </p:txBody>
      </p:sp>
      <p:pic>
        <p:nvPicPr>
          <p:cNvPr id="6" name="Picture 5" descr="charles_darwin_by_richmo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73" y="4423229"/>
            <a:ext cx="1824228" cy="1824228"/>
          </a:xfrm>
          <a:prstGeom prst="rect">
            <a:avLst/>
          </a:prstGeom>
        </p:spPr>
      </p:pic>
      <p:sp>
        <p:nvSpPr>
          <p:cNvPr id="7" name="TextBox 6"/>
          <p:cNvSpPr txBox="1"/>
          <p:nvPr/>
        </p:nvSpPr>
        <p:spPr>
          <a:xfrm>
            <a:off x="2146905" y="4423229"/>
            <a:ext cx="6706809" cy="2308324"/>
          </a:xfrm>
          <a:prstGeom prst="rect">
            <a:avLst/>
          </a:prstGeom>
          <a:solidFill>
            <a:schemeClr val="accent1">
              <a:lumMod val="40000"/>
              <a:lumOff val="60000"/>
            </a:schemeClr>
          </a:solidFill>
          <a:ln>
            <a:solidFill>
              <a:schemeClr val="accent1">
                <a:lumMod val="75000"/>
              </a:schemeClr>
            </a:solidFill>
          </a:ln>
        </p:spPr>
        <p:txBody>
          <a:bodyPr wrap="square" rtlCol="0">
            <a:spAutoFit/>
          </a:bodyPr>
          <a:lstStyle/>
          <a:p>
            <a:r>
              <a:rPr lang="en-US" b="1" dirty="0" smtClean="0"/>
              <a:t>Charles Darwin</a:t>
            </a:r>
            <a:r>
              <a:rPr lang="en-US" dirty="0" smtClean="0"/>
              <a:t>: </a:t>
            </a:r>
            <a:r>
              <a:rPr lang="en-US" dirty="0" err="1" smtClean="0"/>
              <a:t>l’evoluzione</a:t>
            </a:r>
            <a:r>
              <a:rPr lang="en-US" dirty="0" smtClean="0"/>
              <a:t> </a:t>
            </a:r>
            <a:r>
              <a:rPr lang="en-US" dirty="0" err="1" smtClean="0"/>
              <a:t>della</a:t>
            </a:r>
            <a:r>
              <a:rPr lang="en-US" dirty="0" smtClean="0"/>
              <a:t> specie </a:t>
            </a:r>
            <a:r>
              <a:rPr lang="en-US" dirty="0" err="1" smtClean="0"/>
              <a:t>richiede</a:t>
            </a:r>
            <a:r>
              <a:rPr lang="en-US" dirty="0" smtClean="0"/>
              <a:t> </a:t>
            </a:r>
            <a:r>
              <a:rPr lang="en-US" dirty="0" err="1" smtClean="0"/>
              <a:t>centinaia</a:t>
            </a:r>
            <a:r>
              <a:rPr lang="en-US" dirty="0" smtClean="0"/>
              <a:t> di </a:t>
            </a:r>
            <a:r>
              <a:rPr lang="en-US" dirty="0" err="1" smtClean="0"/>
              <a:t>milioni</a:t>
            </a:r>
            <a:r>
              <a:rPr lang="en-US" dirty="0" smtClean="0"/>
              <a:t> di </a:t>
            </a:r>
            <a:r>
              <a:rPr lang="en-US" dirty="0" err="1" smtClean="0"/>
              <a:t>anni</a:t>
            </a:r>
            <a:r>
              <a:rPr lang="en-US" dirty="0" smtClean="0"/>
              <a:t> per </a:t>
            </a:r>
            <a:r>
              <a:rPr lang="en-US" dirty="0" err="1" smtClean="0"/>
              <a:t>svilupparsi</a:t>
            </a:r>
            <a:r>
              <a:rPr lang="en-US" dirty="0" smtClean="0"/>
              <a:t>. </a:t>
            </a:r>
            <a:r>
              <a:rPr lang="en-US" dirty="0" err="1" smtClean="0"/>
              <a:t>Profondamente</a:t>
            </a:r>
            <a:r>
              <a:rPr lang="en-US" dirty="0" smtClean="0"/>
              <a:t> </a:t>
            </a:r>
            <a:r>
              <a:rPr lang="en-US" dirty="0" err="1" smtClean="0"/>
              <a:t>interessato</a:t>
            </a:r>
            <a:r>
              <a:rPr lang="en-US" dirty="0" smtClean="0"/>
              <a:t> dal </a:t>
            </a:r>
            <a:r>
              <a:rPr lang="en-US" dirty="0" err="1" smtClean="0"/>
              <a:t>problema</a:t>
            </a:r>
            <a:r>
              <a:rPr lang="en-US" dirty="0" smtClean="0"/>
              <a:t> </a:t>
            </a:r>
            <a:r>
              <a:rPr lang="en-US" dirty="0" err="1" smtClean="0"/>
              <a:t>si</a:t>
            </a:r>
            <a:r>
              <a:rPr lang="en-US" dirty="0" smtClean="0"/>
              <a:t> </a:t>
            </a:r>
            <a:r>
              <a:rPr lang="en-US" dirty="0" err="1" smtClean="0"/>
              <a:t>dedica</a:t>
            </a:r>
            <a:r>
              <a:rPr lang="en-US" dirty="0" smtClean="0"/>
              <a:t> a </a:t>
            </a:r>
            <a:r>
              <a:rPr lang="en-US" dirty="0" err="1" smtClean="0"/>
              <a:t>studi</a:t>
            </a:r>
            <a:r>
              <a:rPr lang="en-US" dirty="0" smtClean="0"/>
              <a:t> di </a:t>
            </a:r>
            <a:r>
              <a:rPr lang="en-US" dirty="0" err="1" smtClean="0"/>
              <a:t>geologia</a:t>
            </a:r>
            <a:r>
              <a:rPr lang="en-US" dirty="0" smtClean="0"/>
              <a:t> per </a:t>
            </a:r>
            <a:r>
              <a:rPr lang="en-US" dirty="0" err="1" smtClean="0"/>
              <a:t>poter</a:t>
            </a:r>
            <a:r>
              <a:rPr lang="en-US" dirty="0" smtClean="0"/>
              <a:t> </a:t>
            </a:r>
            <a:r>
              <a:rPr lang="en-US" dirty="0" err="1" smtClean="0"/>
              <a:t>stimare</a:t>
            </a:r>
            <a:r>
              <a:rPr lang="en-US" dirty="0" smtClean="0"/>
              <a:t> </a:t>
            </a:r>
            <a:r>
              <a:rPr lang="en-US" dirty="0" err="1" smtClean="0"/>
              <a:t>l’età</a:t>
            </a:r>
            <a:r>
              <a:rPr lang="en-US" dirty="0" smtClean="0"/>
              <a:t> </a:t>
            </a:r>
            <a:r>
              <a:rPr lang="en-US" dirty="0" err="1" smtClean="0"/>
              <a:t>della</a:t>
            </a:r>
            <a:r>
              <a:rPr lang="en-US" dirty="0" smtClean="0"/>
              <a:t> Terra (la </a:t>
            </a:r>
            <a:r>
              <a:rPr lang="en-US" dirty="0" err="1" smtClean="0"/>
              <a:t>corrosione</a:t>
            </a:r>
            <a:r>
              <a:rPr lang="en-US" dirty="0" smtClean="0"/>
              <a:t> del Weald, </a:t>
            </a:r>
            <a:r>
              <a:rPr lang="en-US" dirty="0" err="1" smtClean="0"/>
              <a:t>una</a:t>
            </a:r>
            <a:r>
              <a:rPr lang="en-US" dirty="0" smtClean="0"/>
              <a:t> </a:t>
            </a:r>
            <a:r>
              <a:rPr lang="en-US" dirty="0" err="1" smtClean="0"/>
              <a:t>vallata</a:t>
            </a:r>
            <a:r>
              <a:rPr lang="en-US" dirty="0" smtClean="0"/>
              <a:t> </a:t>
            </a:r>
            <a:r>
              <a:rPr lang="en-US" dirty="0" err="1" smtClean="0"/>
              <a:t>nel</a:t>
            </a:r>
            <a:r>
              <a:rPr lang="en-US" dirty="0" smtClean="0"/>
              <a:t> </a:t>
            </a:r>
            <a:r>
              <a:rPr lang="en-US" dirty="0" err="1" smtClean="0"/>
              <a:t>sud-est</a:t>
            </a:r>
            <a:r>
              <a:rPr lang="en-US" dirty="0" smtClean="0"/>
              <a:t> </a:t>
            </a:r>
            <a:r>
              <a:rPr lang="en-US" dirty="0" err="1" smtClean="0"/>
              <a:t>dell’Inghilterra</a:t>
            </a:r>
            <a:r>
              <a:rPr lang="en-US" dirty="0" smtClean="0"/>
              <a:t> </a:t>
            </a:r>
            <a:r>
              <a:rPr lang="en-US" dirty="0" err="1" smtClean="0"/>
              <a:t>richiederebbe</a:t>
            </a:r>
            <a:r>
              <a:rPr lang="en-US" dirty="0" smtClean="0"/>
              <a:t> </a:t>
            </a:r>
            <a:r>
              <a:rPr lang="en-US" dirty="0" err="1" smtClean="0"/>
              <a:t>almeno</a:t>
            </a:r>
            <a:r>
              <a:rPr lang="en-US" dirty="0" smtClean="0"/>
              <a:t> </a:t>
            </a:r>
            <a:r>
              <a:rPr lang="en-US" b="1" dirty="0" smtClean="0"/>
              <a:t>300 </a:t>
            </a:r>
            <a:r>
              <a:rPr lang="en-US" b="1" dirty="0" err="1" smtClean="0"/>
              <a:t>milioni</a:t>
            </a:r>
            <a:r>
              <a:rPr lang="en-US" b="1" dirty="0" smtClean="0"/>
              <a:t> di </a:t>
            </a:r>
            <a:r>
              <a:rPr lang="en-US" b="1" dirty="0" err="1" smtClean="0"/>
              <a:t>anni</a:t>
            </a:r>
            <a:r>
              <a:rPr lang="en-US" dirty="0" smtClean="0"/>
              <a:t>).</a:t>
            </a:r>
          </a:p>
          <a:p>
            <a:r>
              <a:rPr lang="en-US" dirty="0" smtClean="0"/>
              <a:t>Ma </a:t>
            </a:r>
            <a:r>
              <a:rPr lang="en-US" dirty="0" err="1" smtClean="0"/>
              <a:t>colpito</a:t>
            </a:r>
            <a:r>
              <a:rPr lang="en-US" dirty="0" smtClean="0"/>
              <a:t> </a:t>
            </a:r>
            <a:r>
              <a:rPr lang="en-US" dirty="0" err="1" smtClean="0"/>
              <a:t>dalla</a:t>
            </a:r>
            <a:r>
              <a:rPr lang="en-US" dirty="0" smtClean="0"/>
              <a:t> </a:t>
            </a:r>
            <a:r>
              <a:rPr lang="en-US" dirty="0" err="1" smtClean="0"/>
              <a:t>rigorosità</a:t>
            </a:r>
            <a:r>
              <a:rPr lang="en-US" dirty="0" smtClean="0"/>
              <a:t> </a:t>
            </a:r>
            <a:r>
              <a:rPr lang="en-US" dirty="0" err="1" smtClean="0"/>
              <a:t>delle</a:t>
            </a:r>
            <a:r>
              <a:rPr lang="en-US" dirty="0" smtClean="0"/>
              <a:t> </a:t>
            </a:r>
            <a:r>
              <a:rPr lang="en-US" dirty="0" err="1" smtClean="0"/>
              <a:t>argomentazioni</a:t>
            </a:r>
            <a:r>
              <a:rPr lang="en-US" dirty="0" smtClean="0"/>
              <a:t> di Kelvin </a:t>
            </a:r>
            <a:r>
              <a:rPr lang="en-US" dirty="0" err="1" smtClean="0"/>
              <a:t>ritira</a:t>
            </a:r>
            <a:r>
              <a:rPr lang="en-US" dirty="0" smtClean="0"/>
              <a:t> le sue </a:t>
            </a:r>
            <a:r>
              <a:rPr lang="en-US" dirty="0" err="1" smtClean="0"/>
              <a:t>tesi</a:t>
            </a:r>
            <a:r>
              <a:rPr lang="en-US" dirty="0" smtClean="0"/>
              <a:t> e </a:t>
            </a:r>
            <a:r>
              <a:rPr lang="en-US" dirty="0" err="1" smtClean="0"/>
              <a:t>toglie</a:t>
            </a:r>
            <a:r>
              <a:rPr lang="en-US" dirty="0" smtClean="0"/>
              <a:t> </a:t>
            </a:r>
            <a:r>
              <a:rPr lang="en-US" dirty="0" err="1" smtClean="0"/>
              <a:t>il</a:t>
            </a:r>
            <a:r>
              <a:rPr lang="en-US" dirty="0" smtClean="0"/>
              <a:t> </a:t>
            </a:r>
            <a:r>
              <a:rPr lang="en-US" dirty="0" err="1" smtClean="0"/>
              <a:t>capitolo</a:t>
            </a:r>
            <a:r>
              <a:rPr lang="en-US" dirty="0" smtClean="0"/>
              <a:t> </a:t>
            </a:r>
            <a:r>
              <a:rPr lang="en-US" dirty="0" err="1" smtClean="0"/>
              <a:t>sull’età</a:t>
            </a:r>
            <a:r>
              <a:rPr lang="en-US" dirty="0" smtClean="0"/>
              <a:t> </a:t>
            </a:r>
            <a:r>
              <a:rPr lang="en-US" dirty="0" err="1" smtClean="0"/>
              <a:t>della</a:t>
            </a:r>
            <a:r>
              <a:rPr lang="en-US" dirty="0" smtClean="0"/>
              <a:t> Terra (</a:t>
            </a:r>
            <a:r>
              <a:rPr lang="en-US" dirty="0" err="1" smtClean="0"/>
              <a:t>che</a:t>
            </a:r>
            <a:r>
              <a:rPr lang="en-US" dirty="0" smtClean="0"/>
              <a:t> non </a:t>
            </a:r>
            <a:r>
              <a:rPr lang="en-US" dirty="0" err="1" smtClean="0"/>
              <a:t>può</a:t>
            </a:r>
            <a:r>
              <a:rPr lang="en-US" dirty="0" smtClean="0"/>
              <a:t> </a:t>
            </a:r>
            <a:r>
              <a:rPr lang="en-US" dirty="0" err="1" smtClean="0"/>
              <a:t>che</a:t>
            </a:r>
            <a:r>
              <a:rPr lang="en-US" dirty="0" smtClean="0"/>
              <a:t> </a:t>
            </a:r>
            <a:r>
              <a:rPr lang="en-US" dirty="0" err="1" smtClean="0"/>
              <a:t>essersi</a:t>
            </a:r>
            <a:r>
              <a:rPr lang="en-US" dirty="0" smtClean="0"/>
              <a:t> </a:t>
            </a:r>
            <a:r>
              <a:rPr lang="en-US" dirty="0" err="1" smtClean="0"/>
              <a:t>formata</a:t>
            </a:r>
            <a:r>
              <a:rPr lang="en-US" dirty="0" smtClean="0"/>
              <a:t> </a:t>
            </a:r>
            <a:r>
              <a:rPr lang="en-US" dirty="0" err="1" smtClean="0"/>
              <a:t>dopo</a:t>
            </a:r>
            <a:r>
              <a:rPr lang="en-US" dirty="0" smtClean="0"/>
              <a:t> </a:t>
            </a:r>
            <a:r>
              <a:rPr lang="en-US" dirty="0" err="1" smtClean="0"/>
              <a:t>il</a:t>
            </a:r>
            <a:r>
              <a:rPr lang="en-US" dirty="0" smtClean="0"/>
              <a:t> Sole) </a:t>
            </a:r>
            <a:r>
              <a:rPr lang="en-US" dirty="0" err="1" smtClean="0"/>
              <a:t>dopo</a:t>
            </a:r>
            <a:r>
              <a:rPr lang="en-US" dirty="0" smtClean="0"/>
              <a:t> la prima </a:t>
            </a:r>
            <a:r>
              <a:rPr lang="en-US" dirty="0" err="1" smtClean="0"/>
              <a:t>edizione</a:t>
            </a:r>
            <a:r>
              <a:rPr lang="en-US" dirty="0" smtClean="0"/>
              <a:t> </a:t>
            </a:r>
            <a:r>
              <a:rPr lang="en-US" dirty="0" err="1" smtClean="0"/>
              <a:t>dell’Origine</a:t>
            </a:r>
            <a:r>
              <a:rPr lang="en-US" dirty="0" smtClean="0"/>
              <a:t> </a:t>
            </a:r>
            <a:r>
              <a:rPr lang="en-US" dirty="0" err="1" smtClean="0"/>
              <a:t>delle</a:t>
            </a:r>
            <a:r>
              <a:rPr lang="en-US" dirty="0" smtClean="0"/>
              <a:t> Specie.</a:t>
            </a:r>
            <a:endParaRPr lang="en-US" dirty="0"/>
          </a:p>
        </p:txBody>
      </p:sp>
    </p:spTree>
    <p:extLst>
      <p:ext uri="{BB962C8B-B14F-4D97-AF65-F5344CB8AC3E}">
        <p14:creationId xmlns:p14="http://schemas.microsoft.com/office/powerpoint/2010/main" val="22477525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16357</TotalTime>
  <Words>3497</Words>
  <Application>Microsoft Office PowerPoint</Application>
  <PresentationFormat>On-screen Show (4:3)</PresentationFormat>
  <Paragraphs>338</Paragraphs>
  <Slides>50</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Office Theme</vt:lpstr>
      <vt:lpstr>Equation</vt:lpstr>
      <vt:lpstr>PowerPoint Presentation</vt:lpstr>
      <vt:lpstr>Siamo pervasi dai neutrini</vt:lpstr>
      <vt:lpstr>Il Modello Standard</vt:lpstr>
      <vt:lpstr>Il Modello Standard</vt:lpstr>
      <vt:lpstr>PowerPoint Presentation</vt:lpstr>
      <vt:lpstr>Premi Nobel alla fisica dei neutrini</vt:lpstr>
      <vt:lpstr>Breakthrough Prize 2015</vt:lpstr>
      <vt:lpstr>PowerPoint Presentation</vt:lpstr>
      <vt:lpstr>Come “brucia” il Sole?</vt:lpstr>
      <vt:lpstr>100 anni dopo: fusione nucleare</vt:lpstr>
      <vt:lpstr>100 anni dopo: fusione nucleare</vt:lpstr>
      <vt:lpstr>Qualche altra notizia sul Sole</vt:lpstr>
      <vt:lpstr>Ray Davis e la rivelazione dei neutrini solari (1967-1999)</vt:lpstr>
      <vt:lpstr>I neutrini solari ci sono MA ...</vt:lpstr>
      <vt:lpstr>Bruno Maksimovič Pontecorvo (1913-1993)</vt:lpstr>
      <vt:lpstr>Oscillazioni di neutrini e neutrini solari</vt:lpstr>
      <vt:lpstr>L’esperimento Gallex ai Laboratori Nazionali del Gran Sasso</vt:lpstr>
      <vt:lpstr>Kamiokande (Giappone) 1986-1994</vt:lpstr>
      <vt:lpstr>PowerPoint Presentation</vt:lpstr>
      <vt:lpstr>PowerPoint Presentation</vt:lpstr>
      <vt:lpstr>SNO: Sudbury Mine, Canada</vt:lpstr>
      <vt:lpstr>6 mesi dopo la conferma di Kamland</vt:lpstr>
      <vt:lpstr>Ma le oscillazioni di neutrini erano state scoperte 4 anni prima (1998) in un altro contesto</vt:lpstr>
      <vt:lpstr>Stabilità della Materia</vt:lpstr>
      <vt:lpstr>Rivelazione sperimentale del proton decay</vt:lpstr>
      <vt:lpstr>Neutrini atmosferici</vt:lpstr>
      <vt:lpstr>Le prime anomalie</vt:lpstr>
      <vt:lpstr>SuperKamiokande</vt:lpstr>
      <vt:lpstr>PowerPoint Presentation</vt:lpstr>
      <vt:lpstr>18 anni di oscillazioni di neutrini</vt:lpstr>
      <vt:lpstr>MACRO, Gran Sasso</vt:lpstr>
      <vt:lpstr>Esperimenti Long Baseline (I generazione)</vt:lpstr>
      <vt:lpstr>PowerPoint Presentation</vt:lpstr>
      <vt:lpstr>Il progetto CNGS</vt:lpstr>
      <vt:lpstr>Il rivelatore Opera</vt:lpstr>
      <vt:lpstr>PowerPoint Presentation</vt:lpstr>
      <vt:lpstr>ICARUS T600 in LNGS Hall B</vt:lpstr>
      <vt:lpstr>PowerPoint Presentation</vt:lpstr>
      <vt:lpstr>PowerPoint Presentation</vt:lpstr>
      <vt:lpstr> Il progetto T2K</vt:lpstr>
      <vt:lpstr> sin22q13 ≈0.1</vt:lpstr>
      <vt:lpstr>PowerPoint Presentation</vt:lpstr>
      <vt:lpstr>PowerPoint Presentation</vt:lpstr>
      <vt:lpstr>Il progresso in q13</vt:lpstr>
      <vt:lpstr>The ultimate solar neutrino detector: Borexino al Gran Sasso</vt:lpstr>
      <vt:lpstr>GeoNeutrini</vt:lpstr>
      <vt:lpstr>What Next</vt:lpstr>
      <vt:lpstr>PowerPoint Presentation</vt:lpstr>
      <vt:lpstr>Asimmetria materia-antimateria nell’Universo</vt:lpstr>
      <vt:lpstr>Esperimenti Long Baseline di III generazione</vt:lpstr>
    </vt:vector>
  </TitlesOfParts>
  <Company>INFN - Sezione di Padova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Come “brucia” il Sole?</dc:title>
  <dc:creator>Mauro Mezzetto</dc:creator>
  <cp:lastModifiedBy>Sezione di Padova</cp:lastModifiedBy>
  <cp:revision>144</cp:revision>
  <dcterms:created xsi:type="dcterms:W3CDTF">2015-02-05T08:07:23Z</dcterms:created>
  <dcterms:modified xsi:type="dcterms:W3CDTF">2016-02-04T11:26:27Z</dcterms:modified>
</cp:coreProperties>
</file>