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05" r:id="rId2"/>
    <p:sldId id="310" r:id="rId3"/>
    <p:sldId id="309" r:id="rId4"/>
    <p:sldId id="338" r:id="rId5"/>
    <p:sldId id="256" r:id="rId6"/>
    <p:sldId id="313" r:id="rId7"/>
    <p:sldId id="289" r:id="rId8"/>
    <p:sldId id="290" r:id="rId9"/>
    <p:sldId id="291" r:id="rId10"/>
    <p:sldId id="293" r:id="rId11"/>
    <p:sldId id="307" r:id="rId12"/>
    <p:sldId id="306" r:id="rId13"/>
    <p:sldId id="308" r:id="rId14"/>
    <p:sldId id="299" r:id="rId15"/>
    <p:sldId id="316" r:id="rId16"/>
    <p:sldId id="295" r:id="rId17"/>
    <p:sldId id="300" r:id="rId18"/>
    <p:sldId id="297" r:id="rId19"/>
    <p:sldId id="311" r:id="rId20"/>
    <p:sldId id="335" r:id="rId21"/>
    <p:sldId id="312" r:id="rId22"/>
    <p:sldId id="315" r:id="rId23"/>
    <p:sldId id="317" r:id="rId24"/>
    <p:sldId id="337" r:id="rId25"/>
    <p:sldId id="354" r:id="rId26"/>
    <p:sldId id="340" r:id="rId27"/>
    <p:sldId id="341" r:id="rId28"/>
    <p:sldId id="342" r:id="rId29"/>
    <p:sldId id="343" r:id="rId30"/>
    <p:sldId id="350" r:id="rId31"/>
    <p:sldId id="351" r:id="rId32"/>
    <p:sldId id="352" r:id="rId33"/>
    <p:sldId id="353" r:id="rId34"/>
    <p:sldId id="344" r:id="rId35"/>
    <p:sldId id="345" r:id="rId36"/>
    <p:sldId id="346" r:id="rId37"/>
    <p:sldId id="347" r:id="rId38"/>
    <p:sldId id="348" r:id="rId39"/>
    <p:sldId id="349" r:id="rId40"/>
    <p:sldId id="303" r:id="rId41"/>
    <p:sldId id="327" r:id="rId42"/>
    <p:sldId id="328" r:id="rId43"/>
    <p:sldId id="32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4BA"/>
    <a:srgbClr val="A944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83" autoAdjust="0"/>
  </p:normalViewPr>
  <p:slideViewPr>
    <p:cSldViewPr snapToGrid="0" snapToObjects="1"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7C262-B2AC-4345-A3F0-E8DD5D5EB517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FF66-9AFA-594B-B727-7BECD4C6540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545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16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569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24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22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3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81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681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48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382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35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010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3E2F2-7756-5745-B99E-66FE8A8251C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A247F-93D8-0C4F-B30D-25EBD9F79DD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69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v.it/" TargetMode="External"/><Relationship Id="rId2" Type="http://schemas.openxmlformats.org/officeDocument/2006/relationships/hyperlink" Target="http://www.alilaguna.i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11515" y="14769"/>
            <a:ext cx="47324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lang="en-US" sz="2400" b="1" dirty="0">
                <a:solidFill>
                  <a:srgbClr val="FFFFFF"/>
                </a:solidFill>
                <a:latin typeface="Verdana"/>
                <a:cs typeface="Verdana"/>
              </a:rPr>
              <a:t>INFN proposal to host</a:t>
            </a:r>
            <a:endParaRPr lang="it-IT" sz="24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endParaRPr lang="it-IT" sz="24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Verdana"/>
                <a:cs typeface="Verdana"/>
              </a:rPr>
              <a:t>EPS-HEPP 2015 </a:t>
            </a:r>
            <a:endParaRPr lang="it-IT" sz="32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endParaRPr lang="it-IT" sz="24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Verdana"/>
                <a:cs typeface="Verdana"/>
              </a:rPr>
              <a:t>in  </a:t>
            </a:r>
            <a:r>
              <a:rPr lang="en-US" sz="3600" b="1" dirty="0" smtClean="0">
                <a:solidFill>
                  <a:schemeClr val="bg1"/>
                </a:solidFill>
                <a:latin typeface="Verdana"/>
                <a:cs typeface="Verdana"/>
              </a:rPr>
              <a:t>VENICE</a:t>
            </a:r>
            <a:endParaRPr lang="it-IT" sz="3600" dirty="0">
              <a:solidFill>
                <a:schemeClr val="bg1"/>
              </a:solidFill>
              <a:latin typeface="Verdana"/>
              <a:cs typeface="Verdana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5587" y="4991664"/>
            <a:ext cx="273253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Helvetica"/>
                <a:cs typeface="Helvetica"/>
              </a:rPr>
              <a:t>LIDO DI VENEZIA</a:t>
            </a:r>
          </a:p>
          <a:p>
            <a:pPr algn="ctr"/>
            <a:endParaRPr lang="en-US" sz="24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Helvetica"/>
                <a:cs typeface="Helvetica"/>
              </a:rPr>
              <a:t>9 – 15 July 2015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Venic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2371" y="8616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/>
                <a:cs typeface="Verdana"/>
              </a:rPr>
              <a:t>The INFN proposal to host</a:t>
            </a:r>
            <a:endParaRPr lang="it-IT" sz="20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endParaRPr lang="it-IT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Verdana"/>
                <a:cs typeface="Verdana"/>
              </a:rPr>
              <a:t>EPS-HEPP 2015 </a:t>
            </a:r>
            <a:endParaRPr lang="it-IT" sz="3600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Verdana"/>
                <a:cs typeface="Verdana"/>
              </a:rPr>
              <a:t> </a:t>
            </a:r>
            <a:endParaRPr lang="it-IT" dirty="0">
              <a:solidFill>
                <a:srgbClr val="FFFFFF"/>
              </a:solidFill>
              <a:latin typeface="Verdana"/>
              <a:cs typeface="Verdana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lang="en-US" b="1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VENICE</a:t>
            </a:r>
            <a:endParaRPr lang="it-IT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2371" y="532227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LIDO DI VENEZIA</a:t>
            </a:r>
          </a:p>
          <a:p>
            <a:pPr algn="ctr"/>
            <a:endParaRPr lang="en-US" sz="28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9 – 15 July 2015</a:t>
            </a:r>
          </a:p>
        </p:txBody>
      </p:sp>
    </p:spTree>
    <p:extLst>
      <p:ext uri="{BB962C8B-B14F-4D97-AF65-F5344CB8AC3E}">
        <p14:creationId xmlns:p14="http://schemas.microsoft.com/office/powerpoint/2010/main" xmlns="" val="31369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PARALLEL SESSIONS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7947"/>
            <a:ext cx="5936033" cy="3972452"/>
          </a:xfrm>
          <a:prstGeom prst="rect">
            <a:avLst/>
          </a:prstGeom>
        </p:spPr>
      </p:pic>
      <p:pic>
        <p:nvPicPr>
          <p:cNvPr id="12" name="Picture 11" descr="Laguna banchi scu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861" y="2801894"/>
            <a:ext cx="5408139" cy="4056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1345" y="3395284"/>
            <a:ext cx="3156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SALA LAGUNA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59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29615" cy="6848141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3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PARALLEL SESSIONS</a:t>
            </a:r>
            <a:endParaRPr lang="en-US" sz="37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 descr="pasinet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6232" y="2965950"/>
            <a:ext cx="5987768" cy="3892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7948"/>
            <a:ext cx="5450841" cy="3647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52582"/>
            <a:ext cx="3156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SALA MOSAICI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5913" y="5894034"/>
            <a:ext cx="3513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SALA PASINETTI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57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PARALLEL SESSIONS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" name="Picture 5" descr="sala delle Feste nu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946"/>
            <a:ext cx="9144000" cy="6121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349" y="5384174"/>
            <a:ext cx="41823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endParaRPr lang="en-US" sz="24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SALA DELLE FESTE</a:t>
            </a:r>
            <a:endParaRPr lang="en-US" sz="3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52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TECHNICAL SERVICES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024" y="1236372"/>
            <a:ext cx="88809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Video </a:t>
            </a:r>
            <a:r>
              <a:rPr lang="en-US" b="1" dirty="0">
                <a:latin typeface="Helvetica"/>
                <a:cs typeface="Helvetica"/>
              </a:rPr>
              <a:t>projections professional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Camera </a:t>
            </a:r>
            <a:r>
              <a:rPr lang="en-US" b="1" dirty="0">
                <a:latin typeface="Helvetica"/>
                <a:cs typeface="Helvetica"/>
              </a:rPr>
              <a:t>and video cameras with professional graphics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Systems </a:t>
            </a:r>
            <a:r>
              <a:rPr lang="en-US" b="1" dirty="0">
                <a:latin typeface="Helvetica"/>
                <a:cs typeface="Helvetica"/>
              </a:rPr>
              <a:t>for multiple projections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Traditional </a:t>
            </a:r>
            <a:r>
              <a:rPr lang="en-US" b="1" dirty="0">
                <a:latin typeface="Helvetica"/>
                <a:cs typeface="Helvetica"/>
              </a:rPr>
              <a:t>slide projectors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Plasma </a:t>
            </a:r>
            <a:r>
              <a:rPr lang="en-US" b="1" dirty="0">
                <a:latin typeface="Helvetica"/>
                <a:cs typeface="Helvetica"/>
              </a:rPr>
              <a:t>Monitor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Avid </a:t>
            </a:r>
            <a:r>
              <a:rPr lang="en-US" b="1" dirty="0">
                <a:latin typeface="Helvetica"/>
                <a:cs typeface="Helvetica"/>
              </a:rPr>
              <a:t>video editing system for post-production.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Sound </a:t>
            </a:r>
            <a:r>
              <a:rPr lang="en-US" b="1" dirty="0">
                <a:latin typeface="Helvetica"/>
                <a:cs typeface="Helvetica"/>
              </a:rPr>
              <a:t>systems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Recording </a:t>
            </a:r>
            <a:r>
              <a:rPr lang="en-US" b="1" dirty="0">
                <a:latin typeface="Helvetica"/>
                <a:cs typeface="Helvetica"/>
              </a:rPr>
              <a:t>Systems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DCN </a:t>
            </a:r>
            <a:r>
              <a:rPr lang="en-US" b="1" dirty="0">
                <a:latin typeface="Helvetica"/>
                <a:cs typeface="Helvetica"/>
              </a:rPr>
              <a:t>Conference System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Audio </a:t>
            </a:r>
            <a:r>
              <a:rPr lang="en-US" b="1" dirty="0">
                <a:latin typeface="Helvetica"/>
                <a:cs typeface="Helvetica"/>
              </a:rPr>
              <a:t>Mixer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Video </a:t>
            </a:r>
            <a:r>
              <a:rPr lang="en-US" b="1" dirty="0">
                <a:latin typeface="Helvetica"/>
                <a:cs typeface="Helvetica"/>
              </a:rPr>
              <a:t>Conferencing Systems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Illuminations </a:t>
            </a:r>
            <a:r>
              <a:rPr lang="en-US" b="1" dirty="0">
                <a:latin typeface="Helvetica"/>
                <a:cs typeface="Helvetica"/>
              </a:rPr>
              <a:t>spectacular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Vote </a:t>
            </a:r>
            <a:r>
              <a:rPr lang="en-US" b="1" dirty="0">
                <a:latin typeface="Helvetica"/>
                <a:cs typeface="Helvetica"/>
              </a:rPr>
              <a:t>wireless electronic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>
                <a:latin typeface="Helvetica"/>
                <a:cs typeface="Helvetica"/>
              </a:rPr>
              <a:t>Centers </a:t>
            </a:r>
            <a:r>
              <a:rPr lang="en-US" b="1" dirty="0">
                <a:latin typeface="Helvetica"/>
                <a:cs typeface="Helvetica"/>
              </a:rPr>
              <a:t>Slides and Systems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3024" y="1043189"/>
            <a:ext cx="888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Helvetica" pitchFamily="34" charset="0"/>
                <a:cs typeface="Helvetica" pitchFamily="34" charset="0"/>
              </a:rPr>
              <a:t>Designed</a:t>
            </a:r>
            <a:r>
              <a:rPr lang="it-IT" sz="2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it-IT" sz="2400" dirty="0" err="1" smtClean="0">
                <a:latin typeface="Helvetica" pitchFamily="34" charset="0"/>
                <a:cs typeface="Helvetica" pitchFamily="34" charset="0"/>
              </a:rPr>
              <a:t>to</a:t>
            </a:r>
            <a:r>
              <a:rPr lang="it-IT" sz="2400" dirty="0" smtClean="0">
                <a:latin typeface="Helvetica" pitchFamily="34" charset="0"/>
                <a:cs typeface="Helvetica" pitchFamily="34" charset="0"/>
              </a:rPr>
              <a:t> match the </a:t>
            </a:r>
            <a:r>
              <a:rPr lang="it-IT" sz="2400" dirty="0" err="1" smtClean="0">
                <a:latin typeface="Helvetica" pitchFamily="34" charset="0"/>
                <a:cs typeface="Helvetica" pitchFamily="34" charset="0"/>
              </a:rPr>
              <a:t>needs</a:t>
            </a:r>
            <a:r>
              <a:rPr lang="it-IT" sz="24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it-IT" sz="2400" dirty="0" err="1" smtClean="0">
                <a:latin typeface="Helvetica" pitchFamily="34" charset="0"/>
                <a:cs typeface="Helvetica" pitchFamily="34" charset="0"/>
              </a:rPr>
              <a:t>of</a:t>
            </a:r>
            <a:r>
              <a:rPr lang="it-IT" sz="2400" dirty="0" smtClean="0">
                <a:latin typeface="Helvetica" pitchFamily="34" charset="0"/>
                <a:cs typeface="Helvetica" pitchFamily="34" charset="0"/>
              </a:rPr>
              <a:t> a world leader film festival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491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ster sess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383"/>
          <a:stretch/>
        </p:blipFill>
        <p:spPr>
          <a:xfrm>
            <a:off x="0" y="767947"/>
            <a:ext cx="9144000" cy="454861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POSTER SESSION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26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SPONSORS AREA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13" y="813470"/>
            <a:ext cx="7920789" cy="52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14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4563" y="988380"/>
            <a:ext cx="5299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HOTELS at VENEZIA LIDO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8839365"/>
              </p:ext>
            </p:extLst>
          </p:nvPr>
        </p:nvGraphicFramePr>
        <p:xfrm>
          <a:off x="447675" y="1602354"/>
          <a:ext cx="8010525" cy="3153772"/>
        </p:xfrm>
        <a:graphic>
          <a:graphicData uri="http://schemas.openxmlformats.org/presentationml/2006/ole">
            <p:oleObj spid="_x0000_s2093" name="Worksheet" r:id="rId3" imgW="7305120" imgH="3227400" progId="Excel.Sheet.8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563402" y="4252845"/>
            <a:ext cx="789479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  <a:latin typeface="Arial"/>
              </a:rPr>
              <a:t>Hotels from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4 </a:t>
            </a:r>
            <a:r>
              <a:rPr lang="en-US" sz="2400" b="1" dirty="0">
                <a:solidFill>
                  <a:srgbClr val="000090"/>
                </a:solidFill>
                <a:latin typeface="Arial"/>
              </a:rPr>
              <a:t>to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2 </a:t>
            </a:r>
            <a:r>
              <a:rPr lang="en-US" sz="2400" b="1" dirty="0">
                <a:solidFill>
                  <a:srgbClr val="000090"/>
                </a:solidFill>
                <a:latin typeface="Arial"/>
              </a:rPr>
              <a:t>stars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have </a:t>
            </a:r>
            <a:r>
              <a:rPr lang="en-US" sz="2400" b="1" dirty="0">
                <a:solidFill>
                  <a:srgbClr val="000090"/>
                </a:solidFill>
                <a:latin typeface="Arial"/>
              </a:rPr>
              <a:t>already been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</a:rPr>
              <a:t>selected:</a:t>
            </a:r>
          </a:p>
          <a:p>
            <a:pPr lvl="2"/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4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stars:  ~ Euro 150 (single) - 175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</a:t>
            </a:r>
            <a:r>
              <a:rPr lang="en-US" sz="2000" b="1" dirty="0" err="1">
                <a:solidFill>
                  <a:srgbClr val="000090"/>
                </a:solidFill>
                <a:latin typeface="Arial"/>
              </a:rPr>
              <a:t>dus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)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-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 185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double)</a:t>
            </a:r>
          </a:p>
          <a:p>
            <a:pPr lvl="2"/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3 stars:  ~ Euro 110 (single) - 135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</a:t>
            </a:r>
            <a:r>
              <a:rPr lang="en-US" sz="2000" b="1" dirty="0" err="1">
                <a:solidFill>
                  <a:srgbClr val="000090"/>
                </a:solidFill>
                <a:latin typeface="Arial"/>
              </a:rPr>
              <a:t>dus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) - 145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(double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2"/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2 stars:  ~ Euro 95 (single) - 105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</a:t>
            </a:r>
            <a:r>
              <a:rPr lang="en-US" sz="2000" b="1" dirty="0" err="1">
                <a:solidFill>
                  <a:srgbClr val="000090"/>
                </a:solidFill>
                <a:latin typeface="Arial"/>
              </a:rPr>
              <a:t>dus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) - 115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(double) </a:t>
            </a:r>
            <a:endParaRPr lang="en-US" sz="2000" b="1" dirty="0" smtClean="0">
              <a:solidFill>
                <a:srgbClr val="000090"/>
              </a:solidFill>
              <a:latin typeface="Arial"/>
            </a:endParaRPr>
          </a:p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Breakfast 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and tax 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included</a:t>
            </a:r>
          </a:p>
          <a:p>
            <a:pPr algn="ctr"/>
            <a:endParaRPr lang="en-US" sz="2000" b="1" dirty="0" smtClean="0">
              <a:solidFill>
                <a:srgbClr val="800000"/>
              </a:solidFill>
              <a:latin typeface="Arial"/>
            </a:endParaRPr>
          </a:p>
          <a:p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At today 12 LIDO hotels are offering rooms at less than 100 Euro for July 2013 (under </a:t>
            </a:r>
            <a:r>
              <a:rPr lang="en-US" sz="2000" b="1" dirty="0" err="1" smtClean="0">
                <a:solidFill>
                  <a:srgbClr val="800000"/>
                </a:solidFill>
                <a:latin typeface="Arial"/>
              </a:rPr>
              <a:t>Tripadvisor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</a:rPr>
              <a:t>)</a:t>
            </a:r>
            <a:endParaRPr lang="en-US" sz="2000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THE ACCOMMODATION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37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794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DISTANCE FROM THE CONGRESS VENUE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2914295"/>
              </p:ext>
            </p:extLst>
          </p:nvPr>
        </p:nvGraphicFramePr>
        <p:xfrm>
          <a:off x="295296" y="1535174"/>
          <a:ext cx="4533268" cy="4797481"/>
        </p:xfrm>
        <a:graphic>
          <a:graphicData uri="http://schemas.openxmlformats.org/drawingml/2006/table">
            <a:tbl>
              <a:tblPr/>
              <a:tblGrid>
                <a:gridCol w="479568"/>
                <a:gridCol w="452422"/>
                <a:gridCol w="2343545"/>
                <a:gridCol w="1257733"/>
              </a:tblGrid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STARS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ROOMS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HOTEL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DISTANCE FROM THE CONGRESS VENUE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380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i="0" u="sng" strike="noStrike">
                          <a:effectLst/>
                          <a:latin typeface="Arial"/>
                        </a:rPr>
                        <a:t>HILTON MOLINO STUCKY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boat-giudecca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233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DANIELI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GRITTI PALACE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191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BAUER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195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S.CLEMENTE PALACE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048" marR="9048" marT="904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189</a:t>
                      </a:r>
                    </a:p>
                  </a:txBody>
                  <a:tcPr marL="9048" marR="9048" marT="904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EXCELSIOR</a:t>
                      </a:r>
                    </a:p>
                  </a:txBody>
                  <a:tcPr marL="9048" marR="9048" marT="904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117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LUNA BAGLIONI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BIASUTTI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i="0" u="sng" strike="noStrike">
                          <a:effectLst/>
                          <a:latin typeface="Arial"/>
                        </a:rPr>
                        <a:t>GRANDE ALBERGO AUSONIA E HUNGARIA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LE BOULEVARD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i="0" u="sng" strike="noStrike">
                          <a:effectLst/>
                          <a:latin typeface="Arial"/>
                        </a:rPr>
                        <a:t>QUATTRO FONTANE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PETIT PALAIS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PANORAMA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2 mins.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i="0" u="sng" strike="noStrike">
                          <a:effectLst/>
                          <a:latin typeface="Arial"/>
                        </a:rPr>
                        <a:t>RUSSO PALACE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mins.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VILLA MABAPA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mins.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1" i="0" u="sng" strike="noStrike">
                          <a:effectLst/>
                          <a:latin typeface="Arial"/>
                        </a:rPr>
                        <a:t>Viktoria Palace Hotel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VILLA LAGUNA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VILLA PANNONIA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EUROPA &amp; REGINA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CAVALLETTO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BONVECCHIATI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>
                          <a:effectLst/>
                          <a:latin typeface="Arial"/>
                        </a:rPr>
                        <a:t>Starhotel Splendid Venice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15 mins. by  boat-san marco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4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1" i="0" u="sng" strike="noStrike">
                          <a:effectLst/>
                          <a:latin typeface="Arial"/>
                        </a:rPr>
                        <a:t>MONACO GRAND CANAL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Arial"/>
                        </a:rPr>
                        <a:t>15 </a:t>
                      </a:r>
                      <a:r>
                        <a:rPr lang="en-US" sz="800" b="0" i="0" u="none" strike="noStrike" dirty="0" err="1">
                          <a:effectLst/>
                          <a:latin typeface="Arial"/>
                        </a:rPr>
                        <a:t>mins</a:t>
                      </a:r>
                      <a:r>
                        <a:rPr lang="en-US" sz="800" b="0" i="0" u="none" strike="noStrike" dirty="0">
                          <a:effectLst/>
                          <a:latin typeface="Arial"/>
                        </a:rPr>
                        <a:t>. by  boat-san </a:t>
                      </a:r>
                      <a:r>
                        <a:rPr lang="en-US" sz="800" b="0" i="0" u="none" strike="noStrike" dirty="0" err="1">
                          <a:effectLst/>
                          <a:latin typeface="Arial"/>
                        </a:rPr>
                        <a:t>marco</a:t>
                      </a:r>
                      <a:r>
                        <a:rPr lang="en-US" sz="800" b="0" i="0" u="none" strike="noStrike" dirty="0">
                          <a:effectLst/>
                          <a:latin typeface="Arial"/>
                        </a:rPr>
                        <a:t> area</a:t>
                      </a:r>
                    </a:p>
                  </a:txBody>
                  <a:tcPr marL="9048" marR="9048" marT="9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9423192"/>
              </p:ext>
            </p:extLst>
          </p:nvPr>
        </p:nvGraphicFramePr>
        <p:xfrm>
          <a:off x="4990993" y="1535174"/>
          <a:ext cx="3886201" cy="4652849"/>
        </p:xfrm>
        <a:graphic>
          <a:graphicData uri="http://schemas.openxmlformats.org/drawingml/2006/table">
            <a:tbl>
              <a:tblPr/>
              <a:tblGrid>
                <a:gridCol w="465993"/>
                <a:gridCol w="479047"/>
                <a:gridCol w="1719030"/>
                <a:gridCol w="1222131"/>
              </a:tblGrid>
              <a:tr h="218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STARS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ROOMS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HOTEL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DD0806"/>
                          </a:solidFill>
                          <a:effectLst/>
                          <a:latin typeface="Arial"/>
                        </a:rPr>
                        <a:t>DISTANCE FROM THE CONGRESS VENUE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sng" strike="noStrike">
                          <a:effectLst/>
                          <a:latin typeface="Arial"/>
                        </a:rPr>
                        <a:t>Ca' del Borgo e Ca' Alberti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sng" strike="noStrike">
                          <a:effectLst/>
                          <a:latin typeface="Arial"/>
                        </a:rPr>
                        <a:t>Hotel Sant'Elena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BYRON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 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LA MERIDIANA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RIGEL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DELLE PALME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PARCO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 sup.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EDERA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ATLANTA AUGUSTUS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BELVEDERE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GIARDINETTO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HELVETIA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RIVIERA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VENEZIA 2000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CIPRO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TIZIANA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b="1" i="0" u="sng" strike="noStrike">
                          <a:effectLst/>
                          <a:latin typeface="Arial"/>
                        </a:rPr>
                        <a:t>CA' del Moro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10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ORIO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BEATRICE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RIVAMARE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walking distance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CRISTALLO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REITER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SORRISO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STELLA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VILLA ALBERTINA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sng" strike="noStrike">
                          <a:effectLst/>
                          <a:latin typeface="Arial"/>
                        </a:rPr>
                        <a:t>LA PERGOLA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5 </a:t>
                      </a:r>
                      <a:r>
                        <a:rPr lang="en-US" sz="900" b="0" i="0" u="none" strike="noStrike" dirty="0" err="1">
                          <a:effectLst/>
                          <a:latin typeface="Arial"/>
                        </a:rPr>
                        <a:t>mins</a:t>
                      </a:r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GREEN HOUSE ALBERONI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15 mins by bus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GREEN HOUSE LAGUNA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813" marR="9813" marT="98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THE ACCOMMODATION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69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662" y="1790163"/>
            <a:ext cx="88449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University Residence Maria </a:t>
            </a:r>
            <a:r>
              <a:rPr lang="en-US" sz="2000" b="1" dirty="0" err="1" smtClean="0">
                <a:solidFill>
                  <a:srgbClr val="000090"/>
                </a:solidFill>
                <a:latin typeface="Arial"/>
              </a:rPr>
              <a:t>Ausiliatrice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(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</a:rPr>
              <a:t>Arsenale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- 12 minutes by boat)</a:t>
            </a:r>
            <a:endParaRPr lang="it-IT" sz="1600" b="1" dirty="0"/>
          </a:p>
          <a:p>
            <a:pPr marL="1257300" lvl="2" indent="-342900">
              <a:buFont typeface="Wingdings" charset="2"/>
              <a:buChar char="ü"/>
            </a:pP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5 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single rooms (45 Euro per night)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20 double rooms (35 Euro per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person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per night)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5 triple rooms (30 Euro per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person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per night)</a:t>
            </a:r>
          </a:p>
          <a:p>
            <a:pPr lvl="1"/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All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the rooms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h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ave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private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bathroom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lvl="1"/>
            <a:endParaRPr lang="it-IT" sz="20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Arial"/>
                <a:cs typeface="Arial"/>
              </a:rPr>
              <a:t>Collegio Navale </a:t>
            </a:r>
            <a:r>
              <a:rPr lang="it-IT" sz="2000" b="1" dirty="0" err="1" smtClean="0">
                <a:solidFill>
                  <a:srgbClr val="000090"/>
                </a:solidFill>
                <a:latin typeface="Arial"/>
                <a:cs typeface="Arial"/>
              </a:rPr>
              <a:t>Morosini</a:t>
            </a:r>
            <a:r>
              <a:rPr lang="it-IT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Arial"/>
                <a:cs typeface="Arial"/>
              </a:rPr>
              <a:t>(S. Elena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it-IT" sz="1600" b="1" dirty="0" smtClean="0">
                <a:solidFill>
                  <a:srgbClr val="FF0000"/>
                </a:solidFill>
                <a:latin typeface="Arial"/>
                <a:cs typeface="Arial"/>
              </a:rPr>
              <a:t> 5 minutes by boat)</a:t>
            </a:r>
            <a:endParaRPr lang="it-IT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57300" lvl="2" indent="-342900">
              <a:buFont typeface="Wingdings" charset="2"/>
              <a:buChar char="ü"/>
            </a:pP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40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beds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(50 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Euro per night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marL="1257300" lvl="2" indent="-342900">
              <a:buFont typeface="Wingdings" charset="2"/>
              <a:buChar char="ü"/>
            </a:pPr>
            <a:endParaRPr lang="it-IT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Arial"/>
                <a:cs typeface="Arial"/>
              </a:rPr>
              <a:t>Convitto Foscarini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Arial"/>
              </a:rPr>
              <a:t>Cannaregio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– 20 minutes by boat)</a:t>
            </a:r>
            <a:r>
              <a:rPr lang="it-IT" sz="2000" b="1" dirty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10 rooms with 4/5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beds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each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 (20 Euro per bed per night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marL="1257300" lvl="2" indent="-342900">
              <a:buFont typeface="Wingdings" charset="2"/>
              <a:buChar char="ü"/>
            </a:pPr>
            <a:endParaRPr lang="it-IT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it-IT" sz="2000" b="1" dirty="0" err="1">
                <a:solidFill>
                  <a:srgbClr val="000090"/>
                </a:solidFill>
                <a:latin typeface="Arial"/>
                <a:cs typeface="Arial"/>
              </a:rPr>
              <a:t>Bungalows</a:t>
            </a:r>
            <a:r>
              <a:rPr lang="it-IT" sz="2000" b="1" dirty="0">
                <a:solidFill>
                  <a:srgbClr val="000090"/>
                </a:solidFill>
                <a:latin typeface="Arial"/>
                <a:cs typeface="Arial"/>
              </a:rPr>
              <a:t> in the Lido Camping: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5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bungalows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 for 4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peoples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each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: (20 Euro per </a:t>
            </a:r>
            <a:r>
              <a:rPr lang="it-IT" b="1" dirty="0" err="1">
                <a:solidFill>
                  <a:srgbClr val="000090"/>
                </a:solidFill>
                <a:latin typeface="Arial"/>
                <a:cs typeface="Arial"/>
              </a:rPr>
              <a:t>person</a:t>
            </a:r>
            <a:r>
              <a:rPr lang="it-IT" b="1" dirty="0">
                <a:solidFill>
                  <a:srgbClr val="000090"/>
                </a:solidFill>
                <a:latin typeface="Arial"/>
                <a:cs typeface="Arial"/>
              </a:rPr>
              <a:t> per  night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marL="1257300" lvl="2" indent="-342900">
              <a:buFont typeface="Wingdings" charset="2"/>
              <a:buChar char="ü"/>
            </a:pP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Rent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of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tents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is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also</a:t>
            </a:r>
            <a:r>
              <a:rPr lang="it-IT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Arial"/>
                <a:cs typeface="Arial"/>
              </a:rPr>
              <a:t>possible</a:t>
            </a:r>
            <a:endParaRPr lang="it-IT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566" y="6191368"/>
            <a:ext cx="7979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 TOTAL OF 170 BEDS THAT COST LESS THAN 50 EURO EACH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1302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LOW COST 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SOLUTIONS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No better chance for a low cost visit of Venice than participating to EPS 2015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THE ACCOMMODATION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55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316" y="866358"/>
            <a:ext cx="8872330" cy="113877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n-US" sz="2000" b="1" dirty="0">
                <a:solidFill>
                  <a:srgbClr val="000090"/>
                </a:solidFill>
                <a:latin typeface="Arial"/>
              </a:rPr>
              <a:t>The fee is expected not to exceed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420 Euro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, assuming the registration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600 participants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. As </a:t>
            </a:r>
            <a:r>
              <a:rPr lang="en-US" sz="2000" b="1" dirty="0">
                <a:solidFill>
                  <a:srgbClr val="000090"/>
                </a:solidFill>
                <a:latin typeface="Arial"/>
              </a:rPr>
              <a:t>usual it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</a:rPr>
              <a:t>includes:</a:t>
            </a:r>
          </a:p>
          <a:p>
            <a:endParaRPr lang="en-US" sz="2000" b="1" dirty="0" smtClean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CONFERENCE FEE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4955894"/>
              </p:ext>
            </p:extLst>
          </p:nvPr>
        </p:nvGraphicFramePr>
        <p:xfrm>
          <a:off x="455134" y="2737937"/>
          <a:ext cx="8229599" cy="3507124"/>
        </p:xfrm>
        <a:graphic>
          <a:graphicData uri="http://schemas.openxmlformats.org/drawingml/2006/table">
            <a:tbl>
              <a:tblPr/>
              <a:tblGrid>
                <a:gridCol w="2269132"/>
                <a:gridCol w="966778"/>
                <a:gridCol w="1182506"/>
                <a:gridCol w="55929"/>
                <a:gridCol w="1685869"/>
                <a:gridCol w="878889"/>
                <a:gridCol w="1190496"/>
              </a:tblGrid>
              <a:tr h="2077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EXPENDITURE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INCOME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Structure rental and setting-up 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€ 80.000,00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effectLst/>
                          <a:latin typeface="Tahoma"/>
                        </a:rPr>
                        <a:t>Participants </a:t>
                      </a:r>
                      <a:r>
                        <a:rPr lang="en-US" sz="1300" b="0" i="0" u="none" strike="noStrike" dirty="0" smtClean="0">
                          <a:effectLst/>
                          <a:latin typeface="Tahoma"/>
                        </a:rPr>
                        <a:t>fees</a:t>
                      </a:r>
                      <a:endParaRPr lang="en-US" sz="1300" b="0" i="0" u="none" strike="noStrike" dirty="0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effectLst/>
                          <a:latin typeface="Tahoma"/>
                        </a:rPr>
                        <a:t>600 </a:t>
                      </a:r>
                      <a:r>
                        <a:rPr lang="en-US" sz="1300" b="0" i="0" u="none" strike="noStrike" dirty="0" err="1" smtClean="0">
                          <a:effectLst/>
                          <a:latin typeface="Tahoma"/>
                        </a:rPr>
                        <a:t>pax</a:t>
                      </a:r>
                      <a:endParaRPr lang="en-US" sz="1300" b="0" i="0" u="none" strike="noStrike" dirty="0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€ 252.000,00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Technical equipment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€ 14.304,00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da-DK" sz="1300" b="0" i="0" u="none" strike="noStrike">
                          <a:effectLst/>
                          <a:latin typeface="Tahoma"/>
                        </a:rPr>
                        <a:t>Poster sessions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€ 4.500,00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300" b="0" i="0" u="none" strike="noStrike">
                          <a:effectLst/>
                          <a:latin typeface="Tahoma"/>
                        </a:rPr>
                        <a:t>INFN contribution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€ 30.000,00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Subtotal 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€ 98.804,00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Padova University contribution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€ 10.000,00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Subtotal + VAT 21%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€ 119.552,84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Sponsorships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€ 20.000,00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effectLst/>
                          <a:latin typeface="Tahoma"/>
                        </a:rPr>
                        <a:t>Social concert (included VAT)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€ 10.000,00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Other costs (included EPS fee)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€ 47.000,00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Variable costs (included VAT)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€ 133.760,00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F9FF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TOTAL EXPENDITURE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€ 310.312,84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TOTAL INCOME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€ 312.000,00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</a:tr>
              <a:tr h="199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effectLst/>
                        <a:latin typeface="Tahoma"/>
                      </a:endParaRP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300" b="0" i="0" u="none" strike="noStrike">
                          <a:effectLst/>
                          <a:latin typeface="Tahoma"/>
                        </a:rPr>
                        <a:t>Surplus</a:t>
                      </a:r>
                    </a:p>
                  </a:txBody>
                  <a:tcPr marL="7990" marR="7990" marT="79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effectLst/>
                          <a:latin typeface="Tahoma"/>
                        </a:rPr>
                        <a:t>€ 1.687,16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7990" marR="7990" marT="799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4105" y="1694869"/>
            <a:ext cx="8849896" cy="2031325"/>
          </a:xfrm>
          <a:prstGeom prst="rect">
            <a:avLst/>
          </a:prstGeom>
          <a:noFill/>
        </p:spPr>
        <p:txBody>
          <a:bodyPr wrap="square" numCol="2" spcCol="180000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</a:rPr>
              <a:t>conference 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venue and facilities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</a:rPr>
              <a:t>Proceedings</a:t>
            </a:r>
            <a:endParaRPr lang="en-US" b="1" dirty="0">
              <a:solidFill>
                <a:srgbClr val="00009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</a:rPr>
              <a:t>coffee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-</a:t>
            </a:r>
            <a:r>
              <a:rPr lang="en-US" b="1" dirty="0" smtClean="0">
                <a:solidFill>
                  <a:srgbClr val="000090"/>
                </a:solidFill>
                <a:latin typeface="Arial"/>
              </a:rPr>
              <a:t>breaks</a:t>
            </a:r>
          </a:p>
          <a:p>
            <a:endParaRPr lang="en-US" b="1" dirty="0" smtClean="0">
              <a:solidFill>
                <a:srgbClr val="000090"/>
              </a:solidFill>
              <a:latin typeface="Arial"/>
            </a:endParaRPr>
          </a:p>
          <a:p>
            <a:endParaRPr lang="en-US" b="1" dirty="0" smtClean="0">
              <a:solidFill>
                <a:srgbClr val="00009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9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009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w</a:t>
            </a:r>
            <a:r>
              <a:rPr lang="en-US" b="1" dirty="0" smtClean="0">
                <a:solidFill>
                  <a:srgbClr val="000090"/>
                </a:solidFill>
                <a:latin typeface="Arial"/>
              </a:rPr>
              <a:t>elcome party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</a:rPr>
              <a:t>social 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dinner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90"/>
                </a:solidFill>
                <a:latin typeface="Arial"/>
              </a:rPr>
              <a:t>logistic 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support for accommodation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923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794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THE INFN BID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152" y="2021983"/>
            <a:ext cx="8762847" cy="488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INFN hosted EPS the last time in 1985 (Bari)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The past two editions had the candidature of INFN Rome.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This time the INFN candidature is taken by: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INFN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Padova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endParaRPr lang="en-US" sz="2000" b="1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INFN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Laboratori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Nazionali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di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Frascati</a:t>
            </a:r>
            <a:endParaRPr lang="en-US" sz="2000" b="1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University </a:t>
            </a:r>
            <a:r>
              <a:rPr lang="en-US" sz="2000" b="1" dirty="0">
                <a:solidFill>
                  <a:srgbClr val="000090"/>
                </a:solidFill>
                <a:latin typeface="Arial Black"/>
                <a:cs typeface="Arial Black"/>
              </a:rPr>
              <a:t>of </a:t>
            </a:r>
            <a:r>
              <a:rPr lang="en-US" sz="2000" b="1" dirty="0" err="1" smtClean="0">
                <a:solidFill>
                  <a:srgbClr val="000090"/>
                </a:solidFill>
                <a:latin typeface="Arial Black"/>
                <a:cs typeface="Arial Black"/>
              </a:rPr>
              <a:t>Padova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 - Department </a:t>
            </a:r>
            <a:r>
              <a:rPr lang="en-US" sz="2000" b="1" dirty="0">
                <a:solidFill>
                  <a:srgbClr val="000090"/>
                </a:solidFill>
                <a:latin typeface="Arial Black"/>
                <a:cs typeface="Arial Black"/>
              </a:rPr>
              <a:t>of Physics &amp; Astronomy "Galileo </a:t>
            </a:r>
            <a:r>
              <a:rPr lang="en-US" sz="2000" b="1" dirty="0" err="1">
                <a:solidFill>
                  <a:srgbClr val="000090"/>
                </a:solidFill>
                <a:latin typeface="Arial Black"/>
                <a:cs typeface="Arial Black"/>
              </a:rPr>
              <a:t>Galilei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”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Full support of INFN</a:t>
            </a:r>
            <a:endParaRPr lang="en-US" sz="2000" b="1" dirty="0" smtClean="0">
              <a:solidFill>
                <a:srgbClr val="000090"/>
              </a:solidFill>
              <a:latin typeface="Arial Black"/>
              <a:cs typeface="Arial Black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Direct 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and full control </a:t>
            </a:r>
            <a:r>
              <a:rPr lang="en-US" sz="2000" b="1" dirty="0">
                <a:solidFill>
                  <a:srgbClr val="000090"/>
                </a:solidFill>
                <a:latin typeface="Arial Black"/>
                <a:cs typeface="Arial Black"/>
              </a:rPr>
              <a:t>of the web-site, 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registrations, booking and financial </a:t>
            </a:r>
            <a:r>
              <a:rPr lang="en-US" sz="2000" b="1" dirty="0" smtClean="0">
                <a:solidFill>
                  <a:srgbClr val="000090"/>
                </a:solidFill>
                <a:latin typeface="Arial Black"/>
                <a:cs typeface="Arial Black"/>
              </a:rPr>
              <a:t>management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33375" y="940158"/>
            <a:ext cx="2550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Venice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is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 a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great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place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for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 a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conference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pPr algn="r"/>
            <a:r>
              <a:rPr lang="it-IT" i="1" dirty="0" smtClean="0">
                <a:latin typeface="Helvetica" pitchFamily="34" charset="0"/>
                <a:cs typeface="Helvetica" pitchFamily="34" charset="0"/>
              </a:rPr>
              <a:t>         F. </a:t>
            </a:r>
            <a:r>
              <a:rPr lang="it-IT" i="1" dirty="0" err="1" smtClean="0">
                <a:latin typeface="Helvetica" pitchFamily="34" charset="0"/>
                <a:cs typeface="Helvetica" pitchFamily="34" charset="0"/>
              </a:rPr>
              <a:t>Reines</a:t>
            </a:r>
            <a:r>
              <a:rPr lang="it-IT" i="1" dirty="0" smtClean="0">
                <a:latin typeface="Helvetica" pitchFamily="34" charset="0"/>
                <a:cs typeface="Helvetica" pitchFamily="34" charset="0"/>
              </a:rPr>
              <a:t>, 1992</a:t>
            </a:r>
            <a:endParaRPr lang="it-IT" i="1" dirty="0" smtClean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81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7846"/>
            <a:ext cx="9144000" cy="6740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1049710"/>
              </p:ext>
            </p:extLst>
          </p:nvPr>
        </p:nvGraphicFramePr>
        <p:xfrm>
          <a:off x="314238" y="117846"/>
          <a:ext cx="8445149" cy="6649013"/>
        </p:xfrm>
        <a:graphic>
          <a:graphicData uri="http://schemas.openxmlformats.org/drawingml/2006/table">
            <a:tbl>
              <a:tblPr/>
              <a:tblGrid>
                <a:gridCol w="286900"/>
                <a:gridCol w="3134883"/>
                <a:gridCol w="1019782"/>
                <a:gridCol w="45036"/>
                <a:gridCol w="3143411"/>
                <a:gridCol w="815137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Verdana"/>
                        </a:rPr>
                        <a:t>BUDGET EPS HEP 2015 IN EURO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23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EXPENDITURE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INCOME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239">
                <a:tc rowSpan="33"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FIXED COSTS</a:t>
                      </a:r>
                    </a:p>
                  </a:txBody>
                  <a:tcPr marL="2689" marR="2689" marT="2689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STRUCTURE RENTAL AND SETTING-UP (VAT 21%)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REGISTRATION FEES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90"/>
                        </a:solidFill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PALAZZO DEL CASINO': Parallel Sessions </a:t>
                      </a:r>
                      <a:r>
                        <a:rPr lang="en-US" sz="800" b="1" i="0" u="none" strike="noStrike" dirty="0" smtClean="0">
                          <a:effectLst/>
                          <a:latin typeface="Verdana"/>
                        </a:rPr>
                        <a:t>(</a:t>
                      </a:r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1st, 2nd and 3rd day) + Gala dinner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Verdana"/>
                        </a:rPr>
                        <a:t>CONFERENCE FEES (420 EURO PER PERSON)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€ 252.000,00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 dirty="0" smtClean="0">
                          <a:effectLst/>
                          <a:latin typeface="Verdana"/>
                        </a:rPr>
                        <a:t>Meeting rooms for </a:t>
                      </a:r>
                      <a:r>
                        <a:rPr lang="it-IT" sz="800" b="0" i="0" u="none" strike="noStrike" dirty="0" err="1" smtClean="0">
                          <a:effectLst/>
                          <a:latin typeface="Verdana"/>
                        </a:rPr>
                        <a:t>parallels</a:t>
                      </a:r>
                      <a:r>
                        <a:rPr lang="it-IT" sz="800" b="0" i="0" u="none" strike="noStrike" dirty="0" smtClean="0">
                          <a:effectLst/>
                          <a:latin typeface="Verdana"/>
                        </a:rPr>
                        <a:t> sessions</a:t>
                      </a:r>
                      <a:endParaRPr lang="it-IT" sz="800" b="0" i="0" u="none" strike="noStrike" dirty="0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4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Verdana"/>
                        </a:rPr>
                        <a:t>Area for registration, standing buffets, other meeting rooms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€ 33.000,00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INFN CONTRIBUTION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€ 30.000,00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PALAZZO DEL CINEMA: Plenary Sessions (5th, 6th and 7th day)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Sala Grande (1036 pax): 9000 euro *3 days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€ 27.000,00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PADOVA UNIVERSITY CONTRIBUTION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€ 10.000,00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SETTING UP: audio and video equipment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Verdana"/>
                        </a:rPr>
                        <a:t> Costs for rooms setting up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€ 20.000,00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SPONSORSHIPS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€ 20.000,00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POSTER SESSION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100 poster-holders double side (45,00 euro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€ 4.500,00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TECHNICAL EQUIPMENT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50 connections  2kw in Sala Grande (80 euros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50 connections  2kw in Sala Perla (80 euros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2 distribution boards 40 kw (750 euros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€ 1.500,00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effectLst/>
                          <a:latin typeface="Verdana"/>
                        </a:rPr>
                        <a:t>1 distribution board 20 kw (400 euro)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INCOME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€ 312.000,00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377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Electricians and firefighters (32 euro/hour) Compulsory (1 +1 *12hour*6days)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€ 2.304,00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Roll-off container rental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800" b="0" i="0" u="none" strike="noStrike">
                          <a:effectLst/>
                          <a:latin typeface="Verdana"/>
                        </a:rPr>
                        <a:t>2 Analog Telephone Lines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€ 300,00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Internal Sign 100x200 with map of the buildings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€ 200,00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SURPLUS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 € 1.687,16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External Sign 130x250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800" b="0" i="0" u="none" strike="noStrike">
                          <a:effectLst/>
                          <a:latin typeface="Verdana"/>
                        </a:rPr>
                        <a:t>Secretariat Sign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€ 50,00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3 Banners  50x100  50euro each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€ 150,00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SUBTOTAL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€ 98.804,00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Number of participants considered: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SUBTOTAL INCLUDED VAT 21%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€ 119.552,84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SOCIAL CONCERT (VAT Included)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Cost for artists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SOCIAL CONCERT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OTHER COSTS (VAT Included)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EPS FEE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€ 30.000,00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PROCEEDINGS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€ 9.000,00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INVITED SPEAKERS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€ 8.000,00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OTHER COSTS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€ 47.000,00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TOTAL FIXED COSTS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 € 176.552,84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rowSpan="13"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VARIABLE COSTS</a:t>
                      </a:r>
                    </a:p>
                  </a:txBody>
                  <a:tcPr marL="2689" marR="2689" marT="2689" marB="0" vert="vert2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TRAVEL AGENCY FOR ADMINISTRATIVE SUPPORT 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Verdana"/>
                        </a:rPr>
                        <a:t>REGISTRATION (18,00 EURO * PERSON)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€ 10.800,00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TRAVEL AGENCY SUPPORT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€ 10.800,00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OTHER COSTS (included VAT)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Conference bag and gadget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€ 9.000,00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OTHER COSTS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€ 9.000,00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90"/>
                          </a:solidFill>
                          <a:effectLst/>
                          <a:latin typeface="Verdana"/>
                        </a:rPr>
                        <a:t>CATERING EXCLUDING LUNCHES (VAT 10%)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Social Dinner (#pax *80 euro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€ 48.000,00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Dinner for prize winners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€ 4.000,00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Coffee break (12 cb * 6,00 euro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€ 43.200,00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Welcome cocktail (#pax * 14,00 euro each)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 € 8.400,00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CATERING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€ 103.600,00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TOTAL CATERING INCLUDED VAT 10%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effectLst/>
                          <a:latin typeface="Verdana"/>
                        </a:rPr>
                        <a:t> € 113.960,00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TOTAL VARIABLE COSTS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 € 133.760,00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23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TOTAL EXPENDITURE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effectLst/>
                          <a:latin typeface="Verdana"/>
                        </a:rPr>
                        <a:t> € 310.312,84 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Verdana"/>
                      </a:endParaRPr>
                    </a:p>
                  </a:txBody>
                  <a:tcPr marL="2689" marR="2689" marT="26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855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662" y="1062958"/>
            <a:ext cx="88449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Forms of Financial and Logistic Supports from various Bodies are being pursued.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i.e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Helvetica"/>
                <a:cs typeface="Helvetica"/>
              </a:rPr>
              <a:t>:</a:t>
            </a:r>
          </a:p>
          <a:p>
            <a:endParaRPr lang="en-US" sz="2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CONFERENCE FINANCIAL SUPPORT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7031893"/>
              </p:ext>
            </p:extLst>
          </p:nvPr>
        </p:nvGraphicFramePr>
        <p:xfrm>
          <a:off x="1158995" y="1918223"/>
          <a:ext cx="6096000" cy="20595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80900"/>
                <a:gridCol w="2215100"/>
              </a:tblGrid>
              <a:tr h="51488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INFN contribution</a:t>
                      </a:r>
                      <a:endParaRPr lang="en-US" sz="2000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30000 Euro</a:t>
                      </a:r>
                      <a:endParaRPr lang="en-US" sz="2000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51488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Padova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 University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10000 Euro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51488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Commercial Sponsorship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20000 Euro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51488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TOTAL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60000 Euro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3999" y="4317545"/>
            <a:ext cx="8529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Depending on the general budget of the event, some supports for deserving students will be </a:t>
            </a:r>
            <a:r>
              <a:rPr lang="en-US" sz="2000" b="1" dirty="0" smtClean="0">
                <a:solidFill>
                  <a:srgbClr val="000090"/>
                </a:solidFill>
                <a:latin typeface="Helvetica"/>
                <a:cs typeface="Helvetica"/>
              </a:rPr>
              <a:t>considered.</a:t>
            </a:r>
            <a:endParaRPr lang="en-US" sz="2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2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WELCOME PARTY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8" name="Picture 7" descr="terrazza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947"/>
            <a:ext cx="9144000" cy="6121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053" y="5673271"/>
            <a:ext cx="899694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The WELCOME PARTY will </a:t>
            </a:r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take place on Thursday </a:t>
            </a:r>
            <a:endParaRPr lang="en-US" sz="2400" b="1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afternoon</a:t>
            </a:r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, July 9</a:t>
            </a:r>
            <a:r>
              <a:rPr lang="en-US" sz="2400" b="1" baseline="30000" dirty="0">
                <a:solidFill>
                  <a:schemeClr val="bg1"/>
                </a:solidFill>
                <a:latin typeface="Helvetica"/>
                <a:cs typeface="Helvetica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Helvetica"/>
                <a:cs typeface="Helvetica"/>
              </a:rPr>
              <a:t>, i</a:t>
            </a:r>
            <a:r>
              <a:rPr lang="en-US" sz="2400" b="1" dirty="0" smtClean="0">
                <a:solidFill>
                  <a:schemeClr val="bg1"/>
                </a:solidFill>
                <a:latin typeface="Helvetica"/>
                <a:cs typeface="Helvetica"/>
              </a:rPr>
              <a:t>n the Terrace of Palazzo del Cinema.</a:t>
            </a:r>
            <a:endParaRPr lang="it-IT" sz="2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0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CONFERENCE DINNER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gala_sala_lagu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97" b="1881"/>
          <a:stretch/>
        </p:blipFill>
        <p:spPr>
          <a:xfrm>
            <a:off x="0" y="767947"/>
            <a:ext cx="9159440" cy="5342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Helvetica"/>
                <a:cs typeface="Helvetica"/>
              </a:rPr>
              <a:t>The </a:t>
            </a:r>
            <a:r>
              <a:rPr lang="en-US" sz="2000" b="1" dirty="0" smtClean="0">
                <a:solidFill>
                  <a:schemeClr val="bg1"/>
                </a:solidFill>
                <a:latin typeface="Arial Black"/>
                <a:cs typeface="Arial Black"/>
              </a:rPr>
              <a:t>CONFERENCE DINNER 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will </a:t>
            </a:r>
            <a:r>
              <a:rPr lang="en-US" sz="2000" b="1" dirty="0">
                <a:solidFill>
                  <a:schemeClr val="bg1"/>
                </a:solidFill>
                <a:latin typeface="Helvetica"/>
                <a:cs typeface="Helvetica"/>
              </a:rPr>
              <a:t>take place at “</a:t>
            </a:r>
            <a:r>
              <a:rPr lang="en-US" sz="2000" b="1" dirty="0" err="1">
                <a:solidFill>
                  <a:schemeClr val="bg1"/>
                </a:solidFill>
                <a:latin typeface="Helvetica"/>
                <a:cs typeface="Helvetica"/>
              </a:rPr>
              <a:t>Casinò</a:t>
            </a:r>
            <a:r>
              <a:rPr lang="en-US" sz="2000" b="1" dirty="0">
                <a:solidFill>
                  <a:schemeClr val="bg1"/>
                </a:solidFill>
                <a:latin typeface="Helvetica"/>
                <a:cs typeface="Helvetica"/>
              </a:rPr>
              <a:t> Laguna Lights”. Typical Italian finest foods and wines will be served at tables, as the Italian courtesy tradition dictates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endParaRPr lang="en-US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61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THE DATES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01403"/>
            <a:ext cx="926431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First option (preferred)</a:t>
            </a:r>
          </a:p>
          <a:p>
            <a:r>
              <a:rPr lang="en-US" sz="2800" dirty="0">
                <a:latin typeface="Helvetica"/>
                <a:cs typeface="Helvetica"/>
              </a:rPr>
              <a:t>	</a:t>
            </a:r>
            <a:r>
              <a:rPr lang="en-US" sz="2800" dirty="0" smtClean="0">
                <a:latin typeface="Helvetica"/>
                <a:cs typeface="Helvetica"/>
              </a:rPr>
              <a:t>From Thursday</a:t>
            </a:r>
            <a:r>
              <a:rPr lang="en-US" sz="2800" b="1" dirty="0" smtClean="0">
                <a:latin typeface="Helvetica"/>
                <a:cs typeface="Helvetica"/>
              </a:rPr>
              <a:t> 9 July </a:t>
            </a:r>
            <a:r>
              <a:rPr lang="en-US" sz="2800" dirty="0" smtClean="0">
                <a:latin typeface="Helvetica"/>
                <a:cs typeface="Helvetica"/>
              </a:rPr>
              <a:t>to Wednesday </a:t>
            </a:r>
            <a:r>
              <a:rPr lang="en-US" sz="2800" b="1" dirty="0" smtClean="0">
                <a:latin typeface="Helvetica"/>
                <a:cs typeface="Helvetica"/>
              </a:rPr>
              <a:t>15 July 2015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Second option</a:t>
            </a:r>
            <a:endParaRPr lang="en-US" sz="2600" dirty="0" smtClean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From </a:t>
            </a:r>
            <a:r>
              <a:rPr lang="en-US" sz="2600" dirty="0">
                <a:latin typeface="Helvetica"/>
                <a:cs typeface="Helvetica"/>
              </a:rPr>
              <a:t>Thursday</a:t>
            </a:r>
            <a:r>
              <a:rPr lang="en-US" sz="2600" b="1" dirty="0">
                <a:latin typeface="Helvetica"/>
                <a:cs typeface="Helvetica"/>
              </a:rPr>
              <a:t> </a:t>
            </a:r>
            <a:r>
              <a:rPr lang="en-US" sz="2600" b="1" dirty="0" smtClean="0">
                <a:latin typeface="Helvetica"/>
                <a:cs typeface="Helvetica"/>
              </a:rPr>
              <a:t>2 </a:t>
            </a:r>
            <a:r>
              <a:rPr lang="en-US" sz="2600" b="1" dirty="0">
                <a:latin typeface="Helvetica"/>
                <a:cs typeface="Helvetica"/>
              </a:rPr>
              <a:t>July </a:t>
            </a:r>
            <a:r>
              <a:rPr lang="en-US" sz="2600" dirty="0">
                <a:latin typeface="Helvetica"/>
                <a:cs typeface="Helvetica"/>
              </a:rPr>
              <a:t>to Wednesday </a:t>
            </a:r>
            <a:r>
              <a:rPr lang="en-US" sz="2600" b="1" dirty="0" smtClean="0">
                <a:latin typeface="Helvetica"/>
                <a:cs typeface="Helvetica"/>
              </a:rPr>
              <a:t>8 </a:t>
            </a:r>
            <a:r>
              <a:rPr lang="en-US" sz="2600" b="1" dirty="0">
                <a:latin typeface="Helvetica"/>
                <a:cs typeface="Helvetica"/>
              </a:rPr>
              <a:t>July </a:t>
            </a:r>
            <a:r>
              <a:rPr lang="en-US" sz="2600" b="1" dirty="0" smtClean="0">
                <a:latin typeface="Helvetica"/>
                <a:cs typeface="Helvetica"/>
              </a:rPr>
              <a:t>2015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Helvetica"/>
                <a:cs typeface="Helvetica"/>
              </a:rPr>
              <a:t>Third </a:t>
            </a:r>
            <a:r>
              <a:rPr lang="en-US" sz="2400" dirty="0" smtClean="0">
                <a:latin typeface="Helvetica"/>
                <a:cs typeface="Helvetica"/>
              </a:rPr>
              <a:t>option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From Thursday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b="1" dirty="0" smtClean="0">
                <a:latin typeface="Helvetica"/>
                <a:cs typeface="Helvetica"/>
              </a:rPr>
              <a:t>23 </a:t>
            </a:r>
            <a:r>
              <a:rPr lang="en-US" sz="2400" b="1" dirty="0" smtClean="0">
                <a:latin typeface="Helvetica"/>
                <a:cs typeface="Helvetica"/>
              </a:rPr>
              <a:t>July </a:t>
            </a:r>
            <a:r>
              <a:rPr lang="en-US" sz="2400" dirty="0" smtClean="0">
                <a:latin typeface="Helvetica"/>
                <a:cs typeface="Helvetica"/>
              </a:rPr>
              <a:t>to Wednesday </a:t>
            </a:r>
            <a:r>
              <a:rPr lang="en-US" sz="2400" b="1" dirty="0" smtClean="0">
                <a:latin typeface="Helvetica"/>
                <a:cs typeface="Helvetica"/>
              </a:rPr>
              <a:t>30 </a:t>
            </a:r>
            <a:r>
              <a:rPr lang="en-US" sz="2400" b="1" dirty="0" smtClean="0">
                <a:latin typeface="Helvetica"/>
                <a:cs typeface="Helvetica"/>
              </a:rPr>
              <a:t>July 2015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Problematic</a:t>
            </a:r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	From Thursday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  <a:r>
              <a:rPr lang="en-US" sz="2000" b="1" dirty="0" smtClean="0">
                <a:latin typeface="Helvetica"/>
                <a:cs typeface="Helvetica"/>
              </a:rPr>
              <a:t>16 </a:t>
            </a:r>
            <a:r>
              <a:rPr lang="en-US" sz="2000" b="1" dirty="0" smtClean="0">
                <a:latin typeface="Helvetica"/>
                <a:cs typeface="Helvetica"/>
              </a:rPr>
              <a:t>July </a:t>
            </a:r>
            <a:r>
              <a:rPr lang="en-US" sz="2000" dirty="0" smtClean="0">
                <a:latin typeface="Helvetica"/>
                <a:cs typeface="Helvetica"/>
              </a:rPr>
              <a:t>to Wednesday </a:t>
            </a:r>
            <a:r>
              <a:rPr lang="en-US" sz="2000" b="1" dirty="0" smtClean="0">
                <a:latin typeface="Helvetica"/>
                <a:cs typeface="Helvetica"/>
              </a:rPr>
              <a:t>22 </a:t>
            </a:r>
            <a:r>
              <a:rPr lang="en-US" sz="2000" b="1" dirty="0" smtClean="0">
                <a:latin typeface="Helvetica"/>
                <a:cs typeface="Helvetica"/>
              </a:rPr>
              <a:t>July </a:t>
            </a:r>
            <a:r>
              <a:rPr lang="en-US" sz="2000" b="1" dirty="0" smtClean="0">
                <a:latin typeface="Helvetica"/>
                <a:cs typeface="Helvetica"/>
              </a:rPr>
              <a:t>2015 </a:t>
            </a:r>
            <a:r>
              <a:rPr lang="en-US" sz="2000" dirty="0" smtClean="0">
                <a:latin typeface="Helvetica"/>
                <a:cs typeface="Helvetica"/>
              </a:rPr>
              <a:t>(because of the      	“</a:t>
            </a:r>
            <a:r>
              <a:rPr lang="en-US" sz="2000" dirty="0" err="1" smtClean="0">
                <a:latin typeface="Helvetica"/>
                <a:cs typeface="Helvetica"/>
              </a:rPr>
              <a:t>Festa</a:t>
            </a:r>
            <a:r>
              <a:rPr lang="en-US" sz="2000" dirty="0" smtClean="0">
                <a:latin typeface="Helvetica"/>
                <a:cs typeface="Helvetica"/>
              </a:rPr>
              <a:t> del </a:t>
            </a:r>
            <a:r>
              <a:rPr lang="en-US" sz="2000" dirty="0" err="1" smtClean="0">
                <a:latin typeface="Helvetica"/>
                <a:cs typeface="Helvetica"/>
              </a:rPr>
              <a:t>Redentore</a:t>
            </a:r>
            <a:r>
              <a:rPr lang="en-US" sz="2000" dirty="0" smtClean="0">
                <a:latin typeface="Helvetica"/>
                <a:cs typeface="Helvetica"/>
              </a:rPr>
              <a:t>” on 18-19 July)</a:t>
            </a:r>
            <a:endParaRPr lang="en-US" sz="2000" dirty="0" smtClean="0">
              <a:latin typeface="Helvetica"/>
              <a:cs typeface="Helvetica"/>
            </a:endParaRPr>
          </a:p>
          <a:p>
            <a:endParaRPr lang="en-US" sz="26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07605"/>
            <a:ext cx="9144000" cy="230832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latin typeface="Helvetica"/>
              <a:cs typeface="Helvetica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We </a:t>
            </a:r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wait for you next </a:t>
            </a:r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2015 </a:t>
            </a:r>
            <a:r>
              <a:rPr lang="en-US" sz="3600" b="1" dirty="0">
                <a:solidFill>
                  <a:schemeClr val="bg1"/>
                </a:solidFill>
                <a:latin typeface="Helvetica"/>
                <a:cs typeface="Helvetica"/>
              </a:rPr>
              <a:t>in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VENEZIA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7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In the backup slides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197735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Maps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buildings</a:t>
            </a:r>
            <a:endParaRPr lang="it-IT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Maps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low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cost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locations</a:t>
            </a:r>
            <a:endParaRPr lang="it-IT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Possibilities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social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events</a:t>
            </a:r>
            <a:endParaRPr lang="it-IT" sz="2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Offers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dinner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it-IT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lunches</a:t>
            </a:r>
            <a:endParaRPr lang="it-IT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7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89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/>
                <a:cs typeface="Arial Black"/>
              </a:rPr>
              <a:t>PALAZZO DEL CINEMA</a:t>
            </a:r>
            <a:endParaRPr lang="en-US" sz="3600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CONGRESS VENUE: PLANS OF THE BUILDINGS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893"/>
            <a:ext cx="4451706" cy="4427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167" y="1731895"/>
            <a:ext cx="4435790" cy="43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6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89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/>
                <a:cs typeface="Arial Black"/>
              </a:rPr>
              <a:t>PALAZZO DEL CINEMA</a:t>
            </a:r>
            <a:endParaRPr lang="en-US" sz="3600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CONGRESS VENUE: PLANS OF THE BUILDINGS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4" y="1618258"/>
            <a:ext cx="4556447" cy="4507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95" y="1618257"/>
            <a:ext cx="4539762" cy="45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6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89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/>
                <a:cs typeface="Arial Black"/>
              </a:rPr>
              <a:t>PALAZZO DEL CASINO’</a:t>
            </a:r>
            <a:endParaRPr lang="en-US" sz="3600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CONGRESS VENUE: PLANS OF THE BUILDINGS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204"/>
            <a:ext cx="4747531" cy="337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75" y="2461679"/>
            <a:ext cx="4683025" cy="39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5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89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/>
                <a:cs typeface="Arial Black"/>
              </a:rPr>
              <a:t>PALAZZO DEL CASINO’</a:t>
            </a:r>
            <a:endParaRPr lang="en-US" sz="3600" dirty="0"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CONGRESS VENUE: PLANS OF THE BUILDINGS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9627"/>
            <a:ext cx="4779744" cy="4687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26" y="1859353"/>
            <a:ext cx="4906273" cy="47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8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794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LOCAL ORGANIZING COMMITTEE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999" y="785276"/>
            <a:ext cx="9155999" cy="619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srgbClr val="800000"/>
                </a:solidFill>
                <a:latin typeface="Helvetica"/>
                <a:cs typeface="Helvetica"/>
              </a:rPr>
              <a:t>Chair: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Mauro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Mezzetto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research director, 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 Director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lnSpc>
                <a:spcPts val="1000"/>
              </a:lnSpc>
            </a:pPr>
            <a:r>
              <a:rPr lang="en-US" sz="2000" dirty="0">
                <a:solidFill>
                  <a:srgbClr val="000090"/>
                </a:solidFill>
                <a:latin typeface="Helvetica"/>
                <a:cs typeface="Helvetica"/>
              </a:rPr>
              <a:t> </a:t>
            </a: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800000"/>
                </a:solidFill>
                <a:latin typeface="Helvetica"/>
                <a:cs typeface="Helvetica"/>
              </a:rPr>
              <a:t>Co-</a:t>
            </a:r>
            <a:r>
              <a:rPr lang="en-US" sz="2000" b="1" dirty="0" smtClean="0">
                <a:solidFill>
                  <a:srgbClr val="800000"/>
                </a:solidFill>
                <a:latin typeface="Helvetica"/>
                <a:cs typeface="Helvetica"/>
              </a:rPr>
              <a:t>Chair</a:t>
            </a:r>
            <a:r>
              <a:rPr lang="en-US" sz="2000" b="1" dirty="0">
                <a:solidFill>
                  <a:srgbClr val="800000"/>
                </a:solidFill>
                <a:latin typeface="Helvetica"/>
                <a:cs typeface="Helvetica"/>
              </a:rPr>
              <a:t>: </a:t>
            </a:r>
            <a:endParaRPr lang="it-IT" sz="2000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Umberto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Dosselli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research director,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Director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of 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Frascati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National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Laboratories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lnSpc>
                <a:spcPts val="1000"/>
              </a:lnSpc>
            </a:pPr>
            <a:r>
              <a:rPr lang="en-US" sz="2000" dirty="0">
                <a:solidFill>
                  <a:srgbClr val="000090"/>
                </a:solidFill>
                <a:latin typeface="Helvetica"/>
                <a:cs typeface="Helvetica"/>
              </a:rPr>
              <a:t> </a:t>
            </a: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800000"/>
                </a:solidFill>
                <a:latin typeface="Helvetica"/>
                <a:cs typeface="Helvetica"/>
              </a:rPr>
              <a:t>Scientists</a:t>
            </a:r>
            <a:r>
              <a:rPr lang="en-US" sz="2000" b="1" dirty="0">
                <a:solidFill>
                  <a:srgbClr val="800000"/>
                </a:solidFill>
                <a:latin typeface="Helvetica"/>
                <a:cs typeface="Helvetica"/>
              </a:rPr>
              <a:t>:</a:t>
            </a:r>
            <a:endParaRPr lang="it-IT" sz="2000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Paolo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Checchia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research director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Tommaso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Dorigo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(INFN-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researcher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Helvetica"/>
                <a:cs typeface="Helvetica"/>
              </a:rPr>
              <a:t>Donatella Lucchesi </a:t>
            </a:r>
            <a:r>
              <a:rPr lang="it-IT" dirty="0">
                <a:solidFill>
                  <a:srgbClr val="000090"/>
                </a:solidFill>
                <a:latin typeface="Helvetica"/>
                <a:cs typeface="Helvetica"/>
              </a:rPr>
              <a:t>(</a:t>
            </a:r>
            <a:r>
              <a:rPr lang="it-IT" dirty="0" err="1">
                <a:solidFill>
                  <a:srgbClr val="000090"/>
                </a:solidFill>
                <a:latin typeface="Helvetica"/>
                <a:cs typeface="Helvetica"/>
              </a:rPr>
              <a:t>Univ</a:t>
            </a:r>
            <a:r>
              <a:rPr lang="it-IT" dirty="0">
                <a:solidFill>
                  <a:srgbClr val="000090"/>
                </a:solidFill>
                <a:latin typeface="Helvetica"/>
                <a:cs typeface="Helvetica"/>
              </a:rPr>
              <a:t>. of Padova), associate professor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Helvetica"/>
                <a:cs typeface="Helvetica"/>
              </a:rPr>
              <a:t>Antonio Masiero </a:t>
            </a:r>
            <a:r>
              <a:rPr lang="it-IT" dirty="0">
                <a:solidFill>
                  <a:srgbClr val="000090"/>
                </a:solidFill>
                <a:latin typeface="Helvetica"/>
                <a:cs typeface="Helvetica"/>
              </a:rPr>
              <a:t>(</a:t>
            </a:r>
            <a:r>
              <a:rPr lang="it-IT" dirty="0" err="1">
                <a:solidFill>
                  <a:srgbClr val="000090"/>
                </a:solidFill>
                <a:latin typeface="Helvetica"/>
                <a:cs typeface="Helvetica"/>
              </a:rPr>
              <a:t>Univ</a:t>
            </a:r>
            <a:r>
              <a:rPr lang="it-IT" dirty="0">
                <a:solidFill>
                  <a:srgbClr val="000090"/>
                </a:solidFill>
                <a:latin typeface="Helvetica"/>
                <a:cs typeface="Helvetica"/>
              </a:rPr>
              <a:t>. of Padova), full professor, INFN Vice </a:t>
            </a:r>
            <a:r>
              <a:rPr lang="it-IT" dirty="0" err="1">
                <a:solidFill>
                  <a:srgbClr val="000090"/>
                </a:solidFill>
                <a:latin typeface="Helvetica"/>
                <a:cs typeface="Helvetica"/>
              </a:rPr>
              <a:t>President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Francesca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Soramel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(Univ. of 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full professor, </a:t>
            </a:r>
            <a:r>
              <a:rPr lang="en-US" dirty="0" smtClean="0">
                <a:solidFill>
                  <a:srgbClr val="000090"/>
                </a:solidFill>
                <a:latin typeface="Helvetica"/>
                <a:cs typeface="Helvetica"/>
              </a:rPr>
              <a:t>Director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of the Dept. of Physics and Astronomy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Fabio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Zwirner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(Univ. of </a:t>
            </a:r>
            <a:r>
              <a:rPr lang="en-US" dirty="0" err="1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dirty="0">
                <a:solidFill>
                  <a:srgbClr val="000090"/>
                </a:solidFill>
                <a:latin typeface="Helvetica"/>
                <a:cs typeface="Helvetica"/>
              </a:rPr>
              <a:t>), full professor</a:t>
            </a:r>
            <a:endParaRPr lang="it-IT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lnSpc>
                <a:spcPts val="1000"/>
              </a:lnSpc>
            </a:pP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800000"/>
                </a:solidFill>
                <a:latin typeface="Helvetica"/>
                <a:cs typeface="Helvetica"/>
              </a:rPr>
              <a:t>Technical </a:t>
            </a:r>
            <a:r>
              <a:rPr lang="en-US" sz="2000" b="1" dirty="0">
                <a:solidFill>
                  <a:srgbClr val="800000"/>
                </a:solidFill>
                <a:latin typeface="Helvetica"/>
                <a:cs typeface="Helvetica"/>
              </a:rPr>
              <a:t>staff:</a:t>
            </a:r>
            <a:endParaRPr lang="it-IT" sz="2000" dirty="0">
              <a:solidFill>
                <a:srgbClr val="800000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Helvetica"/>
                <a:cs typeface="Helvetica"/>
              </a:rPr>
              <a:t>Pina Salente </a:t>
            </a:r>
            <a:r>
              <a:rPr lang="it-IT" sz="2000" dirty="0">
                <a:solidFill>
                  <a:srgbClr val="000090"/>
                </a:solidFill>
                <a:latin typeface="Helvetica"/>
                <a:cs typeface="Helvetica"/>
              </a:rPr>
              <a:t>(INFN-Padova) </a:t>
            </a:r>
          </a:p>
          <a:p>
            <a:pPr marL="800100" lvl="1" indent="-342900">
              <a:buFont typeface="Arial"/>
              <a:buChar char="•"/>
            </a:pPr>
            <a:r>
              <a:rPr lang="it-IT" sz="2000" b="1" dirty="0">
                <a:solidFill>
                  <a:srgbClr val="000090"/>
                </a:solidFill>
                <a:latin typeface="Helvetica"/>
                <a:cs typeface="Helvetica"/>
              </a:rPr>
              <a:t>Rossana Chiaratti </a:t>
            </a:r>
            <a:r>
              <a:rPr lang="it-IT" sz="2000" dirty="0">
                <a:solidFill>
                  <a:srgbClr val="000090"/>
                </a:solidFill>
                <a:latin typeface="Helvetica"/>
                <a:cs typeface="Helvetica"/>
              </a:rPr>
              <a:t>(INFN-Padova)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Rita </a:t>
            </a:r>
            <a:r>
              <a:rPr lang="en-US" sz="2000" b="1" dirty="0" err="1">
                <a:solidFill>
                  <a:srgbClr val="000090"/>
                </a:solidFill>
                <a:latin typeface="Helvetica"/>
                <a:cs typeface="Helvetica"/>
              </a:rPr>
              <a:t>Bertelli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Helvetica"/>
                <a:cs typeface="Helvetica"/>
              </a:rPr>
              <a:t>(INFN-LNF)</a:t>
            </a: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800100" lvl="1" indent="-342900" algn="ctr">
              <a:buFont typeface="Arial"/>
              <a:buChar char="•"/>
            </a:pPr>
            <a:endParaRPr lang="en-US" sz="2400" b="1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55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2787"/>
          </a:xfrm>
          <a:solidFill>
            <a:srgbClr val="3366FF"/>
          </a:solidFill>
        </p:spPr>
        <p:txBody>
          <a:bodyPr anchor="t" anchorCtr="0">
            <a:norm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7947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ACTV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BOAT:  </a:t>
            </a:r>
            <a:r>
              <a:rPr lang="it-IT" dirty="0" err="1" smtClean="0">
                <a:solidFill>
                  <a:srgbClr val="FFFFFF"/>
                </a:solidFill>
                <a:latin typeface="Arial Black"/>
                <a:cs typeface="Arial Black"/>
              </a:rPr>
              <a:t>Route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# 1</a:t>
            </a:r>
          </a:p>
          <a:p>
            <a:endParaRPr lang="it-IT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From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ARSENALE to LIDO 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SME</a:t>
            </a:r>
          </a:p>
          <a:p>
            <a:endParaRPr lang="en-US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lang="it-IT" dirty="0" err="1">
                <a:solidFill>
                  <a:srgbClr val="FFFFFF"/>
                </a:solidFill>
                <a:latin typeface="Arial Black"/>
                <a:cs typeface="Arial Black"/>
              </a:rPr>
              <a:t>very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 10 minutes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                                              </a:t>
            </a:r>
            <a:r>
              <a:rPr lang="it-IT" dirty="0" err="1" smtClean="0">
                <a:solidFill>
                  <a:srgbClr val="FFFFFF"/>
                </a:solidFill>
                <a:latin typeface="Arial Black"/>
                <a:cs typeface="Arial Black"/>
              </a:rPr>
              <a:t>Duration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: 12 minutes</a:t>
            </a:r>
          </a:p>
          <a:p>
            <a:endParaRPr lang="it-IT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5" y="2378240"/>
            <a:ext cx="7607180" cy="42949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 Black"/>
                <a:cs typeface="Arial Black"/>
              </a:rPr>
              <a:t>University </a:t>
            </a:r>
            <a:r>
              <a:rPr lang="en-US" sz="3200" dirty="0">
                <a:solidFill>
                  <a:srgbClr val="FFFFFF"/>
                </a:solidFill>
                <a:latin typeface="Arial Black"/>
                <a:cs typeface="Arial Black"/>
              </a:rPr>
              <a:t>Residence </a:t>
            </a:r>
            <a:r>
              <a:rPr lang="en-US" sz="4200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lang="en-US" sz="4200" dirty="0">
                <a:solidFill>
                  <a:srgbClr val="FFFFFF"/>
                </a:solidFill>
                <a:latin typeface="Arial Black"/>
                <a:cs typeface="Arial Black"/>
              </a:rPr>
              <a:t>. MARIA AUSILIATRICE</a:t>
            </a:r>
            <a:endParaRPr 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0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2787"/>
          </a:xfrm>
          <a:solidFill>
            <a:srgbClr val="3366FF"/>
          </a:solidFill>
        </p:spPr>
        <p:txBody>
          <a:bodyPr anchor="t" anchorCtr="0">
            <a:normAutofit/>
          </a:bodyPr>
          <a:lstStyle/>
          <a:p>
            <a:pPr algn="l"/>
            <a:endParaRPr lang="en-US" sz="40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57565"/>
            <a:ext cx="9144000" cy="1477328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ACTV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BOAT: </a:t>
            </a:r>
            <a:r>
              <a:rPr lang="it-IT" dirty="0" err="1" smtClean="0">
                <a:solidFill>
                  <a:srgbClr val="FFFFFF"/>
                </a:solidFill>
                <a:latin typeface="Arial Black"/>
                <a:cs typeface="Arial Black"/>
              </a:rPr>
              <a:t>Route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# 5.1</a:t>
            </a:r>
          </a:p>
          <a:p>
            <a:endParaRPr lang="it-IT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From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S.ELENA  to  LIDO 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SME</a:t>
            </a:r>
          </a:p>
          <a:p>
            <a:endParaRPr lang="en-US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lang="it-IT" dirty="0" err="1">
                <a:solidFill>
                  <a:srgbClr val="FFFFFF"/>
                </a:solidFill>
                <a:latin typeface="Arial Black"/>
                <a:cs typeface="Arial Black"/>
              </a:rPr>
              <a:t>very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 20 minutes </a:t>
            </a:r>
            <a:r>
              <a:rPr lang="it-IT" dirty="0" smtClean="0">
                <a:solidFill>
                  <a:srgbClr val="FFFFFF"/>
                </a:solidFill>
                <a:latin typeface="Arial Black"/>
                <a:cs typeface="Arial Black"/>
              </a:rPr>
              <a:t>                                 </a:t>
            </a:r>
            <a:r>
              <a:rPr lang="it-IT" dirty="0" err="1" smtClean="0">
                <a:solidFill>
                  <a:srgbClr val="FFFFFF"/>
                </a:solidFill>
                <a:latin typeface="Arial Black"/>
                <a:cs typeface="Arial Black"/>
              </a:rPr>
              <a:t>Duration</a:t>
            </a:r>
            <a:r>
              <a:rPr lang="it-IT" dirty="0">
                <a:solidFill>
                  <a:srgbClr val="FFFFFF"/>
                </a:solidFill>
                <a:latin typeface="Arial Black"/>
                <a:cs typeface="Arial Black"/>
              </a:rPr>
              <a:t>: </a:t>
            </a:r>
            <a:r>
              <a:rPr lang="it-IT" dirty="0">
                <a:solidFill>
                  <a:schemeClr val="bg1"/>
                </a:solidFill>
                <a:latin typeface="Arial Black"/>
                <a:cs typeface="Arial Black"/>
              </a:rPr>
              <a:t>5 minutes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64" y="2400906"/>
            <a:ext cx="7354066" cy="42315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  <a:latin typeface="Arial Black"/>
                <a:cs typeface="Arial Black"/>
              </a:rPr>
              <a:t>COLLEGIO NAVALE MOROSINI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0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2787"/>
          </a:xfrm>
          <a:solidFill>
            <a:srgbClr val="3366FF"/>
          </a:solidFill>
        </p:spPr>
        <p:txBody>
          <a:bodyPr anchor="t" anchorCtr="0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33353"/>
            <a:ext cx="30942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ACTV BOAT:</a:t>
            </a:r>
          </a:p>
          <a:p>
            <a:r>
              <a:rPr lang="it-IT" dirty="0" err="1" smtClean="0">
                <a:solidFill>
                  <a:schemeClr val="bg1"/>
                </a:solidFill>
                <a:latin typeface="Arial Black"/>
                <a:cs typeface="Arial Black"/>
              </a:rPr>
              <a:t>Route</a:t>
            </a:r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 # 5.2</a:t>
            </a:r>
          </a:p>
          <a:p>
            <a:endParaRPr lang="it-IT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From 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FONDAMENTE NOVE</a:t>
            </a:r>
          </a:p>
          <a:p>
            <a:endParaRPr lang="it-IT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to 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LIDO SME</a:t>
            </a:r>
          </a:p>
          <a:p>
            <a:endParaRPr lang="en-US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en-US" dirty="0">
                <a:solidFill>
                  <a:schemeClr val="bg1"/>
                </a:solidFill>
                <a:latin typeface="Arial Black"/>
                <a:cs typeface="Arial Black"/>
              </a:rPr>
              <a:t>E</a:t>
            </a:r>
            <a:r>
              <a:rPr lang="it-IT" dirty="0" err="1" smtClean="0">
                <a:solidFill>
                  <a:schemeClr val="bg1"/>
                </a:solidFill>
                <a:latin typeface="Arial Black"/>
                <a:cs typeface="Arial Black"/>
              </a:rPr>
              <a:t>very</a:t>
            </a:r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 20 minutes </a:t>
            </a:r>
          </a:p>
          <a:p>
            <a:endParaRPr lang="it-IT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endParaRPr lang="it-IT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endParaRPr lang="it-IT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it-IT" dirty="0" err="1" smtClean="0">
                <a:solidFill>
                  <a:schemeClr val="bg1"/>
                </a:solidFill>
                <a:latin typeface="Arial Black"/>
                <a:cs typeface="Arial Black"/>
              </a:rPr>
              <a:t>Duration</a:t>
            </a:r>
            <a:r>
              <a:rPr lang="it-IT" dirty="0" smtClean="0">
                <a:solidFill>
                  <a:schemeClr val="bg1"/>
                </a:solidFill>
                <a:latin typeface="Arial Black"/>
                <a:cs typeface="Arial Black"/>
              </a:rPr>
              <a:t>: 24 minutes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7" name="Picture 6" descr="convitto_foscari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676" y="912172"/>
            <a:ext cx="5792667" cy="57926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  <a:latin typeface="Arial Black"/>
                <a:cs typeface="Arial Black"/>
              </a:rPr>
              <a:t>CONVITTO </a:t>
            </a:r>
            <a:r>
              <a:rPr lang="en-US" sz="3200" dirty="0" smtClean="0">
                <a:solidFill>
                  <a:srgbClr val="FFFFFF"/>
                </a:solidFill>
                <a:latin typeface="Arial Black"/>
                <a:cs typeface="Arial Black"/>
              </a:rPr>
              <a:t> FOSCARINI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3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7947"/>
            <a:ext cx="9144000" cy="6084840"/>
          </a:xfrm>
          <a:solidFill>
            <a:srgbClr val="3366FF"/>
          </a:solidFill>
        </p:spPr>
        <p:txBody>
          <a:bodyPr anchor="t" anchorCtr="0">
            <a:norm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Helvetica"/>
                <a:cs typeface="Helvetica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1800" b="1" dirty="0" smtClean="0">
                <a:solidFill>
                  <a:schemeClr val="bg1"/>
                </a:solidFill>
                <a:latin typeface="Helvetica"/>
                <a:cs typeface="Helvetica"/>
              </a:rPr>
              <a:t>From 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Marco Polo Airport (Venice): take the airport shuttle bus for the airport </a:t>
            </a:r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harbour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, where the “</a:t>
            </a:r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Alilaguna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” boat will take you directly to the Lido di </a:t>
            </a:r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Venezia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. From there take the ACTV bus, line A or B, destination “San </a:t>
            </a:r>
            <a:r>
              <a:rPr lang="en-US" sz="1800" b="1" dirty="0" err="1">
                <a:solidFill>
                  <a:schemeClr val="bg1"/>
                </a:solidFill>
                <a:latin typeface="Helvetica"/>
                <a:cs typeface="Helvetica"/>
              </a:rPr>
              <a:t>Nicolò</a:t>
            </a:r>
            <a:r>
              <a:rPr lang="en-US" sz="1800" b="1" dirty="0">
                <a:solidFill>
                  <a:schemeClr val="bg1"/>
                </a:solidFill>
                <a:latin typeface="Helvetica"/>
                <a:cs typeface="Helvetica"/>
              </a:rPr>
              <a:t>” and get off at the roundabout. Follow the signs to the camping. Its about 2 minutes walking.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FFFF"/>
                </a:solidFill>
                <a:latin typeface="Arial Black"/>
                <a:cs typeface="Arial Black"/>
              </a:rPr>
              <a:t>CAMPING S. NICOLO’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08" b="3958"/>
          <a:stretch/>
        </p:blipFill>
        <p:spPr>
          <a:xfrm>
            <a:off x="1521294" y="2432217"/>
            <a:ext cx="5850207" cy="44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EXCURSIONS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0421" y="805379"/>
            <a:ext cx="8889999" cy="5029200"/>
          </a:xfrm>
        </p:spPr>
        <p:txBody>
          <a:bodyPr>
            <a:normAutofit/>
          </a:bodyPr>
          <a:lstStyle/>
          <a:p>
            <a:pPr algn="l"/>
            <a:endParaRPr lang="en-US" sz="2800" b="1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l"/>
            <a:r>
              <a:rPr lang="en-US" sz="2800" b="1" dirty="0" smtClean="0">
                <a:solidFill>
                  <a:srgbClr val="000090"/>
                </a:solidFill>
                <a:latin typeface="Helvetica"/>
                <a:cs typeface="Helvetica"/>
              </a:rPr>
              <a:t>At </a:t>
            </a:r>
            <a:r>
              <a:rPr lang="en-US" sz="2800" b="1" dirty="0">
                <a:solidFill>
                  <a:srgbClr val="000090"/>
                </a:solidFill>
                <a:latin typeface="Helvetica"/>
                <a:cs typeface="Helvetica"/>
              </a:rPr>
              <a:t>~ </a:t>
            </a:r>
            <a:r>
              <a:rPr lang="en-US" sz="2800" b="1" dirty="0" smtClean="0">
                <a:solidFill>
                  <a:srgbClr val="000090"/>
                </a:solidFill>
                <a:latin typeface="Helvetica"/>
                <a:cs typeface="Helvetica"/>
              </a:rPr>
              <a:t>1 hour </a:t>
            </a:r>
            <a:r>
              <a:rPr lang="en-US" sz="2800" b="1" dirty="0">
                <a:solidFill>
                  <a:srgbClr val="000090"/>
                </a:solidFill>
                <a:latin typeface="Helvetica"/>
                <a:cs typeface="Helvetica"/>
              </a:rPr>
              <a:t>from Venice still a lot of beautiful surroundings to visit!</a:t>
            </a:r>
          </a:p>
          <a:p>
            <a:pPr algn="l"/>
            <a:endParaRPr lang="en-US" sz="2800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Padova</a:t>
            </a:r>
            <a:r>
              <a:rPr lang="en-US" sz="2800" b="1" dirty="0">
                <a:solidFill>
                  <a:srgbClr val="000090"/>
                </a:solidFill>
                <a:latin typeface="Helvetica"/>
                <a:cs typeface="Helvetica"/>
              </a:rPr>
              <a:t>: Galileo's University City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Helvetica"/>
                <a:cs typeface="Helvetica"/>
              </a:rPr>
              <a:t>Verona</a:t>
            </a:r>
            <a:r>
              <a:rPr lang="en-US" sz="2800" b="1" dirty="0">
                <a:solidFill>
                  <a:srgbClr val="000090"/>
                </a:solidFill>
                <a:latin typeface="Helvetica"/>
                <a:cs typeface="Helvetica"/>
              </a:rPr>
              <a:t>: Arena, Romeo and Juliet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rgbClr val="000090"/>
                </a:solidFill>
                <a:latin typeface="Helvetica"/>
                <a:cs typeface="Helvetica"/>
              </a:rPr>
              <a:t>Cortina </a:t>
            </a:r>
            <a:r>
              <a:rPr lang="en-US" sz="2800" b="1" dirty="0" err="1">
                <a:solidFill>
                  <a:srgbClr val="000090"/>
                </a:solidFill>
                <a:latin typeface="Helvetica"/>
                <a:cs typeface="Helvetica"/>
              </a:rPr>
              <a:t>d'Ampezzo</a:t>
            </a:r>
            <a:r>
              <a:rPr lang="en-US" sz="2800" b="1" dirty="0">
                <a:solidFill>
                  <a:srgbClr val="000090"/>
                </a:solidFill>
                <a:latin typeface="Helvetica"/>
                <a:cs typeface="Helvetica"/>
              </a:rPr>
              <a:t>: the breathtaking scenario of Dolomites' pearl</a:t>
            </a:r>
          </a:p>
          <a:p>
            <a:pPr algn="l"/>
            <a:endParaRPr lang="en-US" b="1" dirty="0">
              <a:solidFill>
                <a:srgbClr val="000090"/>
              </a:solidFill>
              <a:latin typeface="Arial"/>
            </a:endParaRPr>
          </a:p>
          <a:p>
            <a:pPr algn="just"/>
            <a:r>
              <a:rPr lang="en-US" sz="2800" b="1" dirty="0">
                <a:solidFill>
                  <a:srgbClr val="000090"/>
                </a:solidFill>
                <a:latin typeface="Arial"/>
              </a:rPr>
              <a:t>all well connected by road, rails and bus transports</a:t>
            </a:r>
          </a:p>
        </p:txBody>
      </p:sp>
    </p:spTree>
    <p:extLst>
      <p:ext uri="{BB962C8B-B14F-4D97-AF65-F5344CB8AC3E}">
        <p14:creationId xmlns:p14="http://schemas.microsoft.com/office/powerpoint/2010/main" xmlns="" val="300738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EXCURSIONS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7" name="Picture 6" descr="355_Padova_pd_Cattedra di Galil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06" y="1846800"/>
            <a:ext cx="2462494" cy="2718000"/>
          </a:xfrm>
          <a:prstGeom prst="rect">
            <a:avLst/>
          </a:prstGeom>
        </p:spPr>
      </p:pic>
      <p:pic>
        <p:nvPicPr>
          <p:cNvPr id="8" name="Picture 7" descr="21b1dc16-77ce-4285-b638-80d9e988e2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75" y="4564800"/>
            <a:ext cx="3269013" cy="2293200"/>
          </a:xfrm>
          <a:prstGeom prst="rect">
            <a:avLst/>
          </a:prstGeom>
        </p:spPr>
      </p:pic>
      <p:pic>
        <p:nvPicPr>
          <p:cNvPr id="10" name="Picture 9" descr="20081217_b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6800"/>
            <a:ext cx="4166327" cy="2415600"/>
          </a:xfrm>
          <a:prstGeom prst="rect">
            <a:avLst/>
          </a:prstGeom>
        </p:spPr>
      </p:pic>
      <p:pic>
        <p:nvPicPr>
          <p:cNvPr id="11" name="Picture 10" descr="basilica-sant-antonio-padov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62400"/>
            <a:ext cx="3977875" cy="2595600"/>
          </a:xfrm>
          <a:prstGeom prst="rect">
            <a:avLst/>
          </a:prstGeom>
        </p:spPr>
      </p:pic>
      <p:pic>
        <p:nvPicPr>
          <p:cNvPr id="12" name="Picture 11" descr="pratodellavall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124" y="1846800"/>
            <a:ext cx="3891257" cy="2707200"/>
          </a:xfrm>
          <a:prstGeom prst="rect">
            <a:avLst/>
          </a:prstGeom>
        </p:spPr>
      </p:pic>
      <p:pic>
        <p:nvPicPr>
          <p:cNvPr id="13" name="Picture 12" descr="padov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112" y="4554000"/>
            <a:ext cx="2142888" cy="230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4421" y="1052402"/>
            <a:ext cx="599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 Black"/>
                <a:cs typeface="Arial Black"/>
              </a:rPr>
              <a:t>GUIDED VISIT TO </a:t>
            </a:r>
            <a:r>
              <a:rPr lang="en-US" sz="3600" dirty="0" smtClean="0">
                <a:solidFill>
                  <a:srgbClr val="0000FF"/>
                </a:solidFill>
                <a:latin typeface="Arial Black"/>
                <a:cs typeface="Arial Black"/>
              </a:rPr>
              <a:t>PADOVA</a:t>
            </a:r>
            <a:endParaRPr lang="en-US" sz="36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22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EXCURSIONS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4421" y="1052402"/>
            <a:ext cx="5998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 Black"/>
                <a:cs typeface="Arial Black"/>
              </a:rPr>
              <a:t>GUIDED VISIT TO </a:t>
            </a:r>
            <a:r>
              <a:rPr lang="en-US" sz="3600" dirty="0" smtClean="0">
                <a:solidFill>
                  <a:srgbClr val="0000FF"/>
                </a:solidFill>
                <a:latin typeface="Arial Black"/>
                <a:cs typeface="Arial Black"/>
              </a:rPr>
              <a:t>VERONA</a:t>
            </a:r>
            <a:endParaRPr lang="en-US" sz="36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20" name="Picture 19" descr="d0430a6d-227e-4aea-9163-038788aa6d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368" y="3448911"/>
            <a:ext cx="5066632" cy="3409089"/>
          </a:xfrm>
          <a:prstGeom prst="rect">
            <a:avLst/>
          </a:prstGeom>
        </p:spPr>
      </p:pic>
      <p:pic>
        <p:nvPicPr>
          <p:cNvPr id="22" name="Picture 21" descr="Veron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4318"/>
            <a:ext cx="4077368" cy="2723682"/>
          </a:xfrm>
          <a:prstGeom prst="rect">
            <a:avLst/>
          </a:prstGeom>
        </p:spPr>
      </p:pic>
      <p:pic>
        <p:nvPicPr>
          <p:cNvPr id="21" name="Picture 20" descr="PalRagione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95" y="1865763"/>
            <a:ext cx="4221727" cy="31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46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EXCURSIONS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9" y="1052402"/>
            <a:ext cx="8889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 Black"/>
                <a:cs typeface="Arial Black"/>
              </a:rPr>
              <a:t>Excursion to the famous Venetian handcrafted glass workshops in </a:t>
            </a:r>
            <a:r>
              <a:rPr lang="en-US" sz="3600" b="1" dirty="0" smtClean="0">
                <a:solidFill>
                  <a:srgbClr val="0000FF"/>
                </a:solidFill>
                <a:latin typeface="Arial Black"/>
                <a:cs typeface="Arial Black"/>
              </a:rPr>
              <a:t>MURANO</a:t>
            </a:r>
            <a:endParaRPr lang="en-US" sz="36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venezia - murano 2011-03-31 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9" y="2068065"/>
            <a:ext cx="4704000" cy="352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29" y="2068065"/>
            <a:ext cx="3777122" cy="2530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661" y="4299561"/>
            <a:ext cx="4154714" cy="2417027"/>
          </a:xfrm>
          <a:prstGeom prst="rect">
            <a:avLst/>
          </a:prstGeom>
        </p:spPr>
      </p:pic>
      <p:pic>
        <p:nvPicPr>
          <p:cNvPr id="14" name="Picture 13" descr="foto_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12" y="4277266"/>
            <a:ext cx="3537949" cy="24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11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EVENTS: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EXCURSIONS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9" y="1052402"/>
            <a:ext cx="88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 Black"/>
                <a:cs typeface="Arial Black"/>
              </a:rPr>
              <a:t>GUIDED VISIT TO </a:t>
            </a:r>
            <a:r>
              <a:rPr lang="en-US" sz="3600" dirty="0" smtClean="0">
                <a:solidFill>
                  <a:srgbClr val="0000FF"/>
                </a:solidFill>
                <a:latin typeface="Arial Black"/>
                <a:cs typeface="Arial Black"/>
              </a:rPr>
              <a:t>CORTINA D’AMPEZZO</a:t>
            </a:r>
            <a:endParaRPr lang="en-US" sz="36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8" name="Picture 7" descr="460_Croda da Lago e Rifugio Palmieri_b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9" y="2008962"/>
            <a:ext cx="3742648" cy="2808000"/>
          </a:xfrm>
          <a:prstGeom prst="rect">
            <a:avLst/>
          </a:prstGeom>
        </p:spPr>
      </p:pic>
      <p:pic>
        <p:nvPicPr>
          <p:cNvPr id="10" name="Picture 9" descr="ancora-cortina-d-ampezzo_0303200918485082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085162"/>
            <a:ext cx="3250800" cy="2419200"/>
          </a:xfrm>
          <a:prstGeom prst="rect">
            <a:avLst/>
          </a:prstGeom>
        </p:spPr>
      </p:pic>
      <p:pic>
        <p:nvPicPr>
          <p:cNvPr id="11" name="Picture 10" descr="dolomite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77" y="3796933"/>
            <a:ext cx="3884472" cy="2592000"/>
          </a:xfrm>
          <a:prstGeom prst="rect">
            <a:avLst/>
          </a:prstGeom>
        </p:spPr>
      </p:pic>
      <p:pic>
        <p:nvPicPr>
          <p:cNvPr id="12" name="Picture 11" descr="montagna_0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200" y="1698733"/>
            <a:ext cx="2797600" cy="2098200"/>
          </a:xfrm>
          <a:prstGeom prst="rect">
            <a:avLst/>
          </a:prstGeom>
        </p:spPr>
      </p:pic>
      <p:pic>
        <p:nvPicPr>
          <p:cNvPr id="13" name="Picture 12" descr="Cortina-d_Ampezzo_2100775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4816962"/>
            <a:ext cx="3129404" cy="19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06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3381" y="1970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SOCIAL PROGRAM FOR COMPANIONS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29" y="1052402"/>
            <a:ext cx="88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 Black"/>
                <a:cs typeface="Arial Black"/>
              </a:rPr>
              <a:t>relax on the front beach of the Lido, biking, visits, etc., etc....</a:t>
            </a:r>
            <a:r>
              <a:rPr lang="en-US" sz="2400" b="1" dirty="0" smtClean="0">
                <a:solidFill>
                  <a:srgbClr val="0000FF"/>
                </a:solidFill>
                <a:latin typeface="Arial Black"/>
                <a:cs typeface="Arial Black"/>
              </a:rPr>
              <a:t>.</a:t>
            </a:r>
            <a:endParaRPr lang="en-US" sz="2400" b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 descr="bur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73" y="2340231"/>
            <a:ext cx="3579679" cy="2684759"/>
          </a:xfrm>
          <a:prstGeom prst="rect">
            <a:avLst/>
          </a:prstGeom>
        </p:spPr>
      </p:pic>
      <p:pic>
        <p:nvPicPr>
          <p:cNvPr id="16" name="Picture 15" descr="Sile-Venezia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10" y="4478400"/>
            <a:ext cx="4223790" cy="2379600"/>
          </a:xfrm>
          <a:prstGeom prst="rect">
            <a:avLst/>
          </a:prstGeom>
        </p:spPr>
      </p:pic>
      <p:pic>
        <p:nvPicPr>
          <p:cNvPr id="17" name="Picture 16" descr="ita_venezia_spiaggia_lido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52" y="2109599"/>
            <a:ext cx="3618648" cy="2415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2341"/>
            <a:ext cx="5167688" cy="3445125"/>
          </a:xfrm>
          <a:prstGeom prst="rect">
            <a:avLst/>
          </a:prstGeom>
        </p:spPr>
      </p:pic>
      <p:pic>
        <p:nvPicPr>
          <p:cNvPr id="15" name="Picture 14" descr="310235_10150283050192129_370127262128_7659420_4149273_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09600"/>
            <a:ext cx="1945673" cy="29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8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794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LOCAL ORGANIZING COMMITTEE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85276"/>
            <a:ext cx="9155999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2000" b="1" dirty="0" smtClean="0">
              <a:solidFill>
                <a:srgbClr val="002060"/>
              </a:solidFill>
              <a:latin typeface="Helvetica"/>
              <a:cs typeface="Helvetica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INFN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Padova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and Department of Physics and Astronomy of </a:t>
            </a:r>
            <a:r>
              <a:rPr lang="en-US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Padova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constitute a community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of about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500 physicists, engineers, technicians and administrative people, involved in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many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experiments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including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e.g. CMS,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LHCb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ALICE, BABAR, 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ICARUS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OPERA, CUORE, GERDA, T2K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VIRGO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MAGIC, FERMI, AGATA, etcetera. A strong community of theoretical physicists is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also active </a:t>
            </a:r>
            <a:r>
              <a:rPr lang="en-US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in cutting-edge aspects of the field.</a:t>
            </a:r>
            <a:endParaRPr lang="en-US" sz="2000" b="1" dirty="0" smtClean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/>
            <a:endParaRPr lang="en-US" sz="2000" b="1" dirty="0" smtClean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342900" indent="-342900"/>
            <a:r>
              <a:rPr lang="en-US" sz="2000" b="1" dirty="0" err="1" smtClean="0">
                <a:solidFill>
                  <a:srgbClr val="002060"/>
                </a:solidFill>
                <a:latin typeface="Helvetica"/>
                <a:cs typeface="Helvetica"/>
              </a:rPr>
              <a:t>Frascati</a:t>
            </a:r>
            <a:r>
              <a:rPr lang="en-US" sz="2000" b="1" dirty="0" smtClean="0">
                <a:solidFill>
                  <a:srgbClr val="002060"/>
                </a:solidFill>
                <a:latin typeface="Helvetica"/>
                <a:cs typeface="Helvetica"/>
              </a:rPr>
              <a:t> is the biggest </a:t>
            </a:r>
            <a:r>
              <a:rPr lang="en-US" sz="2000" b="1" dirty="0" smtClean="0">
                <a:solidFill>
                  <a:srgbClr val="002060"/>
                </a:solidFill>
                <a:latin typeface="Helvetica"/>
                <a:cs typeface="Helvetica"/>
              </a:rPr>
              <a:t>INFN national lab (about 350 employees)</a:t>
            </a:r>
          </a:p>
          <a:p>
            <a:pPr marL="342900" indent="-342900"/>
            <a:endParaRPr lang="en-US" sz="2000" b="1" dirty="0" smtClean="0">
              <a:solidFill>
                <a:srgbClr val="002060"/>
              </a:solidFill>
              <a:latin typeface="Helvetica"/>
              <a:cs typeface="Helvetica"/>
            </a:endParaRPr>
          </a:p>
          <a:p>
            <a:pPr marL="342900" indent="-342900"/>
            <a:r>
              <a:rPr lang="en-US" sz="2000" b="1" dirty="0" smtClean="0">
                <a:solidFill>
                  <a:srgbClr val="002060"/>
                </a:solidFill>
                <a:latin typeface="Helvetica"/>
                <a:cs typeface="Helvetica"/>
              </a:rPr>
              <a:t>Consolidate experience in organizing top level conferences:</a:t>
            </a:r>
          </a:p>
          <a:p>
            <a:pPr marL="342900" indent="-342900">
              <a:buFont typeface="Wingdings" charset="2"/>
              <a:buChar char="Ø"/>
            </a:pPr>
            <a:endParaRPr lang="en-US" sz="2000" b="1" dirty="0" smtClean="0">
              <a:solidFill>
                <a:srgbClr val="800000"/>
              </a:solidFill>
              <a:latin typeface="Helvetica"/>
              <a:cs typeface="Helvetica"/>
            </a:endParaRPr>
          </a:p>
          <a:p>
            <a:pPr>
              <a:lnSpc>
                <a:spcPts val="1000"/>
              </a:lnSpc>
            </a:pPr>
            <a:r>
              <a:rPr lang="en-US" sz="2000" dirty="0">
                <a:solidFill>
                  <a:srgbClr val="000090"/>
                </a:solidFill>
                <a:latin typeface="Helvetica"/>
                <a:cs typeface="Helvetica"/>
              </a:rPr>
              <a:t> </a:t>
            </a:r>
            <a:endParaRPr lang="it-IT" sz="2000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CHEP 2000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EGEE3 (2004)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EGI-OGF (2009)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Neutrino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Telescopes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series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active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since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1988)</a:t>
            </a:r>
          </a:p>
          <a:p>
            <a:pPr algn="just">
              <a:buFont typeface="Wingdings" pitchFamily="2" charset="2"/>
              <a:buChar char="Ø"/>
            </a:pP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it-IT" sz="20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Planck</a:t>
            </a:r>
            <a:r>
              <a:rPr lang="it-IT" sz="20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2009</a:t>
            </a:r>
            <a:r>
              <a:rPr lang="en-US" sz="2000" b="1" dirty="0">
                <a:solidFill>
                  <a:srgbClr val="000090"/>
                </a:solidFill>
                <a:latin typeface="Helvetica"/>
                <a:cs typeface="Helvetica"/>
              </a:rPr>
              <a:t> </a:t>
            </a:r>
            <a:endParaRPr lang="it-IT" sz="2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55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45" y="0"/>
            <a:ext cx="6494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4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6" y="0"/>
            <a:ext cx="683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9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40" y="0"/>
            <a:ext cx="662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72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UTILI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http://www.alilaguna.it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r>
              <a:rPr lang="pl-PL" dirty="0">
                <a:hlinkClick r:id="rId3"/>
              </a:rPr>
              <a:t>http://www.actv.it</a:t>
            </a:r>
            <a:r>
              <a:rPr lang="pl-PL" dirty="0" smtClean="0">
                <a:hlinkClick r:id="rId3"/>
              </a:rPr>
              <a:t>/</a:t>
            </a:r>
            <a:endParaRPr lang="pl-P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78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794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85276"/>
            <a:ext cx="9144000" cy="57554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90"/>
              </a:buClr>
            </a:pP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latin typeface="Arial Black"/>
                <a:cs typeface="Arial Black"/>
              </a:rPr>
              <a:t>VENICE LIDO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Verdana"/>
                <a:cs typeface="Verdana"/>
              </a:rPr>
              <a:t>is </a:t>
            </a:r>
            <a:r>
              <a:rPr lang="en-US" sz="2400" b="1" dirty="0">
                <a:solidFill>
                  <a:srgbClr val="0000FF"/>
                </a:solidFill>
                <a:latin typeface="Verdana"/>
                <a:cs typeface="Verdana"/>
              </a:rPr>
              <a:t>a neighborhood of </a:t>
            </a:r>
            <a:r>
              <a:rPr lang="en-US" sz="2400" b="1" dirty="0" smtClean="0">
                <a:solidFill>
                  <a:srgbClr val="0000FF"/>
                </a:solidFill>
                <a:latin typeface="Verdana"/>
                <a:cs typeface="Verdana"/>
              </a:rPr>
              <a:t>Venice, </a:t>
            </a:r>
          </a:p>
          <a:p>
            <a:pPr algn="ctr">
              <a:buClr>
                <a:srgbClr val="000090"/>
              </a:buClr>
            </a:pPr>
            <a:r>
              <a:rPr lang="en-US" sz="2400" b="1" dirty="0" smtClean="0">
                <a:solidFill>
                  <a:srgbClr val="0000FF"/>
                </a:solidFill>
                <a:latin typeface="Verdana"/>
                <a:cs typeface="Verdana"/>
              </a:rPr>
              <a:t>just </a:t>
            </a:r>
            <a:r>
              <a:rPr lang="en-US" sz="2400" b="1" dirty="0">
                <a:solidFill>
                  <a:srgbClr val="FF0000"/>
                </a:solidFill>
                <a:latin typeface="Verdana"/>
                <a:cs typeface="Verdana"/>
              </a:rPr>
              <a:t>15 </a:t>
            </a:r>
            <a:r>
              <a:rPr lang="en-US" sz="2400" b="1" dirty="0" smtClean="0">
                <a:solidFill>
                  <a:srgbClr val="FF0000"/>
                </a:solidFill>
                <a:latin typeface="Verdana"/>
                <a:cs typeface="Verdana"/>
              </a:rPr>
              <a:t>minutes </a:t>
            </a:r>
            <a:r>
              <a:rPr lang="en-US" sz="2400" b="1" dirty="0">
                <a:solidFill>
                  <a:srgbClr val="FF0000"/>
                </a:solidFill>
                <a:latin typeface="Verdana"/>
                <a:cs typeface="Verdana"/>
              </a:rPr>
              <a:t>boat </a:t>
            </a:r>
            <a:r>
              <a:rPr lang="en-US" sz="2400" b="1" dirty="0">
                <a:solidFill>
                  <a:srgbClr val="0000FF"/>
                </a:solidFill>
                <a:latin typeface="Verdana"/>
                <a:cs typeface="Verdana"/>
              </a:rPr>
              <a:t>from </a:t>
            </a:r>
            <a:r>
              <a:rPr lang="en-US" sz="2400" b="1" dirty="0" smtClean="0">
                <a:solidFill>
                  <a:srgbClr val="0000FF"/>
                </a:solidFill>
                <a:latin typeface="Verdana"/>
                <a:cs typeface="Verdana"/>
              </a:rPr>
              <a:t>Venice center</a:t>
            </a:r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0630" y="1861553"/>
            <a:ext cx="6253190" cy="46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26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794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999" y="785276"/>
            <a:ext cx="9155999" cy="6740307"/>
          </a:xfrm>
          <a:prstGeom prst="rect">
            <a:avLst/>
          </a:prstGeom>
          <a:solidFill>
            <a:srgbClr val="1754BA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PALAZZO 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DEL CINEMA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and 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PALAZZO DEL CASINO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’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This is where the first Film Festival was held and it is still today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one of the most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prestigious in the World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Verdana"/>
                <a:cs typeface="Verdana"/>
              </a:rPr>
              <a:t>A large exhibition area of over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Verdana"/>
                <a:cs typeface="Verdana"/>
              </a:rPr>
              <a:t>4000 squares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Verdana"/>
                <a:cs typeface="Verdana"/>
              </a:rPr>
              <a:t>meters, two auditorium and several meeting rooms. 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9" name="Picture 8" descr="Palazzo_del_Cinema_Venezia_fron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3" y="1871957"/>
            <a:ext cx="4482321" cy="2565519"/>
          </a:xfrm>
          <a:prstGeom prst="rect">
            <a:avLst/>
          </a:prstGeom>
        </p:spPr>
      </p:pic>
      <p:pic>
        <p:nvPicPr>
          <p:cNvPr id="3" name="Picture 2" descr="facciata casino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697" y="1709509"/>
            <a:ext cx="3992988" cy="29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66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301565"/>
            <a:ext cx="54143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can </a:t>
            </a:r>
            <a:r>
              <a:rPr lang="en-US" sz="2400" b="1" dirty="0">
                <a:solidFill>
                  <a:srgbClr val="FFFFFF"/>
                </a:solidFill>
              </a:rPr>
              <a:t>accommodate up to 1.017 people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endParaRPr 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ctr"/>
            <a:endParaRPr lang="en-US" sz="24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 descr="Sala Gran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948"/>
            <a:ext cx="9144000" cy="60960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7679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PLENARY SESSION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5280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Auditorium 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“SALA GRANDE”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It can accommodate up to 1047 people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63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4015545"/>
              </p:ext>
            </p:extLst>
          </p:nvPr>
        </p:nvGraphicFramePr>
        <p:xfrm>
          <a:off x="264958" y="920348"/>
          <a:ext cx="8625777" cy="43891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601507"/>
                <a:gridCol w="5487402"/>
                <a:gridCol w="926933"/>
                <a:gridCol w="1609935"/>
              </a:tblGrid>
              <a:tr h="364489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Helvetica"/>
                          <a:cs typeface="Helvetica"/>
                        </a:rPr>
                        <a:t>ROOM</a:t>
                      </a:r>
                      <a:endParaRPr lang="en-US" sz="2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Helvetica"/>
                          <a:cs typeface="Helvetica"/>
                        </a:rPr>
                        <a:t>M</a:t>
                      </a:r>
                      <a:r>
                        <a:rPr lang="en-US" sz="1800" b="1" baseline="30000" dirty="0" smtClean="0">
                          <a:latin typeface="Helvetica"/>
                          <a:cs typeface="Helvetica"/>
                        </a:rPr>
                        <a:t>2</a:t>
                      </a:r>
                      <a:endParaRPr lang="en-US" sz="1800" b="1" baseline="30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Helvetica"/>
                          <a:cs typeface="Helvetica"/>
                        </a:rPr>
                        <a:t>THEATRE</a:t>
                      </a:r>
                      <a:endParaRPr lang="en-US" sz="2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PERLA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(to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 be used also for EPS-ECFA meeting)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594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2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LAGUNA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200</a:t>
                      </a:r>
                      <a:r>
                        <a:rPr lang="en-US" sz="1400" b="1" baseline="0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 smtClean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3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MOSAICI I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252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200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4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MOSAICI II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252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200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5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DELLE FESTE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250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150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6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PASINETTI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151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120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7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DEGLI</a:t>
                      </a:r>
                      <a:r>
                        <a:rPr lang="en-US" sz="1400" b="1" baseline="0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 AMICI</a:t>
                      </a:r>
                      <a:endParaRPr lang="en-US" sz="1400" b="1" dirty="0" smtClean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100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100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8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 FRAU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103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70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9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SALA</a:t>
                      </a:r>
                      <a:r>
                        <a:rPr lang="en-US" sz="1400" b="1" baseline="0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 ZORZI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60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48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05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Helvetica"/>
                          <a:cs typeface="Helvetica"/>
                        </a:rPr>
                        <a:t>10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SALE</a:t>
                      </a:r>
                      <a:r>
                        <a:rPr lang="en-US" sz="1400" b="1" baseline="0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 WELLES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55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60 </a:t>
                      </a:r>
                      <a:r>
                        <a:rPr lang="en-US" sz="1400" b="1" dirty="0" err="1" smtClean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pax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611864">
                <a:tc gridSpan="4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Other 10 additional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meeting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rooms (up to 20-25 people) for board meetings, slides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centre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, etc.</a:t>
                      </a:r>
                      <a:endParaRPr lang="en-US" sz="18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di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dist"/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dist"/>
                      <a:endParaRPr lang="en-US" sz="1400" b="1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4958" y="5309468"/>
            <a:ext cx="8719750" cy="68326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All the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rooms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are equipped with projector and laptop, audio, microphones and </a:t>
            </a:r>
            <a:r>
              <a:rPr lang="en-US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wifi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20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PARALLEL SESSIONS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55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7947"/>
          </a:xfrm>
          <a:prstGeom prst="rect">
            <a:avLst/>
          </a:prstGeom>
          <a:solidFill>
            <a:srgbClr val="A9444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T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HE CONGRESS VENUE: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PARALLEL SESSIONS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8992" y="1088749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Verdana"/>
                <a:cs typeface="Verdana"/>
              </a:rPr>
              <a:t>SALA PERLA</a:t>
            </a:r>
            <a:endParaRPr lang="en-US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6" name="Picture 5" descr="Sala Per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947"/>
            <a:ext cx="9144000" cy="60797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283" y="5572130"/>
            <a:ext cx="6765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>Auditorium 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“</a:t>
            </a:r>
            <a:r>
              <a:rPr lang="en-US" sz="3200" b="1" dirty="0" smtClean="0">
                <a:solidFill>
                  <a:srgbClr val="FFFFFF"/>
                </a:solidFill>
                <a:latin typeface="Helvetica"/>
                <a:cs typeface="Helvetica"/>
              </a:rPr>
              <a:t>SALA PERLA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” </a:t>
            </a:r>
          </a:p>
          <a:p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lang="en-US" sz="3200" dirty="0" smtClean="0">
                <a:solidFill>
                  <a:srgbClr val="FFFFFF"/>
                </a:solidFill>
                <a:latin typeface="Helvetica"/>
                <a:cs typeface="Helvetica"/>
              </a:rPr>
              <a:t>eating up to 594 people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29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P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A9444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2615</TotalTime>
  <Words>2215</Words>
  <Application>Microsoft Office PowerPoint</Application>
  <PresentationFormat>Presentazione su schermo (4:3)</PresentationFormat>
  <Paragraphs>805</Paragraphs>
  <Slides>43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5" baseType="lpstr">
      <vt:lpstr>Office Theme</vt:lpstr>
      <vt:lpstr>Worksheet</vt:lpstr>
      <vt:lpstr>Diapositiva 1</vt:lpstr>
      <vt:lpstr>THE INFN BID</vt:lpstr>
      <vt:lpstr>LOCAL ORGANIZING COMMITTEE</vt:lpstr>
      <vt:lpstr>LOCAL ORGANIZING COMMITTEE</vt:lpstr>
      <vt:lpstr>THE CONGRESS VENUE</vt:lpstr>
      <vt:lpstr>THE CONGRESS VENUE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PALAZZO DEL CINEMA</vt:lpstr>
      <vt:lpstr>PALAZZO DEL CINEMA</vt:lpstr>
      <vt:lpstr>PALAZZO DEL CASINO’</vt:lpstr>
      <vt:lpstr>PALAZZO DEL CASINO’</vt:lpstr>
      <vt:lpstr>U</vt:lpstr>
      <vt:lpstr>Diapositiva 31</vt:lpstr>
      <vt:lpstr>Diapositiva 32</vt:lpstr>
      <vt:lpstr> From Marco Polo Airport (Venice): take the airport shuttle bus for the airport harbour, where the “Alilaguna” boat will take you directly to the Lido di Venezia. From there take the ACTV bus, line A or B, destination “San Nicolò” and get off at the roundabout. Follow the signs to the camping. Its about 2 minutes walking.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LINK UTILI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Rossana Chiaratti</dc:creator>
  <cp:lastModifiedBy>mauro</cp:lastModifiedBy>
  <cp:revision>100</cp:revision>
  <dcterms:created xsi:type="dcterms:W3CDTF">2012-10-17T15:32:46Z</dcterms:created>
  <dcterms:modified xsi:type="dcterms:W3CDTF">2012-10-23T16:16:48Z</dcterms:modified>
</cp:coreProperties>
</file>